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4"/>
  </p:notesMasterIdLst>
  <p:sldIdLst>
    <p:sldId id="313" r:id="rId2"/>
    <p:sldId id="314" r:id="rId3"/>
    <p:sldId id="338" r:id="rId4"/>
    <p:sldId id="339" r:id="rId5"/>
    <p:sldId id="340" r:id="rId6"/>
    <p:sldId id="341" r:id="rId7"/>
    <p:sldId id="342" r:id="rId8"/>
    <p:sldId id="343" r:id="rId9"/>
    <p:sldId id="344" r:id="rId10"/>
    <p:sldId id="345" r:id="rId11"/>
    <p:sldId id="448" r:id="rId12"/>
    <p:sldId id="346" r:id="rId13"/>
    <p:sldId id="347" r:id="rId14"/>
    <p:sldId id="348" r:id="rId15"/>
    <p:sldId id="349" r:id="rId16"/>
    <p:sldId id="350" r:id="rId17"/>
    <p:sldId id="449" r:id="rId18"/>
    <p:sldId id="442" r:id="rId19"/>
    <p:sldId id="315" r:id="rId20"/>
    <p:sldId id="316" r:id="rId21"/>
    <p:sldId id="321" r:id="rId22"/>
    <p:sldId id="423" r:id="rId23"/>
    <p:sldId id="446" r:id="rId24"/>
    <p:sldId id="322" r:id="rId25"/>
    <p:sldId id="323" r:id="rId26"/>
    <p:sldId id="447" r:id="rId27"/>
    <p:sldId id="324" r:id="rId28"/>
    <p:sldId id="325" r:id="rId29"/>
    <p:sldId id="424" r:id="rId30"/>
    <p:sldId id="326" r:id="rId31"/>
    <p:sldId id="327" r:id="rId32"/>
    <p:sldId id="431" r:id="rId33"/>
    <p:sldId id="329" r:id="rId34"/>
    <p:sldId id="430" r:id="rId35"/>
    <p:sldId id="330" r:id="rId36"/>
    <p:sldId id="472" r:id="rId37"/>
    <p:sldId id="353" r:id="rId38"/>
    <p:sldId id="354" r:id="rId39"/>
    <p:sldId id="331" r:id="rId40"/>
    <p:sldId id="332" r:id="rId41"/>
    <p:sldId id="333" r:id="rId42"/>
    <p:sldId id="335" r:id="rId43"/>
    <p:sldId id="336" r:id="rId44"/>
    <p:sldId id="337" r:id="rId45"/>
    <p:sldId id="444" r:id="rId46"/>
    <p:sldId id="482" r:id="rId47"/>
    <p:sldId id="355" r:id="rId48"/>
    <p:sldId id="356" r:id="rId49"/>
    <p:sldId id="357" r:id="rId50"/>
    <p:sldId id="450" r:id="rId51"/>
    <p:sldId id="473" r:id="rId52"/>
    <p:sldId id="360" r:id="rId53"/>
    <p:sldId id="474" r:id="rId54"/>
    <p:sldId id="475" r:id="rId55"/>
    <p:sldId id="476" r:id="rId56"/>
    <p:sldId id="362" r:id="rId57"/>
    <p:sldId id="453" r:id="rId58"/>
    <p:sldId id="363" r:id="rId59"/>
    <p:sldId id="452" r:id="rId60"/>
    <p:sldId id="365" r:id="rId61"/>
    <p:sldId id="366" r:id="rId62"/>
    <p:sldId id="373" r:id="rId63"/>
    <p:sldId id="454" r:id="rId64"/>
    <p:sldId id="375" r:id="rId65"/>
    <p:sldId id="374" r:id="rId66"/>
    <p:sldId id="477" r:id="rId67"/>
    <p:sldId id="376" r:id="rId68"/>
    <p:sldId id="478" r:id="rId69"/>
    <p:sldId id="479" r:id="rId70"/>
    <p:sldId id="480" r:id="rId71"/>
    <p:sldId id="378" r:id="rId72"/>
    <p:sldId id="379" r:id="rId73"/>
    <p:sldId id="380" r:id="rId74"/>
    <p:sldId id="381" r:id="rId75"/>
    <p:sldId id="382" r:id="rId76"/>
    <p:sldId id="432" r:id="rId77"/>
    <p:sldId id="455" r:id="rId78"/>
    <p:sldId id="481" r:id="rId79"/>
    <p:sldId id="386" r:id="rId80"/>
    <p:sldId id="456" r:id="rId81"/>
    <p:sldId id="387" r:id="rId82"/>
    <p:sldId id="388" r:id="rId83"/>
    <p:sldId id="389" r:id="rId84"/>
    <p:sldId id="390" r:id="rId85"/>
    <p:sldId id="391" r:id="rId86"/>
    <p:sldId id="392" r:id="rId87"/>
    <p:sldId id="393" r:id="rId88"/>
    <p:sldId id="394" r:id="rId89"/>
    <p:sldId id="468" r:id="rId90"/>
    <p:sldId id="395" r:id="rId91"/>
    <p:sldId id="396" r:id="rId92"/>
    <p:sldId id="397" r:id="rId93"/>
    <p:sldId id="398" r:id="rId94"/>
    <p:sldId id="399" r:id="rId95"/>
    <p:sldId id="465" r:id="rId96"/>
    <p:sldId id="466" r:id="rId97"/>
    <p:sldId id="467" r:id="rId98"/>
    <p:sldId id="400" r:id="rId99"/>
    <p:sldId id="401" r:id="rId100"/>
    <p:sldId id="402" r:id="rId101"/>
    <p:sldId id="403" r:id="rId102"/>
    <p:sldId id="404" r:id="rId103"/>
    <p:sldId id="445" r:id="rId104"/>
    <p:sldId id="405" r:id="rId105"/>
    <p:sldId id="406" r:id="rId106"/>
    <p:sldId id="407" r:id="rId107"/>
    <p:sldId id="410" r:id="rId108"/>
    <p:sldId id="411" r:id="rId109"/>
    <p:sldId id="409" r:id="rId110"/>
    <p:sldId id="413" r:id="rId111"/>
    <p:sldId id="433" r:id="rId112"/>
    <p:sldId id="460" r:id="rId113"/>
    <p:sldId id="457" r:id="rId114"/>
    <p:sldId id="416" r:id="rId115"/>
    <p:sldId id="417" r:id="rId116"/>
    <p:sldId id="435" r:id="rId117"/>
    <p:sldId id="436" r:id="rId118"/>
    <p:sldId id="437" r:id="rId119"/>
    <p:sldId id="438" r:id="rId120"/>
    <p:sldId id="351" r:id="rId121"/>
    <p:sldId id="458" r:id="rId122"/>
    <p:sldId id="439" r:id="rId123"/>
    <p:sldId id="469" r:id="rId124"/>
    <p:sldId id="440" r:id="rId125"/>
    <p:sldId id="352" r:id="rId126"/>
    <p:sldId id="443" r:id="rId127"/>
    <p:sldId id="441" r:id="rId128"/>
    <p:sldId id="471" r:id="rId129"/>
    <p:sldId id="426" r:id="rId130"/>
    <p:sldId id="428" r:id="rId131"/>
    <p:sldId id="427" r:id="rId132"/>
    <p:sldId id="429" r:id="rId133"/>
  </p:sldIdLst>
  <p:sldSz cx="9144000" cy="6858000" type="screen4x3"/>
  <p:notesSz cx="6858000" cy="9144000"/>
  <p:defaultTextStyle>
    <a:defPPr>
      <a:defRPr lang="zh-CN"/>
    </a:defPPr>
    <a:lvl1pPr algn="l" rtl="0" fontAlgn="base">
      <a:spcBef>
        <a:spcPct val="0"/>
      </a:spcBef>
      <a:spcAft>
        <a:spcPct val="0"/>
      </a:spcAft>
      <a:defRPr kumimoji="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FFF"/>
    <a:srgbClr val="FF0000"/>
    <a:srgbClr val="E6DFE9"/>
    <a:srgbClr val="E2D9E5"/>
    <a:srgbClr val="DFD6E2"/>
    <a:srgbClr val="E9E1D1"/>
    <a:srgbClr val="D6C7AA"/>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6" autoAdjust="0"/>
    <p:restoredTop sz="94660"/>
  </p:normalViewPr>
  <p:slideViewPr>
    <p:cSldViewPr>
      <p:cViewPr varScale="1">
        <p:scale>
          <a:sx n="108" d="100"/>
          <a:sy n="108" d="100"/>
        </p:scale>
        <p:origin x="-1668" y="-8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slide" Target="slides/slide96.xml"/><Relationship Id="rId1" Type="http://schemas.openxmlformats.org/officeDocument/2006/relationships/slide" Target="slides/slide9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4643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38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643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643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4643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D69A1AC9-EAE0-41BA-8112-58E52A300DB4}" type="slidenum">
              <a:rPr lang="en-US" altLang="zh-CN"/>
              <a:pPr>
                <a:defRPr/>
              </a:pPr>
              <a:t>‹#›</a:t>
            </a:fld>
            <a:endParaRPr lang="en-US" altLang="zh-CN"/>
          </a:p>
        </p:txBody>
      </p:sp>
    </p:spTree>
    <p:extLst>
      <p:ext uri="{BB962C8B-B14F-4D97-AF65-F5344CB8AC3E}">
        <p14:creationId xmlns:p14="http://schemas.microsoft.com/office/powerpoint/2010/main" val="3161034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56700" cy="757238"/>
            <a:chOff x="0" y="0"/>
            <a:chExt cx="5768" cy="477"/>
          </a:xfrm>
        </p:grpSpPr>
        <p:sp>
          <p:nvSpPr>
            <p:cNvPr id="5" name="Freeform 3"/>
            <p:cNvSpPr>
              <a:spLocks/>
            </p:cNvSpPr>
            <p:nvPr userDrawn="1"/>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Freeform 4"/>
            <p:cNvSpPr>
              <a:spLocks/>
            </p:cNvSpPr>
            <p:nvPr userDrawn="1"/>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5"/>
            <p:cNvSpPr>
              <a:spLocks/>
            </p:cNvSpPr>
            <p:nvPr userDrawn="1"/>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8" name="Freeform 6"/>
            <p:cNvSpPr>
              <a:spLocks/>
            </p:cNvSpPr>
            <p:nvPr userDrawn="1"/>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7"/>
            <p:cNvSpPr>
              <a:spLocks/>
            </p:cNvSpPr>
            <p:nvPr userDrawn="1"/>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8"/>
            <p:cNvSpPr>
              <a:spLocks/>
            </p:cNvSpPr>
            <p:nvPr userDrawn="1"/>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a:spLocks/>
            </p:cNvSpPr>
            <p:nvPr userDrawn="1"/>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0"/>
            <p:cNvSpPr>
              <a:spLocks/>
            </p:cNvSpPr>
            <p:nvPr userDrawn="1"/>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1"/>
            <p:cNvSpPr>
              <a:spLocks/>
            </p:cNvSpPr>
            <p:nvPr userDrawn="1"/>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a:spLocks/>
            </p:cNvSpPr>
            <p:nvPr userDrawn="1"/>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a:spLocks/>
            </p:cNvSpPr>
            <p:nvPr userDrawn="1"/>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4"/>
            <p:cNvSpPr>
              <a:spLocks/>
            </p:cNvSpPr>
            <p:nvPr userDrawn="1"/>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5"/>
            <p:cNvSpPr>
              <a:spLocks/>
            </p:cNvSpPr>
            <p:nvPr userDrawn="1"/>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16"/>
            <p:cNvSpPr>
              <a:spLocks/>
            </p:cNvSpPr>
            <p:nvPr userDrawn="1"/>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7"/>
            <p:cNvSpPr>
              <a:spLocks/>
            </p:cNvSpPr>
            <p:nvPr userDrawn="1"/>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18"/>
            <p:cNvSpPr>
              <a:spLocks/>
            </p:cNvSpPr>
            <p:nvPr userDrawn="1"/>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9"/>
            <p:cNvSpPr>
              <a:spLocks/>
            </p:cNvSpPr>
            <p:nvPr userDrawn="1"/>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2" name="Freeform 20"/>
            <p:cNvSpPr>
              <a:spLocks/>
            </p:cNvSpPr>
            <p:nvPr userDrawn="1"/>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1"/>
            <p:cNvSpPr>
              <a:spLocks/>
            </p:cNvSpPr>
            <p:nvPr userDrawn="1"/>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2"/>
            <p:cNvSpPr>
              <a:spLocks/>
            </p:cNvSpPr>
            <p:nvPr userDrawn="1"/>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 name="Freeform 23"/>
            <p:cNvSpPr>
              <a:spLocks/>
            </p:cNvSpPr>
            <p:nvPr userDrawn="1"/>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6" name="Freeform 24"/>
            <p:cNvSpPr>
              <a:spLocks/>
            </p:cNvSpPr>
            <p:nvPr userDrawn="1"/>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25"/>
          <p:cNvGrpSpPr>
            <a:grpSpLocks/>
          </p:cNvGrpSpPr>
          <p:nvPr/>
        </p:nvGrpSpPr>
        <p:grpSpPr bwMode="auto">
          <a:xfrm>
            <a:off x="20638" y="6161088"/>
            <a:ext cx="9169400" cy="138112"/>
            <a:chOff x="0" y="4032"/>
            <a:chExt cx="5776" cy="87"/>
          </a:xfrm>
        </p:grpSpPr>
        <p:sp>
          <p:nvSpPr>
            <p:cNvPr id="28" name="Freeform 26"/>
            <p:cNvSpPr>
              <a:spLocks/>
            </p:cNvSpPr>
            <p:nvPr userDrawn="1"/>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7"/>
            <p:cNvSpPr>
              <a:spLocks/>
            </p:cNvSpPr>
            <p:nvPr userDrawn="1"/>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28"/>
            <p:cNvSpPr>
              <a:spLocks/>
            </p:cNvSpPr>
            <p:nvPr userDrawn="1"/>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21" name="Rectangle 29"/>
          <p:cNvSpPr>
            <a:spLocks noGrp="1" noChangeArrowheads="1"/>
          </p:cNvSpPr>
          <p:nvPr>
            <p:ph type="ctrTitle" sz="quarter"/>
          </p:nvPr>
        </p:nvSpPr>
        <p:spPr>
          <a:xfrm>
            <a:off x="685800" y="1868488"/>
            <a:ext cx="7772400" cy="1600200"/>
          </a:xfrm>
          <a:noFill/>
          <a:extLst>
            <a:ext uri="{909E8E84-426E-40DD-AFC4-6F175D3DCCD1}">
              <a14:hiddenFill xmlns:a14="http://schemas.microsoft.com/office/drawing/2010/main">
                <a:solidFill>
                  <a:schemeClr val="accent1"/>
                </a:solidFill>
              </a14:hiddenFill>
            </a:ext>
          </a:extLst>
        </p:spPr>
        <p:txBody>
          <a:bodyPr anchorCtr="1"/>
          <a:lstStyle>
            <a:lvl1pPr>
              <a:defRPr/>
            </a:lvl1pPr>
          </a:lstStyle>
          <a:p>
            <a:pPr lvl="0"/>
            <a:r>
              <a:rPr lang="zh-CN" altLang="en-US" noProof="0" smtClean="0"/>
              <a:t>单击此处编辑母版标题样式</a:t>
            </a:r>
          </a:p>
        </p:txBody>
      </p:sp>
      <p:sp>
        <p:nvSpPr>
          <p:cNvPr id="85022" name="Rectangle 30"/>
          <p:cNvSpPr>
            <a:spLocks noGrp="1" noChangeArrowheads="1"/>
          </p:cNvSpPr>
          <p:nvPr>
            <p:ph type="subTitle" sz="quarter" idx="1"/>
          </p:nvPr>
        </p:nvSpPr>
        <p:spPr>
          <a:xfrm>
            <a:off x="1273175" y="3729038"/>
            <a:ext cx="6400800" cy="1371600"/>
          </a:xfrm>
        </p:spPr>
        <p:txBody>
          <a:bodyPr anchorCtr="1"/>
          <a:lstStyle>
            <a:lvl1pPr marL="0" indent="0" algn="ctr">
              <a:buFontTx/>
              <a:buNone/>
              <a:defRPr/>
            </a:lvl1pPr>
          </a:lstStyle>
          <a:p>
            <a:pPr lvl="0"/>
            <a:r>
              <a:rPr lang="zh-CN" altLang="en-US" noProof="0" smtClean="0"/>
              <a:t>单击此处编辑母版副标题样式</a:t>
            </a:r>
          </a:p>
        </p:txBody>
      </p:sp>
      <p:sp>
        <p:nvSpPr>
          <p:cNvPr id="31" name="Rectangle 31"/>
          <p:cNvSpPr>
            <a:spLocks noGrp="1" noChangeArrowheads="1"/>
          </p:cNvSpPr>
          <p:nvPr>
            <p:ph type="dt" sz="quarter" idx="10"/>
          </p:nvPr>
        </p:nvSpPr>
        <p:spPr>
          <a:xfrm>
            <a:off x="685800" y="6348413"/>
            <a:ext cx="1905000" cy="457200"/>
          </a:xfrm>
        </p:spPr>
        <p:txBody>
          <a:bodyPr/>
          <a:lstStyle>
            <a:lvl1pPr>
              <a:defRPr b="0"/>
            </a:lvl1pPr>
          </a:lstStyle>
          <a:p>
            <a:pPr>
              <a:defRPr/>
            </a:pPr>
            <a:fld id="{9CF4A9BF-C6FB-45E9-935F-C618555335FC}" type="datetime2">
              <a:rPr lang="zh-CN" altLang="en-US"/>
              <a:pPr>
                <a:defRPr/>
              </a:pPr>
              <a:t>2016年10月31日</a:t>
            </a:fld>
            <a:endParaRPr lang="zh-CN" altLang="zh-CN"/>
          </a:p>
        </p:txBody>
      </p:sp>
      <p:sp>
        <p:nvSpPr>
          <p:cNvPr id="32" name="Rectangle 32"/>
          <p:cNvSpPr>
            <a:spLocks noGrp="1" noChangeArrowheads="1"/>
          </p:cNvSpPr>
          <p:nvPr>
            <p:ph type="ftr" sz="quarter" idx="11"/>
          </p:nvPr>
        </p:nvSpPr>
        <p:spPr>
          <a:xfrm>
            <a:off x="3124200" y="6348413"/>
            <a:ext cx="2895600" cy="4572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b"/>
          <a:lstStyle>
            <a:lvl1pPr>
              <a:defRPr kumimoji="0" sz="1400" b="0">
                <a:solidFill>
                  <a:schemeClr val="tx1"/>
                </a:solidFill>
                <a:ea typeface="+mn-ea"/>
              </a:defRPr>
            </a:lvl1pPr>
          </a:lstStyle>
          <a:p>
            <a:pPr>
              <a:defRPr/>
            </a:pPr>
            <a:endParaRPr lang="en-US" altLang="zh-CN"/>
          </a:p>
        </p:txBody>
      </p:sp>
      <p:sp>
        <p:nvSpPr>
          <p:cNvPr id="33" name="Rectangle 33"/>
          <p:cNvSpPr>
            <a:spLocks noGrp="1" noChangeArrowheads="1"/>
          </p:cNvSpPr>
          <p:nvPr>
            <p:ph type="sldNum" sz="quarter" idx="12"/>
          </p:nvPr>
        </p:nvSpPr>
        <p:spPr>
          <a:xfrm>
            <a:off x="6553200" y="6348413"/>
            <a:ext cx="1905000" cy="457200"/>
          </a:xfrm>
        </p:spPr>
        <p:txBody>
          <a:bodyPr/>
          <a:lstStyle>
            <a:lvl1pPr>
              <a:defRPr/>
            </a:lvl1pPr>
          </a:lstStyle>
          <a:p>
            <a:pPr>
              <a:defRPr/>
            </a:pPr>
            <a:fld id="{8141013A-988D-42FA-86E2-8B6843864230}" type="slidenum">
              <a:rPr lang="en-US" altLang="zh-CN"/>
              <a:pPr>
                <a:defRPr/>
              </a:pPr>
              <a:t>‹#›</a:t>
            </a:fld>
            <a:endParaRPr lang="en-US" altLang="zh-CN"/>
          </a:p>
        </p:txBody>
      </p:sp>
    </p:spTree>
    <p:extLst>
      <p:ext uri="{BB962C8B-B14F-4D97-AF65-F5344CB8AC3E}">
        <p14:creationId xmlns:p14="http://schemas.microsoft.com/office/powerpoint/2010/main" val="224024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fld id="{524509CF-EE1B-47C2-9EC5-DFC3F7283F87}" type="datetime2">
              <a:rPr lang="zh-CN" altLang="en-US"/>
              <a:pPr>
                <a:defRPr/>
              </a:pPr>
              <a:t>2016年10月31日</a:t>
            </a:fld>
            <a:endParaRPr lang="en-US" altLang="zh-CN"/>
          </a:p>
        </p:txBody>
      </p:sp>
      <p:sp>
        <p:nvSpPr>
          <p:cNvPr id="5" name="Rectangle 33"/>
          <p:cNvSpPr>
            <a:spLocks noGrp="1" noChangeArrowheads="1"/>
          </p:cNvSpPr>
          <p:nvPr>
            <p:ph type="sldNum" sz="quarter" idx="11"/>
          </p:nvPr>
        </p:nvSpPr>
        <p:spPr>
          <a:ln/>
        </p:spPr>
        <p:txBody>
          <a:bodyPr/>
          <a:lstStyle>
            <a:lvl1pPr>
              <a:defRPr/>
            </a:lvl1pPr>
          </a:lstStyle>
          <a:p>
            <a:pPr>
              <a:defRPr/>
            </a:pPr>
            <a:fld id="{9233BDC3-B4E6-4F24-A214-AF2B3892A9E8}" type="slidenum">
              <a:rPr lang="en-US" altLang="zh-CN"/>
              <a:pPr>
                <a:defRPr/>
              </a:pPr>
              <a:t>‹#›</a:t>
            </a:fld>
            <a:endParaRPr lang="en-US" altLang="zh-CN"/>
          </a:p>
        </p:txBody>
      </p:sp>
      <p:sp>
        <p:nvSpPr>
          <p:cNvPr id="6"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319811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3650" y="228600"/>
            <a:ext cx="211455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28600"/>
            <a:ext cx="619125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fld id="{DD089C6D-2637-43E1-B5BC-00419C640635}" type="datetime2">
              <a:rPr lang="zh-CN" altLang="en-US"/>
              <a:pPr>
                <a:defRPr/>
              </a:pPr>
              <a:t>2016年10月31日</a:t>
            </a:fld>
            <a:endParaRPr lang="en-US" altLang="zh-CN"/>
          </a:p>
        </p:txBody>
      </p:sp>
      <p:sp>
        <p:nvSpPr>
          <p:cNvPr id="5" name="Rectangle 33"/>
          <p:cNvSpPr>
            <a:spLocks noGrp="1" noChangeArrowheads="1"/>
          </p:cNvSpPr>
          <p:nvPr>
            <p:ph type="sldNum" sz="quarter" idx="11"/>
          </p:nvPr>
        </p:nvSpPr>
        <p:spPr>
          <a:ln/>
        </p:spPr>
        <p:txBody>
          <a:bodyPr/>
          <a:lstStyle>
            <a:lvl1pPr>
              <a:defRPr/>
            </a:lvl1pPr>
          </a:lstStyle>
          <a:p>
            <a:pPr>
              <a:defRPr/>
            </a:pPr>
            <a:fld id="{AAC14C02-0E94-41BA-B666-AC2BE50A2F0B}" type="slidenum">
              <a:rPr lang="en-US" altLang="zh-CN"/>
              <a:pPr>
                <a:defRPr/>
              </a:pPr>
              <a:t>‹#›</a:t>
            </a:fld>
            <a:endParaRPr lang="en-US" altLang="zh-CN"/>
          </a:p>
        </p:txBody>
      </p:sp>
      <p:sp>
        <p:nvSpPr>
          <p:cNvPr id="6"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1774313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5029200" cy="457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990600"/>
            <a:ext cx="3810000" cy="5105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90600"/>
            <a:ext cx="3810000" cy="5105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1"/>
          <p:cNvSpPr>
            <a:spLocks noGrp="1" noChangeArrowheads="1"/>
          </p:cNvSpPr>
          <p:nvPr>
            <p:ph type="dt" sz="half" idx="10"/>
          </p:nvPr>
        </p:nvSpPr>
        <p:spPr>
          <a:ln/>
        </p:spPr>
        <p:txBody>
          <a:bodyPr/>
          <a:lstStyle>
            <a:lvl1pPr>
              <a:defRPr/>
            </a:lvl1pPr>
          </a:lstStyle>
          <a:p>
            <a:pPr>
              <a:defRPr/>
            </a:pPr>
            <a:fld id="{AE9E145A-5733-493F-A23F-7CB4D2604149}" type="datetime2">
              <a:rPr lang="zh-CN" altLang="en-US"/>
              <a:pPr>
                <a:defRPr/>
              </a:pPr>
              <a:t>2016年10月31日</a:t>
            </a:fld>
            <a:endParaRPr lang="en-US" altLang="zh-CN"/>
          </a:p>
        </p:txBody>
      </p:sp>
      <p:sp>
        <p:nvSpPr>
          <p:cNvPr id="6" name="Rectangle 33"/>
          <p:cNvSpPr>
            <a:spLocks noGrp="1" noChangeArrowheads="1"/>
          </p:cNvSpPr>
          <p:nvPr>
            <p:ph type="sldNum" sz="quarter" idx="11"/>
          </p:nvPr>
        </p:nvSpPr>
        <p:spPr>
          <a:ln/>
        </p:spPr>
        <p:txBody>
          <a:bodyPr/>
          <a:lstStyle>
            <a:lvl1pPr>
              <a:defRPr/>
            </a:lvl1pPr>
          </a:lstStyle>
          <a:p>
            <a:pPr>
              <a:defRPr/>
            </a:pPr>
            <a:fld id="{C2AC1BC6-DF59-498E-8EF0-8868B5E37BF9}" type="slidenum">
              <a:rPr lang="en-US" altLang="zh-CN"/>
              <a:pPr>
                <a:defRPr/>
              </a:pPr>
              <a:t>‹#›</a:t>
            </a:fld>
            <a:endParaRPr lang="en-US" altLang="zh-CN"/>
          </a:p>
        </p:txBody>
      </p:sp>
      <p:sp>
        <p:nvSpPr>
          <p:cNvPr id="7"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6964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dt" sz="half" idx="10"/>
          </p:nvPr>
        </p:nvSpPr>
        <p:spPr>
          <a:ln/>
        </p:spPr>
        <p:txBody>
          <a:bodyPr/>
          <a:lstStyle>
            <a:lvl1pPr>
              <a:defRPr/>
            </a:lvl1pPr>
          </a:lstStyle>
          <a:p>
            <a:pPr>
              <a:defRPr/>
            </a:pPr>
            <a:fld id="{914447AC-F469-46AD-811C-3906B1210793}" type="datetime2">
              <a:rPr lang="zh-CN" altLang="en-US"/>
              <a:pPr>
                <a:defRPr/>
              </a:pPr>
              <a:t>2016年10月31日</a:t>
            </a:fld>
            <a:endParaRPr lang="en-US" altLang="zh-CN"/>
          </a:p>
        </p:txBody>
      </p:sp>
      <p:sp>
        <p:nvSpPr>
          <p:cNvPr id="5" name="Rectangle 33"/>
          <p:cNvSpPr>
            <a:spLocks noGrp="1" noChangeArrowheads="1"/>
          </p:cNvSpPr>
          <p:nvPr>
            <p:ph type="sldNum" sz="quarter" idx="11"/>
          </p:nvPr>
        </p:nvSpPr>
        <p:spPr>
          <a:ln/>
        </p:spPr>
        <p:txBody>
          <a:bodyPr/>
          <a:lstStyle>
            <a:lvl1pPr>
              <a:defRPr/>
            </a:lvl1pPr>
          </a:lstStyle>
          <a:p>
            <a:pPr>
              <a:defRPr/>
            </a:pPr>
            <a:fld id="{F84BAA2B-3DFF-4921-9591-31872117A745}" type="slidenum">
              <a:rPr lang="en-US" altLang="zh-CN"/>
              <a:pPr>
                <a:defRPr/>
              </a:pPr>
              <a:t>‹#›</a:t>
            </a:fld>
            <a:endParaRPr lang="en-US" altLang="zh-CN"/>
          </a:p>
        </p:txBody>
      </p:sp>
      <p:sp>
        <p:nvSpPr>
          <p:cNvPr id="6"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214622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1"/>
          <p:cNvSpPr>
            <a:spLocks noGrp="1" noChangeArrowheads="1"/>
          </p:cNvSpPr>
          <p:nvPr>
            <p:ph type="dt" sz="half" idx="10"/>
          </p:nvPr>
        </p:nvSpPr>
        <p:spPr>
          <a:ln/>
        </p:spPr>
        <p:txBody>
          <a:bodyPr/>
          <a:lstStyle>
            <a:lvl1pPr>
              <a:defRPr/>
            </a:lvl1pPr>
          </a:lstStyle>
          <a:p>
            <a:pPr>
              <a:defRPr/>
            </a:pPr>
            <a:fld id="{987629EB-8230-4878-9373-70BEC94155C1}" type="datetime2">
              <a:rPr lang="zh-CN" altLang="en-US"/>
              <a:pPr>
                <a:defRPr/>
              </a:pPr>
              <a:t>2016年10月31日</a:t>
            </a:fld>
            <a:endParaRPr lang="en-US" altLang="zh-CN"/>
          </a:p>
        </p:txBody>
      </p:sp>
      <p:sp>
        <p:nvSpPr>
          <p:cNvPr id="5" name="Rectangle 33"/>
          <p:cNvSpPr>
            <a:spLocks noGrp="1" noChangeArrowheads="1"/>
          </p:cNvSpPr>
          <p:nvPr>
            <p:ph type="sldNum" sz="quarter" idx="11"/>
          </p:nvPr>
        </p:nvSpPr>
        <p:spPr>
          <a:ln/>
        </p:spPr>
        <p:txBody>
          <a:bodyPr/>
          <a:lstStyle>
            <a:lvl1pPr>
              <a:defRPr/>
            </a:lvl1pPr>
          </a:lstStyle>
          <a:p>
            <a:pPr>
              <a:defRPr/>
            </a:pPr>
            <a:fld id="{BF3348CA-D38B-4C2D-8CE4-B0A101CAEA2B}" type="slidenum">
              <a:rPr lang="en-US" altLang="zh-CN"/>
              <a:pPr>
                <a:defRPr/>
              </a:pPr>
              <a:t>‹#›</a:t>
            </a:fld>
            <a:endParaRPr lang="en-US" altLang="zh-CN"/>
          </a:p>
        </p:txBody>
      </p:sp>
      <p:sp>
        <p:nvSpPr>
          <p:cNvPr id="6"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2220547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906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1"/>
          <p:cNvSpPr>
            <a:spLocks noGrp="1" noChangeArrowheads="1"/>
          </p:cNvSpPr>
          <p:nvPr>
            <p:ph type="dt" sz="half" idx="10"/>
          </p:nvPr>
        </p:nvSpPr>
        <p:spPr>
          <a:ln/>
        </p:spPr>
        <p:txBody>
          <a:bodyPr/>
          <a:lstStyle>
            <a:lvl1pPr>
              <a:defRPr/>
            </a:lvl1pPr>
          </a:lstStyle>
          <a:p>
            <a:pPr>
              <a:defRPr/>
            </a:pPr>
            <a:fld id="{A7C37DAA-9343-4248-97A8-AEFEDA83AE85}" type="datetime2">
              <a:rPr lang="zh-CN" altLang="en-US"/>
              <a:pPr>
                <a:defRPr/>
              </a:pPr>
              <a:t>2016年10月31日</a:t>
            </a:fld>
            <a:endParaRPr lang="en-US" altLang="zh-CN"/>
          </a:p>
        </p:txBody>
      </p:sp>
      <p:sp>
        <p:nvSpPr>
          <p:cNvPr id="6" name="Rectangle 33"/>
          <p:cNvSpPr>
            <a:spLocks noGrp="1" noChangeArrowheads="1"/>
          </p:cNvSpPr>
          <p:nvPr>
            <p:ph type="sldNum" sz="quarter" idx="11"/>
          </p:nvPr>
        </p:nvSpPr>
        <p:spPr>
          <a:ln/>
        </p:spPr>
        <p:txBody>
          <a:bodyPr/>
          <a:lstStyle>
            <a:lvl1pPr>
              <a:defRPr/>
            </a:lvl1pPr>
          </a:lstStyle>
          <a:p>
            <a:pPr>
              <a:defRPr/>
            </a:pPr>
            <a:fld id="{6DD423C8-F549-40B0-AB11-2DDD81AA142D}" type="slidenum">
              <a:rPr lang="en-US" altLang="zh-CN"/>
              <a:pPr>
                <a:defRPr/>
              </a:pPr>
              <a:t>‹#›</a:t>
            </a:fld>
            <a:endParaRPr lang="en-US" altLang="zh-CN"/>
          </a:p>
        </p:txBody>
      </p:sp>
      <p:sp>
        <p:nvSpPr>
          <p:cNvPr id="7"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394927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1"/>
          <p:cNvSpPr>
            <a:spLocks noGrp="1" noChangeArrowheads="1"/>
          </p:cNvSpPr>
          <p:nvPr>
            <p:ph type="dt" sz="half" idx="10"/>
          </p:nvPr>
        </p:nvSpPr>
        <p:spPr>
          <a:ln/>
        </p:spPr>
        <p:txBody>
          <a:bodyPr/>
          <a:lstStyle>
            <a:lvl1pPr>
              <a:defRPr/>
            </a:lvl1pPr>
          </a:lstStyle>
          <a:p>
            <a:pPr>
              <a:defRPr/>
            </a:pPr>
            <a:fld id="{B845117C-7DBD-4242-B7E9-E50B6E3C89E8}" type="datetime2">
              <a:rPr lang="zh-CN" altLang="en-US"/>
              <a:pPr>
                <a:defRPr/>
              </a:pPr>
              <a:t>2016年10月31日</a:t>
            </a:fld>
            <a:endParaRPr lang="en-US" altLang="zh-CN"/>
          </a:p>
        </p:txBody>
      </p:sp>
      <p:sp>
        <p:nvSpPr>
          <p:cNvPr id="8" name="Rectangle 33"/>
          <p:cNvSpPr>
            <a:spLocks noGrp="1" noChangeArrowheads="1"/>
          </p:cNvSpPr>
          <p:nvPr>
            <p:ph type="sldNum" sz="quarter" idx="11"/>
          </p:nvPr>
        </p:nvSpPr>
        <p:spPr>
          <a:ln/>
        </p:spPr>
        <p:txBody>
          <a:bodyPr/>
          <a:lstStyle>
            <a:lvl1pPr>
              <a:defRPr/>
            </a:lvl1pPr>
          </a:lstStyle>
          <a:p>
            <a:pPr>
              <a:defRPr/>
            </a:pPr>
            <a:fld id="{2805D74C-05D8-4617-AA7F-970CEAFAA3B5}" type="slidenum">
              <a:rPr lang="en-US" altLang="zh-CN"/>
              <a:pPr>
                <a:defRPr/>
              </a:pPr>
              <a:t>‹#›</a:t>
            </a:fld>
            <a:endParaRPr lang="en-US" altLang="zh-CN"/>
          </a:p>
        </p:txBody>
      </p:sp>
      <p:sp>
        <p:nvSpPr>
          <p:cNvPr id="9"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22711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1"/>
          <p:cNvSpPr>
            <a:spLocks noGrp="1" noChangeArrowheads="1"/>
          </p:cNvSpPr>
          <p:nvPr>
            <p:ph type="dt" sz="half" idx="10"/>
          </p:nvPr>
        </p:nvSpPr>
        <p:spPr>
          <a:ln/>
        </p:spPr>
        <p:txBody>
          <a:bodyPr/>
          <a:lstStyle>
            <a:lvl1pPr>
              <a:defRPr/>
            </a:lvl1pPr>
          </a:lstStyle>
          <a:p>
            <a:pPr>
              <a:defRPr/>
            </a:pPr>
            <a:fld id="{2F6EC2DE-6DF7-4D66-B7EB-8C185FDE40A3}" type="datetime2">
              <a:rPr lang="zh-CN" altLang="en-US"/>
              <a:pPr>
                <a:defRPr/>
              </a:pPr>
              <a:t>2016年10月31日</a:t>
            </a:fld>
            <a:endParaRPr lang="en-US" altLang="zh-CN"/>
          </a:p>
        </p:txBody>
      </p:sp>
      <p:sp>
        <p:nvSpPr>
          <p:cNvPr id="4" name="Rectangle 33"/>
          <p:cNvSpPr>
            <a:spLocks noGrp="1" noChangeArrowheads="1"/>
          </p:cNvSpPr>
          <p:nvPr>
            <p:ph type="sldNum" sz="quarter" idx="11"/>
          </p:nvPr>
        </p:nvSpPr>
        <p:spPr>
          <a:ln/>
        </p:spPr>
        <p:txBody>
          <a:bodyPr/>
          <a:lstStyle>
            <a:lvl1pPr>
              <a:defRPr/>
            </a:lvl1pPr>
          </a:lstStyle>
          <a:p>
            <a:pPr>
              <a:defRPr/>
            </a:pPr>
            <a:fld id="{74D78ADC-FD31-451D-BF51-DC0CB1345159}" type="slidenum">
              <a:rPr lang="en-US" altLang="zh-CN"/>
              <a:pPr>
                <a:defRPr/>
              </a:pPr>
              <a:t>‹#›</a:t>
            </a:fld>
            <a:endParaRPr lang="en-US" altLang="zh-CN"/>
          </a:p>
        </p:txBody>
      </p:sp>
      <p:sp>
        <p:nvSpPr>
          <p:cNvPr id="5"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404906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a:ln/>
        </p:spPr>
        <p:txBody>
          <a:bodyPr/>
          <a:lstStyle>
            <a:lvl1pPr>
              <a:defRPr/>
            </a:lvl1pPr>
          </a:lstStyle>
          <a:p>
            <a:pPr>
              <a:defRPr/>
            </a:pPr>
            <a:fld id="{BD81CF0E-1AA1-4EAC-A5E9-6AC2E3CE5666}" type="datetime2">
              <a:rPr lang="zh-CN" altLang="en-US"/>
              <a:pPr>
                <a:defRPr/>
              </a:pPr>
              <a:t>2016年10月31日</a:t>
            </a:fld>
            <a:endParaRPr lang="en-US" altLang="zh-CN"/>
          </a:p>
        </p:txBody>
      </p:sp>
      <p:sp>
        <p:nvSpPr>
          <p:cNvPr id="3" name="Rectangle 33"/>
          <p:cNvSpPr>
            <a:spLocks noGrp="1" noChangeArrowheads="1"/>
          </p:cNvSpPr>
          <p:nvPr>
            <p:ph type="sldNum" sz="quarter" idx="11"/>
          </p:nvPr>
        </p:nvSpPr>
        <p:spPr>
          <a:ln/>
        </p:spPr>
        <p:txBody>
          <a:bodyPr/>
          <a:lstStyle>
            <a:lvl1pPr>
              <a:defRPr/>
            </a:lvl1pPr>
          </a:lstStyle>
          <a:p>
            <a:pPr>
              <a:defRPr/>
            </a:pPr>
            <a:fld id="{55000D74-8268-4E66-A9D4-01E216711CA6}" type="slidenum">
              <a:rPr lang="en-US" altLang="zh-CN"/>
              <a:pPr>
                <a:defRPr/>
              </a:pPr>
              <a:t>‹#›</a:t>
            </a:fld>
            <a:endParaRPr lang="en-US" altLang="zh-CN"/>
          </a:p>
        </p:txBody>
      </p:sp>
      <p:sp>
        <p:nvSpPr>
          <p:cNvPr id="4"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271064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a:ln/>
        </p:spPr>
        <p:txBody>
          <a:bodyPr/>
          <a:lstStyle>
            <a:lvl1pPr>
              <a:defRPr/>
            </a:lvl1pPr>
          </a:lstStyle>
          <a:p>
            <a:pPr>
              <a:defRPr/>
            </a:pPr>
            <a:fld id="{034DE556-247C-4E50-9B4A-8A3E716B46BB}" type="datetime2">
              <a:rPr lang="zh-CN" altLang="en-US"/>
              <a:pPr>
                <a:defRPr/>
              </a:pPr>
              <a:t>2016年10月31日</a:t>
            </a:fld>
            <a:endParaRPr lang="en-US" altLang="zh-CN"/>
          </a:p>
        </p:txBody>
      </p:sp>
      <p:sp>
        <p:nvSpPr>
          <p:cNvPr id="6" name="Rectangle 33"/>
          <p:cNvSpPr>
            <a:spLocks noGrp="1" noChangeArrowheads="1"/>
          </p:cNvSpPr>
          <p:nvPr>
            <p:ph type="sldNum" sz="quarter" idx="11"/>
          </p:nvPr>
        </p:nvSpPr>
        <p:spPr>
          <a:ln/>
        </p:spPr>
        <p:txBody>
          <a:bodyPr/>
          <a:lstStyle>
            <a:lvl1pPr>
              <a:defRPr/>
            </a:lvl1pPr>
          </a:lstStyle>
          <a:p>
            <a:pPr>
              <a:defRPr/>
            </a:pPr>
            <a:fld id="{D2CBD56C-3394-4124-9FCC-9977297FB45E}" type="slidenum">
              <a:rPr lang="en-US" altLang="zh-CN"/>
              <a:pPr>
                <a:defRPr/>
              </a:pPr>
              <a:t>‹#›</a:t>
            </a:fld>
            <a:endParaRPr lang="en-US" altLang="zh-CN"/>
          </a:p>
        </p:txBody>
      </p:sp>
      <p:sp>
        <p:nvSpPr>
          <p:cNvPr id="7"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2619295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dt" sz="half" idx="10"/>
          </p:nvPr>
        </p:nvSpPr>
        <p:spPr>
          <a:ln/>
        </p:spPr>
        <p:txBody>
          <a:bodyPr/>
          <a:lstStyle>
            <a:lvl1pPr>
              <a:defRPr/>
            </a:lvl1pPr>
          </a:lstStyle>
          <a:p>
            <a:pPr>
              <a:defRPr/>
            </a:pPr>
            <a:fld id="{A9B379B6-0B11-47A8-8856-2A97751EE16C}" type="datetime2">
              <a:rPr lang="zh-CN" altLang="en-US"/>
              <a:pPr>
                <a:defRPr/>
              </a:pPr>
              <a:t>2016年10月31日</a:t>
            </a:fld>
            <a:endParaRPr lang="en-US" altLang="zh-CN"/>
          </a:p>
        </p:txBody>
      </p:sp>
      <p:sp>
        <p:nvSpPr>
          <p:cNvPr id="6" name="Rectangle 33"/>
          <p:cNvSpPr>
            <a:spLocks noGrp="1" noChangeArrowheads="1"/>
          </p:cNvSpPr>
          <p:nvPr>
            <p:ph type="sldNum" sz="quarter" idx="11"/>
          </p:nvPr>
        </p:nvSpPr>
        <p:spPr>
          <a:ln/>
        </p:spPr>
        <p:txBody>
          <a:bodyPr/>
          <a:lstStyle>
            <a:lvl1pPr>
              <a:defRPr/>
            </a:lvl1pPr>
          </a:lstStyle>
          <a:p>
            <a:pPr>
              <a:defRPr/>
            </a:pPr>
            <a:fld id="{79E3983B-0A38-42F4-AC4B-2D8809684880}" type="slidenum">
              <a:rPr lang="en-US" altLang="zh-CN"/>
              <a:pPr>
                <a:defRPr/>
              </a:pPr>
              <a:t>‹#›</a:t>
            </a:fld>
            <a:endParaRPr lang="en-US" altLang="zh-CN"/>
          </a:p>
        </p:txBody>
      </p:sp>
      <p:sp>
        <p:nvSpPr>
          <p:cNvPr id="7" name="Rectangle 35"/>
          <p:cNvSpPr>
            <a:spLocks noGrp="1" noChangeArrowheads="1"/>
          </p:cNvSpPr>
          <p:nvPr>
            <p:ph type="ftr" sz="quarter" idx="12"/>
          </p:nvPr>
        </p:nvSpPr>
        <p:spPr>
          <a:ln/>
        </p:spPr>
        <p:txBody>
          <a:bodyPr/>
          <a:lstStyle>
            <a:lvl1pPr>
              <a:defRPr/>
            </a:lvl1pPr>
          </a:lstStyle>
          <a:p>
            <a:pPr>
              <a:defRPr/>
            </a:pPr>
            <a:r>
              <a:rPr lang="zh-CN" altLang="en-US"/>
              <a:t>华南理工大学广州学院</a:t>
            </a:r>
          </a:p>
        </p:txBody>
      </p:sp>
    </p:spTree>
    <p:extLst>
      <p:ext uri="{BB962C8B-B14F-4D97-AF65-F5344CB8AC3E}">
        <p14:creationId xmlns:p14="http://schemas.microsoft.com/office/powerpoint/2010/main" val="353224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5FFFF"/>
            </a:gs>
          </a:gsLst>
          <a:lin ang="5400000" scaled="1"/>
        </a:gradFill>
        <a:effectLst/>
      </p:bgPr>
    </p:bg>
    <p:spTree>
      <p:nvGrpSpPr>
        <p:cNvPr id="1" name=""/>
        <p:cNvGrpSpPr/>
        <p:nvPr/>
      </p:nvGrpSpPr>
      <p:grpSpPr>
        <a:xfrm>
          <a:off x="0" y="0"/>
          <a:ext cx="0" cy="0"/>
          <a:chOff x="0" y="0"/>
          <a:chExt cx="0" cy="0"/>
        </a:xfrm>
      </p:grpSpPr>
      <p:sp>
        <p:nvSpPr>
          <p:cNvPr id="1026" name="Rectangle 29"/>
          <p:cNvSpPr>
            <a:spLocks noGrp="1" noChangeArrowheads="1"/>
          </p:cNvSpPr>
          <p:nvPr>
            <p:ph type="title"/>
          </p:nvPr>
        </p:nvSpPr>
        <p:spPr bwMode="auto">
          <a:xfrm>
            <a:off x="0" y="228600"/>
            <a:ext cx="5029200" cy="457200"/>
          </a:xfrm>
          <a:prstGeom prst="rect">
            <a:avLst/>
          </a:prstGeom>
          <a:gradFill rotWithShape="0">
            <a:gsLst>
              <a:gs pos="0">
                <a:srgbClr val="5994FF"/>
              </a:gs>
              <a:gs pos="100000">
                <a:srgbClr val="CC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0"/>
          <p:cNvSpPr>
            <a:spLocks noGrp="1" noChangeArrowheads="1"/>
          </p:cNvSpPr>
          <p:nvPr>
            <p:ph type="body" idx="1"/>
          </p:nvPr>
        </p:nvSpPr>
        <p:spPr bwMode="auto">
          <a:xfrm>
            <a:off x="685800" y="9906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3999" name="Rectangle 31"/>
          <p:cNvSpPr>
            <a:spLocks noGrp="1" noChangeArrowheads="1"/>
          </p:cNvSpPr>
          <p:nvPr>
            <p:ph type="dt" sz="half" idx="2"/>
          </p:nvPr>
        </p:nvSpPr>
        <p:spPr bwMode="auto">
          <a:xfrm>
            <a:off x="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1"/>
            </a:lvl1pPr>
          </a:lstStyle>
          <a:p>
            <a:pPr>
              <a:defRPr/>
            </a:pPr>
            <a:fld id="{F21E09BA-9417-492D-B54D-692D9101901D}" type="datetime2">
              <a:rPr lang="zh-CN" altLang="en-US"/>
              <a:pPr>
                <a:defRPr/>
              </a:pPr>
              <a:t>2016年10月31日</a:t>
            </a:fld>
            <a:endParaRPr lang="en-US" altLang="zh-CN"/>
          </a:p>
        </p:txBody>
      </p:sp>
      <p:sp>
        <p:nvSpPr>
          <p:cNvPr id="84001" name="Rectangle 33"/>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a:defRPr/>
            </a:pPr>
            <a:fld id="{5F73BA0B-CC2D-443C-BD64-8B6E1480750D}" type="slidenum">
              <a:rPr lang="en-US" altLang="zh-CN"/>
              <a:pPr>
                <a:defRPr/>
              </a:pPr>
              <a:t>‹#›</a:t>
            </a:fld>
            <a:endParaRPr lang="en-US" altLang="zh-CN"/>
          </a:p>
        </p:txBody>
      </p:sp>
      <p:sp>
        <p:nvSpPr>
          <p:cNvPr id="1030" name="Rectangle 34"/>
          <p:cNvSpPr>
            <a:spLocks noChangeArrowheads="1"/>
          </p:cNvSpPr>
          <p:nvPr userDrawn="1"/>
        </p:nvSpPr>
        <p:spPr bwMode="auto">
          <a:xfrm>
            <a:off x="5076056" y="228600"/>
            <a:ext cx="4067944" cy="457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eaLnBrk="0" hangingPunct="0">
              <a:lnSpc>
                <a:spcPct val="70000"/>
              </a:lnSpc>
            </a:pPr>
            <a:r>
              <a:rPr lang="zh-CN" altLang="en-US" sz="2400" b="1" dirty="0">
                <a:solidFill>
                  <a:srgbClr val="990000"/>
                </a:solidFill>
                <a:latin typeface="华文行楷" pitchFamily="2" charset="-122"/>
                <a:ea typeface="华文行楷" pitchFamily="2" charset="-122"/>
              </a:rPr>
              <a:t>计算机组成</a:t>
            </a:r>
            <a:r>
              <a:rPr lang="zh-CN" altLang="en-US" sz="2400" b="1" dirty="0" smtClean="0">
                <a:solidFill>
                  <a:srgbClr val="990000"/>
                </a:solidFill>
                <a:latin typeface="华文行楷" pitchFamily="2" charset="-122"/>
                <a:ea typeface="华文行楷" pitchFamily="2" charset="-122"/>
              </a:rPr>
              <a:t>原理与汇编语言</a:t>
            </a:r>
            <a:endParaRPr lang="zh-CN" altLang="en-US" sz="2400" b="1" dirty="0">
              <a:solidFill>
                <a:srgbClr val="990000"/>
              </a:solidFill>
              <a:latin typeface="华文行楷" pitchFamily="2" charset="-122"/>
              <a:ea typeface="华文行楷" pitchFamily="2" charset="-122"/>
            </a:endParaRPr>
          </a:p>
        </p:txBody>
      </p:sp>
      <p:sp>
        <p:nvSpPr>
          <p:cNvPr id="84003" name="Rectangle 35"/>
          <p:cNvSpPr>
            <a:spLocks noGrp="1" noChangeArrowheads="1"/>
          </p:cNvSpPr>
          <p:nvPr>
            <p:ph type="ftr" sz="quarter" idx="3"/>
          </p:nvPr>
        </p:nvSpPr>
        <p:spPr bwMode="auto">
          <a:xfrm>
            <a:off x="32004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a:defRPr b="1">
                <a:solidFill>
                  <a:srgbClr val="663300"/>
                </a:solidFill>
                <a:ea typeface="隶书体" pitchFamily="49" charset="-122"/>
              </a:defRPr>
            </a:lvl1pPr>
          </a:lstStyle>
          <a:p>
            <a:pPr>
              <a:defRPr/>
            </a:pPr>
            <a:r>
              <a:rPr lang="zh-CN" altLang="en-US"/>
              <a:t>华南理工大学广州学院</a:t>
            </a:r>
          </a:p>
        </p:txBody>
      </p:sp>
      <p:sp>
        <p:nvSpPr>
          <p:cNvPr id="1032" name="Line 37"/>
          <p:cNvSpPr>
            <a:spLocks noChangeShapeType="1"/>
          </p:cNvSpPr>
          <p:nvPr userDrawn="1"/>
        </p:nvSpPr>
        <p:spPr bwMode="auto">
          <a:xfrm>
            <a:off x="0" y="8382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3" name="Line 38"/>
          <p:cNvSpPr>
            <a:spLocks noChangeShapeType="1"/>
          </p:cNvSpPr>
          <p:nvPr userDrawn="1"/>
        </p:nvSpPr>
        <p:spPr bwMode="auto">
          <a:xfrm>
            <a:off x="0" y="6248400"/>
            <a:ext cx="9144000" cy="0"/>
          </a:xfrm>
          <a:prstGeom prst="line">
            <a:avLst/>
          </a:prstGeom>
          <a:noFill/>
          <a:ln w="57150" cap="sq">
            <a:solidFill>
              <a:srgbClr val="3333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034" name="Group 39"/>
          <p:cNvGrpSpPr>
            <a:grpSpLocks/>
          </p:cNvGrpSpPr>
          <p:nvPr userDrawn="1"/>
        </p:nvGrpSpPr>
        <p:grpSpPr bwMode="auto">
          <a:xfrm>
            <a:off x="6781800" y="4724400"/>
            <a:ext cx="2033588" cy="1219200"/>
            <a:chOff x="4368" y="3312"/>
            <a:chExt cx="1281" cy="768"/>
          </a:xfrm>
        </p:grpSpPr>
        <p:sp>
          <p:nvSpPr>
            <p:cNvPr id="84008" name="AutoShape 40"/>
            <p:cNvSpPr>
              <a:spLocks noChangeArrowheads="1"/>
            </p:cNvSpPr>
            <p:nvPr/>
          </p:nvSpPr>
          <p:spPr bwMode="auto">
            <a:xfrm rot="20940000">
              <a:off x="4368" y="3729"/>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sp>
          <p:nvSpPr>
            <p:cNvPr id="84009" name="AutoShape 41"/>
            <p:cNvSpPr>
              <a:spLocks noChangeArrowheads="1"/>
            </p:cNvSpPr>
            <p:nvPr/>
          </p:nvSpPr>
          <p:spPr bwMode="auto">
            <a:xfrm>
              <a:off x="4845" y="3372"/>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sp>
          <p:nvSpPr>
            <p:cNvPr id="84010" name="AutoShape 42"/>
            <p:cNvSpPr>
              <a:spLocks noChangeArrowheads="1"/>
            </p:cNvSpPr>
            <p:nvPr/>
          </p:nvSpPr>
          <p:spPr bwMode="auto">
            <a:xfrm rot="1320000">
              <a:off x="5217" y="3312"/>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sp>
          <p:nvSpPr>
            <p:cNvPr id="84011" name="AutoShape 43"/>
            <p:cNvSpPr>
              <a:spLocks noChangeArrowheads="1"/>
            </p:cNvSpPr>
            <p:nvPr/>
          </p:nvSpPr>
          <p:spPr bwMode="auto">
            <a:xfrm rot="20940000">
              <a:off x="4449" y="3792"/>
              <a:ext cx="288" cy="288"/>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sp>
          <p:nvSpPr>
            <p:cNvPr id="84012" name="AutoShape 44"/>
            <p:cNvSpPr>
              <a:spLocks noChangeArrowheads="1"/>
            </p:cNvSpPr>
            <p:nvPr/>
          </p:nvSpPr>
          <p:spPr bwMode="auto">
            <a:xfrm>
              <a:off x="4893" y="3420"/>
              <a:ext cx="264" cy="26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sp>
          <p:nvSpPr>
            <p:cNvPr id="84013" name="AutoShape 45"/>
            <p:cNvSpPr>
              <a:spLocks noChangeArrowheads="1"/>
            </p:cNvSpPr>
            <p:nvPr/>
          </p:nvSpPr>
          <p:spPr bwMode="auto">
            <a:xfrm rot="1320000">
              <a:off x="5265" y="3408"/>
              <a:ext cx="384" cy="384"/>
            </a:xfrm>
            <a:prstGeom prst="star5">
              <a:avLst/>
            </a:prstGeom>
            <a:gradFill rotWithShape="0">
              <a:gsLst>
                <a:gs pos="0">
                  <a:srgbClr val="FFFF00"/>
                </a:gs>
                <a:gs pos="100000">
                  <a:srgbClr val="FFFF00">
                    <a:gamma/>
                    <a:tint val="8627"/>
                    <a:invGamma/>
                  </a:srgbClr>
                </a:gs>
              </a:gsLst>
              <a:path path="shape">
                <a:fillToRect l="50000" t="50000" r="50000" b="50000"/>
              </a:path>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spcBef>
                  <a:spcPct val="50000"/>
                </a:spcBef>
                <a:defRPr/>
              </a:pPr>
              <a:endParaRPr lang="zh-CN" altLang="zh-CN" sz="2400">
                <a:solidFill>
                  <a:srgbClr val="FF0000"/>
                </a:solidFill>
              </a:endParaRPr>
            </a:p>
          </p:txBody>
        </p:sp>
      </p:grpSp>
    </p:spTree>
  </p:cSld>
  <p:clrMap bg1="lt1" tx1="dk1" bg2="lt2" tx2="dk2" accent1="accent1" accent2="accent2" accent3="accent3" accent4="accent4" accent5="accent5" accent6="accent6" hlink="hlink" folHlink="folHlink"/>
  <p:sldLayoutIdLst>
    <p:sldLayoutId id="2147483700"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p:txStyles>
    <p:titleStyle>
      <a:lvl1pPr algn="l" rtl="0" eaLnBrk="0" fontAlgn="base" hangingPunct="0">
        <a:spcBef>
          <a:spcPct val="0"/>
        </a:spcBef>
        <a:spcAft>
          <a:spcPct val="0"/>
        </a:spcAft>
        <a:defRPr kumimoji="1" sz="2800" b="1">
          <a:solidFill>
            <a:srgbClr val="000000"/>
          </a:solidFill>
          <a:latin typeface="+mj-lt"/>
          <a:ea typeface="+mj-ea"/>
          <a:cs typeface="+mj-cs"/>
        </a:defRPr>
      </a:lvl1pPr>
      <a:lvl2pPr algn="l" rtl="0" eaLnBrk="0" fontAlgn="base" hangingPunct="0">
        <a:spcBef>
          <a:spcPct val="0"/>
        </a:spcBef>
        <a:spcAft>
          <a:spcPct val="0"/>
        </a:spcAft>
        <a:defRPr kumimoji="1" sz="2800" b="1">
          <a:solidFill>
            <a:srgbClr val="000000"/>
          </a:solidFill>
          <a:latin typeface="Tahoma" pitchFamily="34" charset="0"/>
          <a:ea typeface="宋体" pitchFamily="2" charset="-122"/>
        </a:defRPr>
      </a:lvl2pPr>
      <a:lvl3pPr algn="l" rtl="0" eaLnBrk="0" fontAlgn="base" hangingPunct="0">
        <a:spcBef>
          <a:spcPct val="0"/>
        </a:spcBef>
        <a:spcAft>
          <a:spcPct val="0"/>
        </a:spcAft>
        <a:defRPr kumimoji="1" sz="2800" b="1">
          <a:solidFill>
            <a:srgbClr val="000000"/>
          </a:solidFill>
          <a:latin typeface="Tahoma" pitchFamily="34" charset="0"/>
          <a:ea typeface="宋体" pitchFamily="2" charset="-122"/>
        </a:defRPr>
      </a:lvl3pPr>
      <a:lvl4pPr algn="l" rtl="0" eaLnBrk="0" fontAlgn="base" hangingPunct="0">
        <a:spcBef>
          <a:spcPct val="0"/>
        </a:spcBef>
        <a:spcAft>
          <a:spcPct val="0"/>
        </a:spcAft>
        <a:defRPr kumimoji="1" sz="2800" b="1">
          <a:solidFill>
            <a:srgbClr val="000000"/>
          </a:solidFill>
          <a:latin typeface="Tahoma" pitchFamily="34" charset="0"/>
          <a:ea typeface="宋体" pitchFamily="2" charset="-122"/>
        </a:defRPr>
      </a:lvl4pPr>
      <a:lvl5pPr algn="l" rtl="0" eaLnBrk="0" fontAlgn="base" hangingPunct="0">
        <a:spcBef>
          <a:spcPct val="0"/>
        </a:spcBef>
        <a:spcAft>
          <a:spcPct val="0"/>
        </a:spcAft>
        <a:defRPr kumimoji="1" sz="2800" b="1">
          <a:solidFill>
            <a:srgbClr val="000000"/>
          </a:solidFill>
          <a:latin typeface="Tahoma" pitchFamily="34" charset="0"/>
          <a:ea typeface="宋体" pitchFamily="2" charset="-122"/>
        </a:defRPr>
      </a:lvl5pPr>
      <a:lvl6pPr marL="457200" algn="l" rtl="0" fontAlgn="base">
        <a:spcBef>
          <a:spcPct val="0"/>
        </a:spcBef>
        <a:spcAft>
          <a:spcPct val="0"/>
        </a:spcAft>
        <a:defRPr kumimoji="1" sz="2800" b="1">
          <a:solidFill>
            <a:srgbClr val="000000"/>
          </a:solidFill>
          <a:latin typeface="Tahoma" pitchFamily="34" charset="0"/>
          <a:ea typeface="宋体" pitchFamily="2" charset="-122"/>
        </a:defRPr>
      </a:lvl6pPr>
      <a:lvl7pPr marL="914400" algn="l" rtl="0" fontAlgn="base">
        <a:spcBef>
          <a:spcPct val="0"/>
        </a:spcBef>
        <a:spcAft>
          <a:spcPct val="0"/>
        </a:spcAft>
        <a:defRPr kumimoji="1" sz="2800" b="1">
          <a:solidFill>
            <a:srgbClr val="000000"/>
          </a:solidFill>
          <a:latin typeface="Tahoma" pitchFamily="34" charset="0"/>
          <a:ea typeface="宋体" pitchFamily="2" charset="-122"/>
        </a:defRPr>
      </a:lvl7pPr>
      <a:lvl8pPr marL="1371600" algn="l" rtl="0" fontAlgn="base">
        <a:spcBef>
          <a:spcPct val="0"/>
        </a:spcBef>
        <a:spcAft>
          <a:spcPct val="0"/>
        </a:spcAft>
        <a:defRPr kumimoji="1" sz="2800" b="1">
          <a:solidFill>
            <a:srgbClr val="000000"/>
          </a:solidFill>
          <a:latin typeface="Tahoma" pitchFamily="34" charset="0"/>
          <a:ea typeface="宋体" pitchFamily="2" charset="-122"/>
        </a:defRPr>
      </a:lvl8pPr>
      <a:lvl9pPr marL="1828800" algn="l" rtl="0" fontAlgn="base">
        <a:spcBef>
          <a:spcPct val="0"/>
        </a:spcBef>
        <a:spcAft>
          <a:spcPct val="0"/>
        </a:spcAft>
        <a:defRPr kumimoji="1" sz="2800" b="1">
          <a:solidFill>
            <a:srgbClr val="000000"/>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SzPct val="90000"/>
        <a:buBlip>
          <a:blip r:embed="rId14"/>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15"/>
        </a:buBlip>
        <a:defRPr kumimoji="1" sz="2800">
          <a:solidFill>
            <a:schemeClr val="tx1"/>
          </a:solidFill>
          <a:latin typeface="+mn-lt"/>
          <a:ea typeface="+mn-ea"/>
        </a:defRPr>
      </a:lvl2pPr>
      <a:lvl3pPr marL="1143000" indent="-228600" algn="l" rtl="0" eaLnBrk="0" fontAlgn="base" hangingPunct="0">
        <a:spcBef>
          <a:spcPct val="20000"/>
        </a:spcBef>
        <a:spcAft>
          <a:spcPct val="0"/>
        </a:spcAft>
        <a:buSzPct val="70000"/>
        <a:buBlip>
          <a:blip r:embed="rId16"/>
        </a:buBlip>
        <a:defRPr kumimoji="1" sz="2400">
          <a:solidFill>
            <a:schemeClr val="tx1"/>
          </a:solidFill>
          <a:latin typeface="+mn-lt"/>
          <a:ea typeface="+mn-ea"/>
        </a:defRPr>
      </a:lvl3pPr>
      <a:lvl4pPr marL="1600200" indent="-228600" algn="l" rtl="0" eaLnBrk="0" fontAlgn="base" hangingPunct="0">
        <a:spcBef>
          <a:spcPct val="20000"/>
        </a:spcBef>
        <a:spcAft>
          <a:spcPct val="0"/>
        </a:spcAft>
        <a:buSzPct val="70000"/>
        <a:buBlip>
          <a:blip r:embed="rId17"/>
        </a:buBlip>
        <a:defRPr kumimoji="1" sz="2000">
          <a:solidFill>
            <a:schemeClr val="tx1"/>
          </a:solidFill>
          <a:latin typeface="+mn-lt"/>
          <a:ea typeface="+mn-ea"/>
        </a:defRPr>
      </a:lvl4pPr>
      <a:lvl5pPr marL="2057400" indent="-228600" algn="l" rtl="0" eaLnBrk="0" fontAlgn="base" hangingPunct="0">
        <a:spcBef>
          <a:spcPct val="20000"/>
        </a:spcBef>
        <a:spcAft>
          <a:spcPct val="0"/>
        </a:spcAft>
        <a:buSzPct val="70000"/>
        <a:buBlip>
          <a:blip r:embed="rId18"/>
        </a:buBlip>
        <a:defRPr kumimoji="1" sz="2000">
          <a:solidFill>
            <a:schemeClr val="tx1"/>
          </a:solidFill>
          <a:latin typeface="+mn-lt"/>
          <a:ea typeface="+mn-ea"/>
        </a:defRPr>
      </a:lvl5pPr>
      <a:lvl6pPr marL="2514600" indent="-228600" algn="l" rtl="0" fontAlgn="base">
        <a:spcBef>
          <a:spcPct val="20000"/>
        </a:spcBef>
        <a:spcAft>
          <a:spcPct val="0"/>
        </a:spcAft>
        <a:buSzPct val="70000"/>
        <a:buBlip>
          <a:blip r:embed="rId18"/>
        </a:buBlip>
        <a:defRPr kumimoji="1" sz="2000">
          <a:solidFill>
            <a:schemeClr val="tx1"/>
          </a:solidFill>
          <a:latin typeface="+mn-lt"/>
          <a:ea typeface="+mn-ea"/>
        </a:defRPr>
      </a:lvl6pPr>
      <a:lvl7pPr marL="2971800" indent="-228600" algn="l" rtl="0" fontAlgn="base">
        <a:spcBef>
          <a:spcPct val="20000"/>
        </a:spcBef>
        <a:spcAft>
          <a:spcPct val="0"/>
        </a:spcAft>
        <a:buSzPct val="70000"/>
        <a:buBlip>
          <a:blip r:embed="rId18"/>
        </a:buBlip>
        <a:defRPr kumimoji="1" sz="2000">
          <a:solidFill>
            <a:schemeClr val="tx1"/>
          </a:solidFill>
          <a:latin typeface="+mn-lt"/>
          <a:ea typeface="+mn-ea"/>
        </a:defRPr>
      </a:lvl7pPr>
      <a:lvl8pPr marL="3429000" indent="-228600" algn="l" rtl="0" fontAlgn="base">
        <a:spcBef>
          <a:spcPct val="20000"/>
        </a:spcBef>
        <a:spcAft>
          <a:spcPct val="0"/>
        </a:spcAft>
        <a:buSzPct val="70000"/>
        <a:buBlip>
          <a:blip r:embed="rId18"/>
        </a:buBlip>
        <a:defRPr kumimoji="1" sz="2000">
          <a:solidFill>
            <a:schemeClr val="tx1"/>
          </a:solidFill>
          <a:latin typeface="+mn-lt"/>
          <a:ea typeface="+mn-ea"/>
        </a:defRPr>
      </a:lvl8pPr>
      <a:lvl9pPr marL="3886200" indent="-228600" algn="l" rtl="0" fontAlgn="base">
        <a:spcBef>
          <a:spcPct val="20000"/>
        </a:spcBef>
        <a:spcAft>
          <a:spcPct val="0"/>
        </a:spcAft>
        <a:buSzPct val="70000"/>
        <a:buBlip>
          <a:blip r:embed="rId18"/>
        </a:buBlip>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4.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5.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7.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9.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1.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7.bin"/><Relationship Id="rId4" Type="http://schemas.openxmlformats.org/officeDocument/2006/relationships/image" Target="../media/image31.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8735EA2-9001-42D0-8163-7008839F4B22}" type="datetime2">
              <a:rPr kumimoji="0" lang="zh-CN" altLang="en-US" smtClean="0"/>
              <a:pPr eaLnBrk="1" hangingPunct="1"/>
              <a:t>2016年10月31日</a:t>
            </a:fld>
            <a:endParaRPr kumimoji="0" lang="en-US" altLang="zh-CN" smtClean="0"/>
          </a:p>
        </p:txBody>
      </p:sp>
      <p:sp>
        <p:nvSpPr>
          <p:cNvPr id="3075"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076" name="Rectangle 2"/>
          <p:cNvSpPr>
            <a:spLocks noGrp="1" noChangeArrowheads="1"/>
          </p:cNvSpPr>
          <p:nvPr>
            <p:ph type="title" idx="4294967295"/>
          </p:nvPr>
        </p:nvSpPr>
        <p:spPr/>
        <p:txBody>
          <a:bodyPr/>
          <a:lstStyle/>
          <a:p>
            <a:pPr eaLnBrk="1" hangingPunct="1"/>
            <a:r>
              <a:rPr lang="zh-CN" altLang="en-US" smtClean="0">
                <a:solidFill>
                  <a:schemeClr val="tx1"/>
                </a:solidFill>
                <a:latin typeface="Times New Roman" pitchFamily="18" charset="0"/>
              </a:rPr>
              <a:t>第</a:t>
            </a:r>
            <a:r>
              <a:rPr lang="en-US" altLang="zh-CN" smtClean="0">
                <a:solidFill>
                  <a:schemeClr val="tx1"/>
                </a:solidFill>
                <a:latin typeface="Times New Roman" pitchFamily="18" charset="0"/>
              </a:rPr>
              <a:t>4</a:t>
            </a:r>
            <a:r>
              <a:rPr lang="zh-CN" altLang="en-US" smtClean="0">
                <a:solidFill>
                  <a:schemeClr val="tx1"/>
                </a:solidFill>
                <a:latin typeface="Times New Roman" pitchFamily="18" charset="0"/>
              </a:rPr>
              <a:t>章</a:t>
            </a:r>
          </a:p>
        </p:txBody>
      </p:sp>
      <p:sp>
        <p:nvSpPr>
          <p:cNvPr id="3077" name="Rectangle 3"/>
          <p:cNvSpPr>
            <a:spLocks noGrp="1" noChangeArrowheads="1"/>
          </p:cNvSpPr>
          <p:nvPr>
            <p:ph type="body" idx="4294967295"/>
          </p:nvPr>
        </p:nvSpPr>
        <p:spPr>
          <a:xfrm>
            <a:off x="1219200" y="1066800"/>
            <a:ext cx="6324600" cy="5105400"/>
          </a:xfrm>
        </p:spPr>
        <p:txBody>
          <a:bodyPr/>
          <a:lstStyle/>
          <a:p>
            <a:pPr algn="ctr" eaLnBrk="1" hangingPunct="1">
              <a:buFontTx/>
              <a:buNone/>
            </a:pPr>
            <a:r>
              <a:rPr lang="zh-CN" altLang="en-US" sz="11000" b="1" smtClean="0">
                <a:latin typeface="Times New Roman" pitchFamily="18" charset="0"/>
              </a:rPr>
              <a:t>数值的</a:t>
            </a:r>
          </a:p>
          <a:p>
            <a:pPr algn="ctr" eaLnBrk="1" hangingPunct="1">
              <a:buFontTx/>
              <a:buNone/>
            </a:pPr>
            <a:r>
              <a:rPr lang="zh-CN" altLang="en-US" sz="11000" b="1" smtClean="0">
                <a:latin typeface="Times New Roman" pitchFamily="18" charset="0"/>
              </a:rPr>
              <a:t>机器运算</a:t>
            </a:r>
            <a:r>
              <a:rPr lang="zh-CN" altLang="en-US" sz="11000" b="1" smtClean="0">
                <a:latin typeface="宋体" pitchFamily="2" charset="-122"/>
              </a:rPr>
              <a:t> </a:t>
            </a:r>
          </a:p>
        </p:txBody>
      </p:sp>
    </p:spTree>
  </p:cSld>
  <p:clrMapOvr>
    <a:masterClrMapping/>
  </p:clrMapOvr>
  <p:transition>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A417C64-DB9C-4BBC-A631-98A4FE07A7B2}" type="datetime2">
              <a:rPr kumimoji="0" lang="zh-CN" altLang="en-US" smtClean="0"/>
              <a:pPr eaLnBrk="1" hangingPunct="1"/>
              <a:t>2016年10月31日</a:t>
            </a:fld>
            <a:endParaRPr kumimoji="0" lang="en-US" altLang="zh-CN" smtClean="0"/>
          </a:p>
        </p:txBody>
      </p:sp>
      <p:sp>
        <p:nvSpPr>
          <p:cNvPr id="1229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292" name="Rectangle 2"/>
          <p:cNvSpPr>
            <a:spLocks noGrp="1" noChangeArrowheads="1"/>
          </p:cNvSpPr>
          <p:nvPr>
            <p:ph type="title"/>
          </p:nvPr>
        </p:nvSpPr>
        <p:spPr/>
        <p:txBody>
          <a:bodyPr/>
          <a:lstStyle/>
          <a:p>
            <a:pPr algn="just"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600" smtClean="0">
              <a:latin typeface="Times New Roman" pitchFamily="18" charset="0"/>
            </a:endParaRPr>
          </a:p>
        </p:txBody>
      </p:sp>
      <p:sp>
        <p:nvSpPr>
          <p:cNvPr id="190467" name="Rectangle 3"/>
          <p:cNvSpPr>
            <a:spLocks noGrp="1" noChangeArrowheads="1"/>
          </p:cNvSpPr>
          <p:nvPr>
            <p:ph type="body" idx="1"/>
          </p:nvPr>
        </p:nvSpPr>
        <p:spPr>
          <a:xfrm>
            <a:off x="346075" y="990600"/>
            <a:ext cx="8305800" cy="5503863"/>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上述各式中所有各位的进位均不依赖于低位的进位，各位的进位可以同时产生。这种进位方式是快速的，若不考虑</a:t>
            </a:r>
            <a:r>
              <a:rPr lang="en-US" altLang="zh-CN" b="1" smtClean="0">
                <a:latin typeface="Times New Roman" pitchFamily="18" charset="0"/>
              </a:rPr>
              <a:t>G</a:t>
            </a:r>
            <a:r>
              <a:rPr lang="en-US" altLang="zh-CN" b="1" baseline="-30000" smtClean="0">
                <a:latin typeface="Times New Roman" pitchFamily="18" charset="0"/>
              </a:rPr>
              <a:t>i</a:t>
            </a:r>
            <a:r>
              <a:rPr lang="zh-CN" altLang="en-US" b="1" smtClean="0">
                <a:latin typeface="Times New Roman" pitchFamily="18" charset="0"/>
              </a:rPr>
              <a:t>、</a:t>
            </a:r>
            <a:r>
              <a:rPr lang="en-US" altLang="zh-CN" b="1" smtClean="0">
                <a:latin typeface="Times New Roman" pitchFamily="18" charset="0"/>
              </a:rPr>
              <a:t>P</a:t>
            </a:r>
            <a:r>
              <a:rPr lang="en-US" altLang="zh-CN" b="1" baseline="-30000" smtClean="0">
                <a:latin typeface="Times New Roman" pitchFamily="18" charset="0"/>
              </a:rPr>
              <a:t>i</a:t>
            </a:r>
            <a:r>
              <a:rPr lang="zh-CN" altLang="en-US" b="1" smtClean="0">
                <a:latin typeface="Times New Roman" pitchFamily="18" charset="0"/>
              </a:rPr>
              <a:t>的形成时间，从</a:t>
            </a:r>
            <a:r>
              <a:rPr lang="en-US" altLang="zh-CN" b="1" smtClean="0">
                <a:latin typeface="Times New Roman" pitchFamily="18" charset="0"/>
              </a:rPr>
              <a:t>C</a:t>
            </a:r>
            <a:r>
              <a:rPr lang="en-US" altLang="zh-CN" b="1" baseline="-30000" smtClean="0">
                <a:latin typeface="Times New Roman" pitchFamily="18" charset="0"/>
              </a:rPr>
              <a:t>0</a:t>
            </a:r>
            <a:r>
              <a:rPr lang="en-US" altLang="zh-CN" b="1" smtClean="0">
                <a:latin typeface="Times New Roman" pitchFamily="18" charset="0"/>
              </a:rPr>
              <a:t>→C</a:t>
            </a:r>
            <a:r>
              <a:rPr lang="en-US" altLang="zh-CN" b="1" baseline="-30000" smtClean="0">
                <a:latin typeface="Times New Roman" pitchFamily="18" charset="0"/>
              </a:rPr>
              <a:t>n</a:t>
            </a:r>
            <a:r>
              <a:rPr lang="zh-CN" altLang="en-US" b="1" smtClean="0">
                <a:latin typeface="Times New Roman" pitchFamily="18" charset="0"/>
              </a:rPr>
              <a:t>的最长延迟时间仅为</a:t>
            </a:r>
            <a:r>
              <a:rPr lang="en-US" altLang="zh-CN" b="1" smtClean="0">
                <a:solidFill>
                  <a:srgbClr val="FF3300"/>
                </a:solidFill>
                <a:latin typeface="Times New Roman" pitchFamily="18" charset="0"/>
              </a:rPr>
              <a:t>2ty</a:t>
            </a:r>
            <a:r>
              <a:rPr lang="zh-CN" altLang="en-US" b="1" smtClean="0">
                <a:latin typeface="Times New Roman" pitchFamily="18" charset="0"/>
              </a:rPr>
              <a:t>。随着加法器位数的增加，</a:t>
            </a:r>
            <a:r>
              <a:rPr lang="en-US" altLang="zh-CN" b="1" smtClean="0">
                <a:latin typeface="Times New Roman" pitchFamily="18" charset="0"/>
              </a:rPr>
              <a:t>C</a:t>
            </a:r>
            <a:r>
              <a:rPr lang="en-US" altLang="zh-CN" b="1" i="1" baseline="-30000" smtClean="0">
                <a:latin typeface="Times New Roman" pitchFamily="18" charset="0"/>
              </a:rPr>
              <a:t>i</a:t>
            </a:r>
            <a:r>
              <a:rPr lang="zh-CN" altLang="en-US" b="1" smtClean="0">
                <a:latin typeface="Times New Roman" pitchFamily="18" charset="0"/>
              </a:rPr>
              <a:t>的逻辑表达式会变得越来越长，所以，完全采用并行进位是不现实的。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04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1A29CAB6-A198-45F8-BFC8-C4BCF6FB0342}" type="datetime2">
              <a:rPr kumimoji="0" lang="zh-CN" altLang="en-US" smtClean="0"/>
              <a:pPr eaLnBrk="1" hangingPunct="1"/>
              <a:t>2016年10月31日</a:t>
            </a:fld>
            <a:endParaRPr kumimoji="0" lang="en-US" altLang="zh-CN" smtClean="0"/>
          </a:p>
        </p:txBody>
      </p:sp>
      <p:sp>
        <p:nvSpPr>
          <p:cNvPr id="10445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4452" name="Rectangle 2"/>
          <p:cNvSpPr>
            <a:spLocks noGrp="1" noChangeArrowheads="1"/>
          </p:cNvSpPr>
          <p:nvPr>
            <p:ph type="title"/>
          </p:nvPr>
        </p:nvSpPr>
        <p:spPr/>
        <p:txBody>
          <a:bodyPr/>
          <a:lstStyle/>
          <a:p>
            <a:pPr algn="just">
              <a:spcBef>
                <a:spcPct val="50000"/>
              </a:spcBef>
            </a:pPr>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z="3600" smtClean="0">
              <a:latin typeface="Times New Roman" pitchFamily="18" charset="0"/>
              <a:sym typeface="Symbol" pitchFamily="18" charset="2"/>
            </a:endParaRPr>
          </a:p>
        </p:txBody>
      </p:sp>
      <p:sp>
        <p:nvSpPr>
          <p:cNvPr id="248835" name="Rectangle 3"/>
          <p:cNvSpPr>
            <a:spLocks noGrp="1" noChangeArrowheads="1"/>
          </p:cNvSpPr>
          <p:nvPr>
            <p:ph type="body" idx="1"/>
          </p:nvPr>
        </p:nvSpPr>
        <p:spPr>
          <a:xfrm>
            <a:off x="288925" y="893763"/>
            <a:ext cx="8245475" cy="5507037"/>
          </a:xfrm>
        </p:spPr>
        <p:txBody>
          <a:bodyPr/>
          <a:lstStyle/>
          <a:p>
            <a:pPr algn="just">
              <a:lnSpc>
                <a:spcPct val="90000"/>
              </a:lnSpc>
              <a:spcBef>
                <a:spcPct val="50000"/>
              </a:spcBef>
              <a:buSzTx/>
              <a:buFontTx/>
              <a:buNone/>
            </a:pPr>
            <a:r>
              <a:rPr lang="en-US" altLang="zh-CN" b="1" smtClean="0">
                <a:latin typeface="Times New Roman" pitchFamily="18" charset="0"/>
                <a:sym typeface="Symbol" pitchFamily="18" charset="2"/>
              </a:rPr>
              <a:t>(3)</a:t>
            </a:r>
            <a:r>
              <a:rPr lang="zh-CN" altLang="en-US" b="1" smtClean="0">
                <a:latin typeface="Times New Roman" pitchFamily="18" charset="0"/>
                <a:sym typeface="Symbol" pitchFamily="18" charset="2"/>
              </a:rPr>
              <a:t>尾数结果规格化</a:t>
            </a:r>
          </a:p>
          <a:p>
            <a:pPr algn="just">
              <a:lnSpc>
                <a:spcPct val="90000"/>
              </a:lnSpc>
              <a:spcBef>
                <a:spcPct val="50000"/>
              </a:spcBef>
              <a:buSzTx/>
              <a:buFontTx/>
              <a:buNone/>
            </a:pPr>
            <a:r>
              <a:rPr lang="zh-CN" altLang="en-US" b="1" smtClean="0">
                <a:latin typeface="Times New Roman" pitchFamily="18" charset="0"/>
                <a:sym typeface="Symbol" pitchFamily="18" charset="2"/>
              </a:rPr>
              <a:t>           由于结果的尾数是非规格化的数，故应左规。尾数每左移一位，阶码减</a:t>
            </a: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，直至尾数成为规格化数为止。</a:t>
            </a:r>
          </a:p>
          <a:p>
            <a:pPr algn="just">
              <a:lnSpc>
                <a:spcPct val="90000"/>
              </a:lnSpc>
              <a:spcBef>
                <a:spcPct val="50000"/>
              </a:spcBef>
              <a:buSzTx/>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[A+B]</a:t>
            </a:r>
            <a:r>
              <a:rPr lang="zh-CN" altLang="en-US" b="1" baseline="-25000" smtClean="0">
                <a:latin typeface="Times New Roman" pitchFamily="18" charset="0"/>
                <a:sym typeface="Symbol" pitchFamily="18" charset="2"/>
              </a:rPr>
              <a:t>尾</a:t>
            </a:r>
            <a:r>
              <a:rPr lang="zh-CN" altLang="en-US" b="1" baseline="-30000" smtClean="0">
                <a:latin typeface="Times New Roman" pitchFamily="18" charset="0"/>
                <a:sym typeface="Symbol" pitchFamily="18" charset="2"/>
              </a:rPr>
              <a:t>补</a:t>
            </a:r>
            <a:r>
              <a:rPr lang="en-US" altLang="zh-CN" b="1" smtClean="0">
                <a:latin typeface="Times New Roman" pitchFamily="18" charset="0"/>
                <a:sym typeface="Symbol" pitchFamily="18" charset="2"/>
              </a:rPr>
              <a:t>=00.0110001</a:t>
            </a:r>
          </a:p>
          <a:p>
            <a:pPr algn="just">
              <a:lnSpc>
                <a:spcPct val="90000"/>
              </a:lnSpc>
              <a:spcBef>
                <a:spcPct val="50000"/>
              </a:spcBef>
              <a:buSzTx/>
              <a:buFontTx/>
              <a:buNone/>
            </a:pPr>
            <a:r>
              <a:rPr lang="en-US" altLang="zh-CN" b="1" smtClean="0">
                <a:latin typeface="Times New Roman" pitchFamily="18" charset="0"/>
                <a:sym typeface="Symbol" pitchFamily="18" charset="2"/>
              </a:rPr>
              <a:t>       [A+B]</a:t>
            </a:r>
            <a:r>
              <a:rPr lang="zh-CN" altLang="en-US" b="1" baseline="-25000" smtClean="0">
                <a:latin typeface="Times New Roman" pitchFamily="18" charset="0"/>
                <a:sym typeface="Symbol" pitchFamily="18" charset="2"/>
              </a:rPr>
              <a:t>尾</a:t>
            </a:r>
            <a:r>
              <a:rPr lang="zh-CN" altLang="en-US" b="1" baseline="-30000" smtClean="0">
                <a:latin typeface="Times New Roman" pitchFamily="18" charset="0"/>
                <a:sym typeface="Symbol" pitchFamily="18" charset="2"/>
              </a:rPr>
              <a:t>补</a:t>
            </a:r>
            <a:r>
              <a:rPr lang="zh-CN" altLang="en-US" b="1" smtClean="0">
                <a:latin typeface="Times New Roman" pitchFamily="18" charset="0"/>
                <a:sym typeface="Symbol" pitchFamily="18" charset="2"/>
              </a:rPr>
              <a:t>’</a:t>
            </a:r>
            <a:r>
              <a:rPr lang="zh-CN" altLang="en-US" b="1" baseline="-30000" smtClean="0">
                <a:latin typeface="Times New Roman" pitchFamily="18" charset="0"/>
                <a:sym typeface="Symbol" pitchFamily="18" charset="2"/>
              </a:rPr>
              <a:t> </a:t>
            </a:r>
            <a:r>
              <a:rPr lang="en-US" altLang="zh-CN" b="1" smtClean="0">
                <a:latin typeface="Times New Roman" pitchFamily="18" charset="0"/>
                <a:sym typeface="Symbol" pitchFamily="18" charset="2"/>
              </a:rPr>
              <a:t>=00.1100010×2</a:t>
            </a:r>
            <a:r>
              <a:rPr lang="en-US" altLang="zh-CN" b="1" baseline="30000" smtClean="0">
                <a:latin typeface="Times New Roman" pitchFamily="18" charset="0"/>
                <a:sym typeface="Symbol" pitchFamily="18" charset="2"/>
              </a:rPr>
              <a:t>-01</a:t>
            </a:r>
          </a:p>
          <a:p>
            <a:pPr algn="just">
              <a:lnSpc>
                <a:spcPct val="90000"/>
              </a:lnSpc>
              <a:spcBef>
                <a:spcPct val="50000"/>
              </a:spcBef>
              <a:buSzTx/>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最后结果为</a:t>
            </a:r>
          </a:p>
          <a:p>
            <a:pPr algn="just">
              <a:lnSpc>
                <a:spcPct val="90000"/>
              </a:lnSpc>
              <a:spcBef>
                <a:spcPct val="50000"/>
              </a:spcBef>
              <a:buSzTx/>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[A+B]</a:t>
            </a:r>
            <a:r>
              <a:rPr lang="zh-CN" altLang="en-US" b="1" baseline="-30000" smtClean="0">
                <a:latin typeface="Times New Roman" pitchFamily="18" charset="0"/>
                <a:sym typeface="Symbol" pitchFamily="18" charset="2"/>
              </a:rPr>
              <a:t>浮</a:t>
            </a:r>
            <a:r>
              <a:rPr lang="zh-CN" altLang="en-US" b="1" smtClean="0">
                <a:latin typeface="Times New Roman" pitchFamily="18" charset="0"/>
                <a:sym typeface="Symbol" pitchFamily="18" charset="2"/>
              </a:rPr>
              <a:t>’</a:t>
            </a:r>
            <a:r>
              <a:rPr lang="zh-CN" altLang="en-US" b="1" baseline="-30000" smtClean="0">
                <a:latin typeface="Times New Roman" pitchFamily="18" charset="0"/>
                <a:sym typeface="Symbol" pitchFamily="18" charset="2"/>
              </a:rPr>
              <a:t> </a:t>
            </a:r>
            <a:r>
              <a:rPr lang="en-US" altLang="zh-CN" b="1" smtClean="0">
                <a:latin typeface="Times New Roman" pitchFamily="18" charset="0"/>
                <a:sym typeface="Symbol" pitchFamily="18" charset="2"/>
              </a:rPr>
              <a:t>=0110</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0.1100010</a:t>
            </a:r>
          </a:p>
          <a:p>
            <a:pPr algn="just">
              <a:lnSpc>
                <a:spcPct val="90000"/>
              </a:lnSpc>
              <a:spcBef>
                <a:spcPct val="50000"/>
              </a:spcBef>
              <a:buSzTx/>
              <a:buFontTx/>
              <a:buNone/>
            </a:pPr>
            <a:r>
              <a:rPr lang="en-US" altLang="zh-CN" b="1" smtClean="0">
                <a:latin typeface="Times New Roman" pitchFamily="18" charset="0"/>
                <a:sym typeface="Symbol" pitchFamily="18" charset="2"/>
              </a:rPr>
              <a:t>      ∴A+B=</a:t>
            </a:r>
            <a:r>
              <a:rPr lang="en-US" altLang="zh-CN" b="1" smtClean="0">
                <a:solidFill>
                  <a:srgbClr val="FF0000"/>
                </a:solidFill>
                <a:latin typeface="Times New Roman" pitchFamily="18" charset="0"/>
                <a:sym typeface="Symbol" pitchFamily="18" charset="2"/>
              </a:rPr>
              <a:t>(0.110001)×2</a:t>
            </a:r>
            <a:r>
              <a:rPr lang="en-US" altLang="zh-CN" b="1" baseline="30000" smtClean="0">
                <a:solidFill>
                  <a:srgbClr val="FF0000"/>
                </a:solidFill>
                <a:latin typeface="Times New Roman" pitchFamily="18" charset="0"/>
                <a:sym typeface="Symbol" pitchFamily="18" charset="2"/>
              </a:rPr>
              <a:t>-10</a:t>
            </a:r>
          </a:p>
        </p:txBody>
      </p:sp>
      <p:sp>
        <p:nvSpPr>
          <p:cNvPr id="104454" name="AutoShape 4">
            <a:hlinkClick r:id="rId2" action="ppaction://hlinksldjump"/>
          </p:cNvPr>
          <p:cNvSpPr>
            <a:spLocks noChangeArrowheads="1"/>
          </p:cNvSpPr>
          <p:nvPr/>
        </p:nvSpPr>
        <p:spPr bwMode="auto">
          <a:xfrm rot="10800000">
            <a:off x="7092950" y="5734050"/>
            <a:ext cx="863600" cy="287338"/>
          </a:xfrm>
          <a:prstGeom prst="rightArrow">
            <a:avLst>
              <a:gd name="adj1" fmla="val 50000"/>
              <a:gd name="adj2" fmla="val 7513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8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88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88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88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88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88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88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A230FC4-E0DD-4807-BDE7-7356158C7AF5}" type="datetime2">
              <a:rPr kumimoji="0" lang="zh-CN" altLang="en-US" smtClean="0"/>
              <a:pPr eaLnBrk="1" hangingPunct="1"/>
              <a:t>2016年10月31日</a:t>
            </a:fld>
            <a:endParaRPr kumimoji="0" lang="en-US" altLang="zh-CN" smtClean="0"/>
          </a:p>
        </p:txBody>
      </p:sp>
      <p:sp>
        <p:nvSpPr>
          <p:cNvPr id="10547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547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endParaRPr>
          </a:p>
        </p:txBody>
      </p:sp>
      <p:sp>
        <p:nvSpPr>
          <p:cNvPr id="249859" name="Rectangle 3"/>
          <p:cNvSpPr>
            <a:spLocks noGrp="1" noChangeArrowheads="1"/>
          </p:cNvSpPr>
          <p:nvPr>
            <p:ph type="body" idx="1"/>
          </p:nvPr>
        </p:nvSpPr>
        <p:spPr>
          <a:xfrm>
            <a:off x="231775" y="857250"/>
            <a:ext cx="8378825" cy="5162550"/>
          </a:xfrm>
        </p:spPr>
        <p:txBody>
          <a:bodyPr/>
          <a:lstStyle/>
          <a:p>
            <a:pPr eaLnBrk="1" hangingPunct="1">
              <a:buFontTx/>
              <a:buNone/>
            </a:pPr>
            <a:r>
              <a:rPr lang="en-US" altLang="zh-CN" b="1" smtClean="0">
                <a:solidFill>
                  <a:srgbClr val="A50021"/>
                </a:solidFill>
                <a:latin typeface="Times New Roman" pitchFamily="18" charset="0"/>
              </a:rPr>
              <a:t>4.6.2 </a:t>
            </a:r>
            <a:r>
              <a:rPr lang="zh-CN" altLang="en-US" b="1" smtClean="0">
                <a:solidFill>
                  <a:srgbClr val="A50021"/>
                </a:solidFill>
                <a:latin typeface="Times New Roman" pitchFamily="18" charset="0"/>
              </a:rPr>
              <a:t>浮点乘除运算</a:t>
            </a:r>
          </a:p>
          <a:p>
            <a:pPr eaLnBrk="1" hangingPunct="1">
              <a:buFontTx/>
              <a:buNone/>
            </a:pPr>
            <a:r>
              <a:rPr lang="zh-CN" altLang="en-US" b="1" smtClean="0">
                <a:latin typeface="Times New Roman" pitchFamily="18" charset="0"/>
              </a:rPr>
              <a:t>        设两个非</a:t>
            </a:r>
            <a:r>
              <a:rPr lang="en-US" altLang="zh-CN" b="1" smtClean="0">
                <a:latin typeface="Times New Roman" pitchFamily="18" charset="0"/>
              </a:rPr>
              <a:t>0</a:t>
            </a:r>
            <a:r>
              <a:rPr lang="zh-CN" altLang="en-US" b="1" smtClean="0">
                <a:latin typeface="Times New Roman" pitchFamily="18" charset="0"/>
              </a:rPr>
              <a:t>的规格化浮点数分别为</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A=M</a:t>
            </a:r>
            <a:r>
              <a:rPr lang="en-US" altLang="zh-CN" b="1" baseline="-25000" smtClean="0">
                <a:latin typeface="Times New Roman" pitchFamily="18" charset="0"/>
              </a:rPr>
              <a:t>A</a:t>
            </a:r>
            <a:r>
              <a:rPr lang="en-US" altLang="zh-CN" b="1" smtClean="0">
                <a:latin typeface="Times New Roman" pitchFamily="18" charset="0"/>
              </a:rPr>
              <a:t>×2</a:t>
            </a:r>
            <a:r>
              <a:rPr lang="en-US" altLang="zh-CN" sz="3600" b="1" baseline="40000" smtClean="0">
                <a:latin typeface="Times New Roman" pitchFamily="18" charset="0"/>
                <a:sym typeface="Symbol" pitchFamily="18" charset="2"/>
              </a:rPr>
              <a:t>E</a:t>
            </a:r>
            <a:r>
              <a:rPr lang="en-US" altLang="zh-CN" sz="3600" b="1" baseline="20000" smtClean="0">
                <a:latin typeface="Times New Roman" pitchFamily="18" charset="0"/>
                <a:sym typeface="Symbol" pitchFamily="18" charset="2"/>
              </a:rPr>
              <a:t>A</a:t>
            </a:r>
            <a:endParaRPr lang="en-US" altLang="zh-CN" b="1" baseline="2000" smtClean="0">
              <a:latin typeface="Times New Roman" pitchFamily="18" charset="0"/>
            </a:endParaRPr>
          </a:p>
          <a:p>
            <a:pPr algn="just" eaLnBrk="1" hangingPunct="1">
              <a:buFontTx/>
              <a:buNone/>
            </a:pPr>
            <a:r>
              <a:rPr lang="en-US" altLang="zh-CN" b="1" baseline="30000" smtClean="0">
                <a:latin typeface="Times New Roman" pitchFamily="18" charset="0"/>
              </a:rPr>
              <a:t>            </a:t>
            </a:r>
            <a:r>
              <a:rPr lang="en-US" altLang="zh-CN" b="1" smtClean="0">
                <a:latin typeface="Times New Roman" pitchFamily="18" charset="0"/>
              </a:rPr>
              <a:t>B=M</a:t>
            </a:r>
            <a:r>
              <a:rPr lang="en-US" altLang="zh-CN" b="1" baseline="-25000" smtClean="0">
                <a:latin typeface="Times New Roman" pitchFamily="18" charset="0"/>
              </a:rPr>
              <a:t>B</a:t>
            </a:r>
            <a:r>
              <a:rPr lang="en-US" altLang="zh-CN" b="1" smtClean="0">
                <a:latin typeface="Times New Roman" pitchFamily="18" charset="0"/>
              </a:rPr>
              <a:t>×2</a:t>
            </a:r>
            <a:r>
              <a:rPr lang="en-US" altLang="zh-CN" sz="3600" b="1" baseline="40000" smtClean="0">
                <a:latin typeface="Times New Roman" pitchFamily="18" charset="0"/>
                <a:sym typeface="Symbol" pitchFamily="18" charset="2"/>
              </a:rPr>
              <a:t>E</a:t>
            </a:r>
            <a:r>
              <a:rPr lang="en-US" altLang="zh-CN" sz="3600" b="1" baseline="20000" smtClean="0">
                <a:latin typeface="Times New Roman" pitchFamily="18" charset="0"/>
                <a:sym typeface="Symbol" pitchFamily="18" charset="2"/>
              </a:rPr>
              <a:t>B</a:t>
            </a:r>
            <a:r>
              <a:rPr lang="en-US" altLang="zh-CN" b="1" smtClean="0">
                <a:latin typeface="Times New Roman" pitchFamily="18" charset="0"/>
              </a:rPr>
              <a:t> </a:t>
            </a:r>
          </a:p>
          <a:p>
            <a:pPr algn="just" eaLnBrk="1" hangingPunct="1">
              <a:buFontTx/>
              <a:buNone/>
            </a:pPr>
            <a:r>
              <a:rPr lang="en-US" altLang="zh-CN" b="1" smtClean="0">
                <a:latin typeface="Times New Roman" pitchFamily="18" charset="0"/>
              </a:rPr>
              <a:t>        </a:t>
            </a:r>
            <a:r>
              <a:rPr lang="zh-CN" altLang="en-US" b="1" smtClean="0">
                <a:latin typeface="Times New Roman" pitchFamily="18" charset="0"/>
              </a:rPr>
              <a:t>则浮点乘法和除法为</a:t>
            </a:r>
          </a:p>
          <a:p>
            <a:pPr algn="just" eaLnBrk="1" hangingPunct="1">
              <a:buFontTx/>
              <a:buNone/>
            </a:pPr>
            <a:r>
              <a:rPr lang="zh-CN" altLang="en-US" b="1" smtClean="0">
                <a:latin typeface="Times New Roman" pitchFamily="18" charset="0"/>
              </a:rPr>
              <a:t>        </a:t>
            </a:r>
            <a:r>
              <a:rPr lang="en-US" altLang="zh-CN" b="1" smtClean="0">
                <a:solidFill>
                  <a:srgbClr val="FF0000"/>
                </a:solidFill>
                <a:latin typeface="Times New Roman" pitchFamily="18" charset="0"/>
              </a:rPr>
              <a:t>A</a:t>
            </a:r>
            <a:r>
              <a:rPr lang="en-US" altLang="zh-CN" b="1" smtClean="0">
                <a:solidFill>
                  <a:srgbClr val="FF0000"/>
                </a:solidFill>
                <a:latin typeface="Times New Roman" pitchFamily="18" charset="0"/>
                <a:sym typeface="Symbol" pitchFamily="18" charset="2"/>
              </a:rPr>
              <a:t></a:t>
            </a:r>
            <a:r>
              <a:rPr lang="en-US" altLang="zh-CN" b="1" smtClean="0">
                <a:solidFill>
                  <a:srgbClr val="FF0000"/>
                </a:solidFill>
                <a:latin typeface="Times New Roman" pitchFamily="18" charset="0"/>
              </a:rPr>
              <a:t>B=(M</a:t>
            </a:r>
            <a:r>
              <a:rPr lang="en-US" altLang="zh-CN" b="1" baseline="-30000" smtClean="0">
                <a:solidFill>
                  <a:srgbClr val="FF0000"/>
                </a:solidFill>
                <a:latin typeface="Times New Roman" pitchFamily="18" charset="0"/>
              </a:rPr>
              <a:t>A</a:t>
            </a:r>
            <a:r>
              <a:rPr lang="en-US" altLang="zh-CN" b="1" smtClean="0">
                <a:solidFill>
                  <a:srgbClr val="FF0000"/>
                </a:solidFill>
                <a:latin typeface="Times New Roman" pitchFamily="18" charset="0"/>
                <a:sym typeface="Symbol" pitchFamily="18" charset="2"/>
              </a:rPr>
              <a:t></a:t>
            </a:r>
            <a:r>
              <a:rPr lang="en-US" altLang="zh-CN" b="1" smtClean="0">
                <a:solidFill>
                  <a:srgbClr val="FF0000"/>
                </a:solidFill>
                <a:latin typeface="Times New Roman" pitchFamily="18" charset="0"/>
              </a:rPr>
              <a:t>M</a:t>
            </a:r>
            <a:r>
              <a:rPr lang="en-US" altLang="zh-CN" b="1" baseline="-30000" smtClean="0">
                <a:solidFill>
                  <a:srgbClr val="FF0000"/>
                </a:solidFill>
                <a:latin typeface="Times New Roman" pitchFamily="18" charset="0"/>
              </a:rPr>
              <a:t>B</a:t>
            </a:r>
            <a:r>
              <a:rPr lang="en-US" altLang="zh-CN" b="1" smtClean="0">
                <a:solidFill>
                  <a:srgbClr val="FF0000"/>
                </a:solidFill>
                <a:latin typeface="Times New Roman" pitchFamily="18" charset="0"/>
              </a:rPr>
              <a:t>)</a:t>
            </a:r>
            <a:r>
              <a:rPr lang="en-US" altLang="zh-CN" b="1" smtClean="0">
                <a:solidFill>
                  <a:srgbClr val="FF0000"/>
                </a:solidFill>
                <a:latin typeface="Times New Roman" pitchFamily="18" charset="0"/>
                <a:sym typeface="Symbol" pitchFamily="18" charset="2"/>
              </a:rPr>
              <a:t>2</a:t>
            </a:r>
            <a:r>
              <a:rPr lang="en-US" altLang="zh-CN" b="1" baseline="30000" smtClean="0">
                <a:solidFill>
                  <a:srgbClr val="FF0000"/>
                </a:solidFill>
                <a:latin typeface="Times New Roman" pitchFamily="18" charset="0"/>
                <a:sym typeface="Symbol" pitchFamily="18" charset="2"/>
              </a:rPr>
              <a:t>(E</a:t>
            </a:r>
            <a:r>
              <a:rPr lang="en-US" altLang="zh-CN" b="1" baseline="2000" smtClean="0">
                <a:solidFill>
                  <a:srgbClr val="FF0000"/>
                </a:solidFill>
                <a:latin typeface="Times New Roman" pitchFamily="18" charset="0"/>
                <a:sym typeface="Symbol" pitchFamily="18" charset="2"/>
              </a:rPr>
              <a:t>A</a:t>
            </a:r>
            <a:r>
              <a:rPr lang="en-US" altLang="zh-CN" b="1" baseline="30000" smtClean="0">
                <a:solidFill>
                  <a:srgbClr val="FF0000"/>
                </a:solidFill>
                <a:latin typeface="Times New Roman" pitchFamily="18" charset="0"/>
                <a:sym typeface="Symbol" pitchFamily="18" charset="2"/>
              </a:rPr>
              <a:t>+E</a:t>
            </a:r>
            <a:r>
              <a:rPr lang="en-US" altLang="zh-CN" b="1" baseline="2000" smtClean="0">
                <a:solidFill>
                  <a:srgbClr val="FF0000"/>
                </a:solidFill>
                <a:latin typeface="Times New Roman" pitchFamily="18" charset="0"/>
                <a:sym typeface="Symbol" pitchFamily="18" charset="2"/>
              </a:rPr>
              <a:t>B</a:t>
            </a:r>
            <a:r>
              <a:rPr lang="en-US" altLang="zh-CN" b="1" baseline="30000" smtClean="0">
                <a:solidFill>
                  <a:srgbClr val="FF0000"/>
                </a:solidFill>
                <a:latin typeface="Times New Roman" pitchFamily="18" charset="0"/>
                <a:sym typeface="Symbol" pitchFamily="18" charset="2"/>
              </a:rPr>
              <a:t>)</a:t>
            </a:r>
            <a:endParaRPr lang="en-US" altLang="zh-CN" b="1" baseline="30000" smtClean="0">
              <a:solidFill>
                <a:srgbClr val="FF0000"/>
              </a:solidFill>
              <a:latin typeface="Times New Roman" pitchFamily="18" charset="0"/>
            </a:endParaRPr>
          </a:p>
          <a:p>
            <a:pPr algn="just" eaLnBrk="1" hangingPunct="1">
              <a:buFontTx/>
              <a:buNone/>
            </a:pPr>
            <a:r>
              <a:rPr lang="en-US" altLang="zh-CN" b="1" smtClean="0">
                <a:solidFill>
                  <a:srgbClr val="FF0000"/>
                </a:solidFill>
                <a:latin typeface="Times New Roman" pitchFamily="18" charset="0"/>
              </a:rPr>
              <a:t>        A÷B=(M</a:t>
            </a:r>
            <a:r>
              <a:rPr lang="en-US" altLang="zh-CN" b="1" baseline="-30000" smtClean="0">
                <a:solidFill>
                  <a:srgbClr val="FF0000"/>
                </a:solidFill>
                <a:latin typeface="Times New Roman" pitchFamily="18" charset="0"/>
              </a:rPr>
              <a:t>A</a:t>
            </a:r>
            <a:r>
              <a:rPr lang="en-US" altLang="zh-CN" b="1" smtClean="0">
                <a:solidFill>
                  <a:srgbClr val="FF0000"/>
                </a:solidFill>
                <a:latin typeface="Times New Roman" pitchFamily="18" charset="0"/>
              </a:rPr>
              <a:t>÷M</a:t>
            </a:r>
            <a:r>
              <a:rPr lang="en-US" altLang="zh-CN" b="1" baseline="-30000" smtClean="0">
                <a:solidFill>
                  <a:srgbClr val="FF0000"/>
                </a:solidFill>
                <a:latin typeface="Times New Roman" pitchFamily="18" charset="0"/>
              </a:rPr>
              <a:t>B</a:t>
            </a:r>
            <a:r>
              <a:rPr lang="en-US" altLang="zh-CN" b="1" smtClean="0">
                <a:solidFill>
                  <a:srgbClr val="FF0000"/>
                </a:solidFill>
                <a:latin typeface="Times New Roman" pitchFamily="18" charset="0"/>
              </a:rPr>
              <a:t>)</a:t>
            </a:r>
            <a:r>
              <a:rPr lang="en-US" altLang="zh-CN" b="1" smtClean="0">
                <a:solidFill>
                  <a:srgbClr val="FF0000"/>
                </a:solidFill>
                <a:latin typeface="Times New Roman" pitchFamily="18" charset="0"/>
                <a:sym typeface="Symbol" pitchFamily="18" charset="2"/>
              </a:rPr>
              <a:t>2</a:t>
            </a:r>
            <a:r>
              <a:rPr lang="en-US" altLang="zh-CN" b="1" baseline="30000" smtClean="0">
                <a:solidFill>
                  <a:srgbClr val="FF0000"/>
                </a:solidFill>
                <a:latin typeface="Times New Roman" pitchFamily="18" charset="0"/>
                <a:sym typeface="Symbol" pitchFamily="18" charset="2"/>
              </a:rPr>
              <a:t>(E</a:t>
            </a:r>
            <a:r>
              <a:rPr lang="en-US" altLang="zh-CN" b="1" baseline="2000" smtClean="0">
                <a:solidFill>
                  <a:srgbClr val="FF0000"/>
                </a:solidFill>
                <a:latin typeface="Times New Roman" pitchFamily="18" charset="0"/>
                <a:sym typeface="Symbol" pitchFamily="18" charset="2"/>
              </a:rPr>
              <a:t>A</a:t>
            </a:r>
            <a:r>
              <a:rPr lang="en-US" altLang="zh-CN" b="1" baseline="30000" smtClean="0">
                <a:solidFill>
                  <a:srgbClr val="FF0000"/>
                </a:solidFill>
                <a:latin typeface="Times New Roman" pitchFamily="18" charset="0"/>
                <a:sym typeface="Symbol" pitchFamily="18" charset="2"/>
              </a:rPr>
              <a:t>-E</a:t>
            </a:r>
            <a:r>
              <a:rPr lang="en-US" altLang="zh-CN" b="1" baseline="2000" smtClean="0">
                <a:solidFill>
                  <a:srgbClr val="FF0000"/>
                </a:solidFill>
                <a:latin typeface="Times New Roman" pitchFamily="18" charset="0"/>
                <a:sym typeface="Symbol" pitchFamily="18" charset="2"/>
              </a:rPr>
              <a:t>B</a:t>
            </a:r>
            <a:r>
              <a:rPr lang="en-US" altLang="zh-CN" b="1" baseline="30000" smtClean="0">
                <a:solidFill>
                  <a:srgbClr val="FF0000"/>
                </a:solidFill>
                <a:latin typeface="Times New Roman" pitchFamily="18" charset="0"/>
                <a:sym typeface="Symbol" pitchFamily="18"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9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9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98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98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98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985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98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796A1FB-38AE-47A8-8675-DA50D954D4B5}" type="datetime2">
              <a:rPr kumimoji="0" lang="zh-CN" altLang="en-US" smtClean="0"/>
              <a:pPr eaLnBrk="1" hangingPunct="1"/>
              <a:t>2016年10月31日</a:t>
            </a:fld>
            <a:endParaRPr kumimoji="0" lang="en-US" altLang="zh-CN" smtClean="0"/>
          </a:p>
        </p:txBody>
      </p:sp>
      <p:sp>
        <p:nvSpPr>
          <p:cNvPr id="10649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650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endParaRPr>
          </a:p>
        </p:txBody>
      </p:sp>
      <p:sp>
        <p:nvSpPr>
          <p:cNvPr id="250883" name="Rectangle 3"/>
          <p:cNvSpPr>
            <a:spLocks noGrp="1" noChangeArrowheads="1"/>
          </p:cNvSpPr>
          <p:nvPr>
            <p:ph type="body" idx="1"/>
          </p:nvPr>
        </p:nvSpPr>
        <p:spPr>
          <a:xfrm>
            <a:off x="381000" y="838200"/>
            <a:ext cx="8077200" cy="5715000"/>
          </a:xfrm>
        </p:spPr>
        <p:txBody>
          <a:bodyPr/>
          <a:lstStyle/>
          <a:p>
            <a:pPr eaLnBrk="1" hangingPunct="1">
              <a:lnSpc>
                <a:spcPct val="90000"/>
              </a:lnSpc>
              <a:buFontTx/>
              <a:buNone/>
            </a:pPr>
            <a:r>
              <a:rPr lang="en-US" altLang="zh-CN" b="1" smtClean="0">
                <a:latin typeface="Times New Roman" pitchFamily="18" charset="0"/>
              </a:rPr>
              <a:t>1.</a:t>
            </a:r>
            <a:r>
              <a:rPr lang="zh-CN" altLang="en-US" b="1" smtClean="0">
                <a:latin typeface="Times New Roman" pitchFamily="18" charset="0"/>
              </a:rPr>
              <a:t>乘法步骤</a:t>
            </a:r>
          </a:p>
          <a:p>
            <a:pPr algn="just" eaLnBrk="1" hangingPunct="1">
              <a:lnSpc>
                <a:spcPct val="90000"/>
              </a:lnSpc>
              <a:buFontTx/>
              <a:buNone/>
            </a:pPr>
            <a:r>
              <a:rPr lang="en-US" altLang="zh-CN" b="1" smtClean="0">
                <a:latin typeface="Times New Roman" pitchFamily="18" charset="0"/>
              </a:rPr>
              <a:t>(1)</a:t>
            </a:r>
            <a:r>
              <a:rPr lang="zh-CN" altLang="en-US" b="1" smtClean="0">
                <a:latin typeface="Times New Roman" pitchFamily="18" charset="0"/>
              </a:rPr>
              <a:t>阶码相加</a:t>
            </a:r>
          </a:p>
          <a:p>
            <a:pPr algn="just" eaLnBrk="1" hangingPunct="1">
              <a:lnSpc>
                <a:spcPct val="90000"/>
              </a:lnSpc>
              <a:buFontTx/>
              <a:buNone/>
            </a:pPr>
            <a:r>
              <a:rPr lang="zh-CN" altLang="en-US" b="1" smtClean="0">
                <a:latin typeface="Times New Roman" pitchFamily="18" charset="0"/>
              </a:rPr>
              <a:t>            两个浮点数的阶码相加，当阶码用移码表示的时候，应注意要减去一个偏置值</a:t>
            </a:r>
            <a:r>
              <a:rPr lang="en-US" altLang="zh-CN" b="1" smtClean="0">
                <a:solidFill>
                  <a:srgbClr val="FF3300"/>
                </a:solidFill>
                <a:latin typeface="Times New Roman" pitchFamily="18" charset="0"/>
              </a:rPr>
              <a:t>2</a:t>
            </a:r>
            <a:r>
              <a:rPr lang="en-US" altLang="zh-CN" b="1" baseline="30000" smtClean="0">
                <a:solidFill>
                  <a:srgbClr val="FF3300"/>
                </a:solidFill>
                <a:latin typeface="Times New Roman" pitchFamily="18" charset="0"/>
              </a:rPr>
              <a:t>n</a:t>
            </a:r>
            <a:r>
              <a:rPr lang="zh-CN" altLang="en-US" b="1" smtClean="0">
                <a:latin typeface="Times New Roman" pitchFamily="18" charset="0"/>
              </a:rPr>
              <a:t>。</a:t>
            </a:r>
          </a:p>
          <a:p>
            <a:pPr algn="just" eaLnBrk="1" hangingPunct="1">
              <a:lnSpc>
                <a:spcPct val="90000"/>
              </a:lnSpc>
              <a:buFontTx/>
              <a:buNone/>
            </a:pPr>
            <a:r>
              <a:rPr lang="zh-CN" altLang="en-US" b="1" smtClean="0">
                <a:latin typeface="Times New Roman" pitchFamily="18" charset="0"/>
              </a:rPr>
              <a:t>            因为</a:t>
            </a:r>
            <a:r>
              <a:rPr lang="en-US" altLang="zh-CN" b="1" smtClean="0">
                <a:latin typeface="Times New Roman" pitchFamily="18" charset="0"/>
              </a:rPr>
              <a:t>[E</a:t>
            </a:r>
            <a:r>
              <a:rPr lang="en-US" altLang="zh-CN" b="1" baseline="-30000" smtClean="0">
                <a:latin typeface="Times New Roman" pitchFamily="18" charset="0"/>
              </a:rPr>
              <a:t>A</a:t>
            </a:r>
            <a:r>
              <a:rPr lang="en-US" altLang="zh-CN" b="1" smtClean="0">
                <a:latin typeface="Times New Roman" pitchFamily="18" charset="0"/>
              </a:rPr>
              <a:t>]</a:t>
            </a:r>
            <a:r>
              <a:rPr lang="zh-CN" altLang="en-US" b="1" baseline="-30000" smtClean="0">
                <a:latin typeface="Times New Roman" pitchFamily="18" charset="0"/>
              </a:rPr>
              <a:t>移</a:t>
            </a:r>
            <a:r>
              <a:rPr lang="en-US" altLang="zh-CN" b="1" smtClean="0">
                <a:latin typeface="Times New Roman" pitchFamily="18" charset="0"/>
              </a:rPr>
              <a:t>=2</a:t>
            </a:r>
            <a:r>
              <a:rPr lang="en-US" altLang="zh-CN" b="1" i="1" baseline="30000" smtClean="0">
                <a:latin typeface="Times New Roman" pitchFamily="18" charset="0"/>
              </a:rPr>
              <a:t>n</a:t>
            </a:r>
            <a:r>
              <a:rPr lang="en-US" altLang="zh-CN" b="1" smtClean="0">
                <a:latin typeface="Times New Roman" pitchFamily="18" charset="0"/>
              </a:rPr>
              <a:t>+E</a:t>
            </a:r>
            <a:r>
              <a:rPr lang="en-US" altLang="zh-CN" b="1" baseline="-30000" smtClean="0">
                <a:latin typeface="Times New Roman" pitchFamily="18" charset="0"/>
              </a:rPr>
              <a:t>A</a:t>
            </a:r>
            <a:r>
              <a:rPr lang="zh-CN" altLang="en-US" b="1" smtClean="0">
                <a:latin typeface="Times New Roman" pitchFamily="18" charset="0"/>
              </a:rPr>
              <a:t>，</a:t>
            </a:r>
            <a:r>
              <a:rPr lang="en-US" altLang="zh-CN" b="1" smtClean="0">
                <a:latin typeface="Times New Roman" pitchFamily="18" charset="0"/>
              </a:rPr>
              <a:t>[E</a:t>
            </a:r>
            <a:r>
              <a:rPr lang="en-US" altLang="zh-CN" b="1" baseline="-30000" smtClean="0">
                <a:latin typeface="Times New Roman" pitchFamily="18" charset="0"/>
              </a:rPr>
              <a:t>B</a:t>
            </a:r>
            <a:r>
              <a:rPr lang="en-US" altLang="zh-CN" b="1" smtClean="0">
                <a:latin typeface="Times New Roman" pitchFamily="18" charset="0"/>
              </a:rPr>
              <a:t>]</a:t>
            </a:r>
            <a:r>
              <a:rPr lang="zh-CN" altLang="en-US" b="1" baseline="-30000" smtClean="0">
                <a:latin typeface="Times New Roman" pitchFamily="18" charset="0"/>
              </a:rPr>
              <a:t>移</a:t>
            </a:r>
            <a:r>
              <a:rPr lang="en-US" altLang="zh-CN" b="1" smtClean="0">
                <a:latin typeface="Times New Roman" pitchFamily="18" charset="0"/>
              </a:rPr>
              <a:t>=2</a:t>
            </a:r>
            <a:r>
              <a:rPr lang="en-US" altLang="zh-CN" b="1" i="1" baseline="30000" smtClean="0">
                <a:latin typeface="Times New Roman" pitchFamily="18" charset="0"/>
              </a:rPr>
              <a:t>n</a:t>
            </a:r>
            <a:r>
              <a:rPr lang="en-US" altLang="zh-CN" b="1" smtClean="0">
                <a:latin typeface="Times New Roman" pitchFamily="18" charset="0"/>
              </a:rPr>
              <a:t>+E</a:t>
            </a:r>
            <a:r>
              <a:rPr lang="en-US" altLang="zh-CN" b="1" baseline="-30000" smtClean="0">
                <a:latin typeface="Times New Roman" pitchFamily="18" charset="0"/>
              </a:rPr>
              <a:t>B</a:t>
            </a:r>
            <a:endParaRPr lang="en-US" altLang="zh-CN" b="1" smtClean="0">
              <a:latin typeface="Times New Roman" pitchFamily="18" charset="0"/>
            </a:endParaRPr>
          </a:p>
          <a:p>
            <a:pPr algn="just" eaLnBrk="1" hangingPunct="1">
              <a:lnSpc>
                <a:spcPct val="90000"/>
              </a:lnSpc>
              <a:buFontTx/>
              <a:buNone/>
            </a:pPr>
            <a:r>
              <a:rPr lang="en-US" altLang="zh-CN" b="1" smtClean="0">
                <a:latin typeface="Times New Roman" pitchFamily="18" charset="0"/>
              </a:rPr>
              <a:t>            [E</a:t>
            </a:r>
            <a:r>
              <a:rPr lang="en-US" altLang="zh-CN" b="1" baseline="-30000" smtClean="0">
                <a:latin typeface="Times New Roman" pitchFamily="18" charset="0"/>
              </a:rPr>
              <a:t>A</a:t>
            </a:r>
            <a:r>
              <a:rPr lang="en-US" altLang="zh-CN" b="1" smtClean="0">
                <a:latin typeface="Times New Roman" pitchFamily="18" charset="0"/>
              </a:rPr>
              <a:t>+E</a:t>
            </a:r>
            <a:r>
              <a:rPr lang="en-US" altLang="zh-CN" b="1" baseline="-30000" smtClean="0">
                <a:latin typeface="Times New Roman" pitchFamily="18" charset="0"/>
              </a:rPr>
              <a:t>B</a:t>
            </a:r>
            <a:r>
              <a:rPr lang="en-US" altLang="zh-CN" b="1" smtClean="0">
                <a:latin typeface="Times New Roman" pitchFamily="18" charset="0"/>
              </a:rPr>
              <a:t>]</a:t>
            </a:r>
            <a:r>
              <a:rPr lang="zh-CN" altLang="en-US" b="1" baseline="-30000" smtClean="0">
                <a:latin typeface="Times New Roman" pitchFamily="18" charset="0"/>
              </a:rPr>
              <a:t>移</a:t>
            </a:r>
            <a:r>
              <a:rPr lang="en-US" altLang="zh-CN" b="1" smtClean="0">
                <a:latin typeface="Times New Roman" pitchFamily="18" charset="0"/>
              </a:rPr>
              <a:t>=2</a:t>
            </a:r>
            <a:r>
              <a:rPr lang="en-US" altLang="zh-CN" b="1" i="1" baseline="30000" smtClean="0">
                <a:latin typeface="Times New Roman" pitchFamily="18" charset="0"/>
              </a:rPr>
              <a:t>n</a:t>
            </a:r>
            <a:r>
              <a:rPr lang="en-US" altLang="zh-CN" b="1" smtClean="0">
                <a:latin typeface="Times New Roman" pitchFamily="18" charset="0"/>
              </a:rPr>
              <a:t>+(E</a:t>
            </a:r>
            <a:r>
              <a:rPr lang="en-US" altLang="zh-CN" b="1" baseline="-30000" smtClean="0">
                <a:latin typeface="Times New Roman" pitchFamily="18" charset="0"/>
              </a:rPr>
              <a:t>A</a:t>
            </a:r>
            <a:r>
              <a:rPr lang="en-US" altLang="zh-CN" b="1" smtClean="0">
                <a:latin typeface="Times New Roman" pitchFamily="18" charset="0"/>
              </a:rPr>
              <a:t>+E</a:t>
            </a:r>
            <a:r>
              <a:rPr lang="en-US" altLang="zh-CN" b="1" baseline="-30000" smtClean="0">
                <a:latin typeface="Times New Roman" pitchFamily="18" charset="0"/>
              </a:rPr>
              <a:t>B</a:t>
            </a:r>
            <a:r>
              <a:rPr lang="en-US" altLang="zh-CN" b="1" smtClean="0">
                <a:latin typeface="Times New Roman" pitchFamily="18" charset="0"/>
              </a:rPr>
              <a:t>)</a:t>
            </a:r>
          </a:p>
          <a:p>
            <a:pPr algn="just"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而</a:t>
            </a:r>
            <a:r>
              <a:rPr lang="en-US" altLang="zh-CN" b="1" smtClean="0">
                <a:latin typeface="Times New Roman" pitchFamily="18" charset="0"/>
              </a:rPr>
              <a:t>[E</a:t>
            </a:r>
            <a:r>
              <a:rPr lang="en-US" altLang="zh-CN" b="1" baseline="-30000" smtClean="0">
                <a:latin typeface="Times New Roman" pitchFamily="18" charset="0"/>
              </a:rPr>
              <a:t>A</a:t>
            </a:r>
            <a:r>
              <a:rPr lang="en-US" altLang="zh-CN" b="1" smtClean="0">
                <a:latin typeface="Times New Roman" pitchFamily="18" charset="0"/>
              </a:rPr>
              <a:t>]</a:t>
            </a:r>
            <a:r>
              <a:rPr lang="zh-CN" altLang="en-US" b="1" baseline="-30000" smtClean="0">
                <a:latin typeface="Times New Roman" pitchFamily="18" charset="0"/>
              </a:rPr>
              <a:t>移</a:t>
            </a:r>
            <a:r>
              <a:rPr lang="en-US" altLang="zh-CN" b="1" smtClean="0">
                <a:latin typeface="Times New Roman" pitchFamily="18" charset="0"/>
              </a:rPr>
              <a:t>+[E</a:t>
            </a:r>
            <a:r>
              <a:rPr lang="en-US" altLang="zh-CN" b="1" baseline="-30000" smtClean="0">
                <a:latin typeface="Times New Roman" pitchFamily="18" charset="0"/>
              </a:rPr>
              <a:t>B</a:t>
            </a:r>
            <a:r>
              <a:rPr lang="en-US" altLang="zh-CN" b="1" smtClean="0">
                <a:latin typeface="Times New Roman" pitchFamily="18" charset="0"/>
              </a:rPr>
              <a:t>]</a:t>
            </a:r>
            <a:r>
              <a:rPr lang="zh-CN" altLang="en-US" b="1" baseline="-30000" smtClean="0">
                <a:latin typeface="Times New Roman" pitchFamily="18" charset="0"/>
              </a:rPr>
              <a:t>移</a:t>
            </a:r>
            <a:r>
              <a:rPr lang="en-US" altLang="zh-CN" b="1" smtClean="0">
                <a:latin typeface="Times New Roman" pitchFamily="18" charset="0"/>
              </a:rPr>
              <a:t>=2</a:t>
            </a:r>
            <a:r>
              <a:rPr lang="en-US" altLang="zh-CN" b="1" i="1" baseline="30000" smtClean="0">
                <a:latin typeface="Times New Roman" pitchFamily="18" charset="0"/>
              </a:rPr>
              <a:t>n</a:t>
            </a:r>
            <a:r>
              <a:rPr lang="en-US" altLang="zh-CN" b="1" smtClean="0">
                <a:latin typeface="Times New Roman" pitchFamily="18" charset="0"/>
              </a:rPr>
              <a:t>+E</a:t>
            </a:r>
            <a:r>
              <a:rPr lang="en-US" altLang="zh-CN" b="1" baseline="-30000" smtClean="0">
                <a:latin typeface="Times New Roman" pitchFamily="18" charset="0"/>
              </a:rPr>
              <a:t>A</a:t>
            </a:r>
            <a:r>
              <a:rPr lang="en-US" altLang="zh-CN" b="1" smtClean="0">
                <a:latin typeface="Times New Roman" pitchFamily="18" charset="0"/>
              </a:rPr>
              <a:t>+2</a:t>
            </a:r>
            <a:r>
              <a:rPr lang="en-US" altLang="zh-CN" b="1" i="1" baseline="30000" smtClean="0">
                <a:latin typeface="Times New Roman" pitchFamily="18" charset="0"/>
              </a:rPr>
              <a:t>n</a:t>
            </a:r>
            <a:r>
              <a:rPr lang="en-US" altLang="zh-CN" b="1" smtClean="0">
                <a:latin typeface="Times New Roman" pitchFamily="18" charset="0"/>
              </a:rPr>
              <a:t>+E</a:t>
            </a:r>
            <a:r>
              <a:rPr lang="en-US" altLang="zh-CN" b="1" baseline="-30000" smtClean="0">
                <a:latin typeface="Times New Roman" pitchFamily="18" charset="0"/>
              </a:rPr>
              <a:t>B</a:t>
            </a:r>
            <a:endParaRPr lang="en-US" altLang="zh-CN" b="1" smtClean="0">
              <a:latin typeface="Times New Roman" pitchFamily="18" charset="0"/>
            </a:endParaRPr>
          </a:p>
          <a:p>
            <a:pPr algn="just"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显然，此时阶码和中多余了一个偏置值</a:t>
            </a:r>
            <a:r>
              <a:rPr lang="en-US" altLang="zh-CN" b="1" smtClean="0">
                <a:latin typeface="Times New Roman" pitchFamily="18" charset="0"/>
              </a:rPr>
              <a:t>2</a:t>
            </a:r>
            <a:r>
              <a:rPr lang="en-US" altLang="zh-CN" b="1" i="1" baseline="30000" smtClean="0">
                <a:latin typeface="Times New Roman" pitchFamily="18" charset="0"/>
              </a:rPr>
              <a:t>n</a:t>
            </a:r>
            <a:r>
              <a:rPr lang="zh-CN" altLang="en-US" b="1" smtClean="0">
                <a:latin typeface="Times New Roman" pitchFamily="18" charset="0"/>
              </a:rPr>
              <a:t>，应将它减去。另外，阶码相加后有可能产生溢出，此时应另作处理。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0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08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08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08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088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08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B819186-B619-409A-B5BD-DFDAE6D6E236}" type="datetime2">
              <a:rPr kumimoji="0" lang="zh-CN" altLang="en-US" smtClean="0"/>
              <a:pPr eaLnBrk="1" hangingPunct="1"/>
              <a:t>2016年10月31日</a:t>
            </a:fld>
            <a:endParaRPr kumimoji="0" lang="en-US" altLang="zh-CN" smtClean="0"/>
          </a:p>
        </p:txBody>
      </p:sp>
      <p:sp>
        <p:nvSpPr>
          <p:cNvPr id="10752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752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endParaRPr>
          </a:p>
        </p:txBody>
      </p:sp>
      <p:sp>
        <p:nvSpPr>
          <p:cNvPr id="294915" name="Rectangle 3"/>
          <p:cNvSpPr>
            <a:spLocks noGrp="1" noChangeArrowheads="1"/>
          </p:cNvSpPr>
          <p:nvPr>
            <p:ph type="body" idx="1"/>
          </p:nvPr>
        </p:nvSpPr>
        <p:spPr>
          <a:xfrm>
            <a:off x="304800" y="914400"/>
            <a:ext cx="8153400" cy="5410200"/>
          </a:xfrm>
        </p:spPr>
        <p:txBody>
          <a:bodyPr/>
          <a:lstStyle/>
          <a:p>
            <a:pPr algn="just" eaLnBrk="1" hangingPunct="1">
              <a:buFontTx/>
              <a:buNone/>
            </a:pPr>
            <a:r>
              <a:rPr lang="en-US" altLang="zh-CN" b="1" smtClean="0">
                <a:latin typeface="Times New Roman" pitchFamily="18" charset="0"/>
              </a:rPr>
              <a:t>(2)</a:t>
            </a:r>
            <a:r>
              <a:rPr lang="zh-CN" altLang="en-US" b="1" smtClean="0">
                <a:latin typeface="Times New Roman" pitchFamily="18" charset="0"/>
              </a:rPr>
              <a:t>尾数相乘</a:t>
            </a:r>
          </a:p>
          <a:p>
            <a:pPr algn="just" eaLnBrk="1" hangingPunct="1">
              <a:buFontTx/>
              <a:buNone/>
            </a:pPr>
            <a:r>
              <a:rPr lang="zh-CN" altLang="en-US" b="1" smtClean="0">
                <a:latin typeface="Times New Roman" pitchFamily="18" charset="0"/>
              </a:rPr>
              <a:t>            与定点小数乘法算法相同。</a:t>
            </a:r>
          </a:p>
          <a:p>
            <a:pPr algn="just" eaLnBrk="1" hangingPunct="1">
              <a:buFontTx/>
              <a:buNone/>
            </a:pPr>
            <a:r>
              <a:rPr lang="en-US" altLang="zh-CN" b="1" smtClean="0">
                <a:latin typeface="Times New Roman" pitchFamily="18" charset="0"/>
              </a:rPr>
              <a:t>(3)</a:t>
            </a:r>
            <a:r>
              <a:rPr lang="zh-CN" altLang="en-US" b="1" smtClean="0">
                <a:latin typeface="Times New Roman" pitchFamily="18" charset="0"/>
              </a:rPr>
              <a:t>尾数结果规格化</a:t>
            </a:r>
          </a:p>
          <a:p>
            <a:pPr algn="just" eaLnBrk="1" hangingPunct="1">
              <a:buFontTx/>
              <a:buNone/>
            </a:pPr>
            <a:r>
              <a:rPr lang="zh-CN" altLang="en-US" b="1" smtClean="0">
                <a:latin typeface="Times New Roman" pitchFamily="18" charset="0"/>
              </a:rPr>
              <a:t>            因为</a:t>
            </a:r>
            <a:r>
              <a:rPr lang="en-US" altLang="zh-CN" b="1" smtClean="0">
                <a:latin typeface="Times New Roman" pitchFamily="18" charset="0"/>
              </a:rPr>
              <a:t>1/2</a:t>
            </a:r>
            <a:r>
              <a:rPr lang="zh-CN" altLang="en-US" b="1" smtClean="0">
                <a:latin typeface="Times New Roman" pitchFamily="18" charset="0"/>
              </a:rPr>
              <a:t>＜</a:t>
            </a:r>
            <a:r>
              <a:rPr lang="en-US" altLang="zh-CN" b="1" smtClean="0">
                <a:latin typeface="Times New Roman" pitchFamily="18" charset="0"/>
              </a:rPr>
              <a:t>|M</a:t>
            </a:r>
            <a:r>
              <a:rPr lang="en-US" altLang="zh-CN" b="1" baseline="-30000" smtClean="0">
                <a:latin typeface="Times New Roman" pitchFamily="18" charset="0"/>
              </a:rPr>
              <a:t>A</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1/2</a:t>
            </a:r>
            <a:r>
              <a:rPr lang="zh-CN" altLang="en-US" b="1" smtClean="0">
                <a:latin typeface="Times New Roman" pitchFamily="18" charset="0"/>
              </a:rPr>
              <a:t>＜</a:t>
            </a:r>
            <a:r>
              <a:rPr lang="en-US" altLang="zh-CN" b="1" smtClean="0">
                <a:latin typeface="Times New Roman" pitchFamily="18" charset="0"/>
              </a:rPr>
              <a:t>|M</a:t>
            </a:r>
            <a:r>
              <a:rPr lang="en-US" altLang="zh-CN" b="1" baseline="-30000" smtClean="0">
                <a:latin typeface="Times New Roman" pitchFamily="18" charset="0"/>
              </a:rPr>
              <a:t>B</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1</a:t>
            </a:r>
            <a:r>
              <a:rPr lang="zh-CN" altLang="en-US" b="1" smtClean="0">
                <a:latin typeface="Times New Roman" pitchFamily="18" charset="0"/>
              </a:rPr>
              <a:t>，所以</a:t>
            </a:r>
            <a:r>
              <a:rPr lang="en-US" altLang="zh-CN" b="1" smtClean="0">
                <a:latin typeface="Times New Roman" pitchFamily="18" charset="0"/>
              </a:rPr>
              <a:t>1/4</a:t>
            </a:r>
            <a:r>
              <a:rPr lang="zh-CN" altLang="en-US" b="1" smtClean="0">
                <a:latin typeface="Times New Roman" pitchFamily="18" charset="0"/>
              </a:rPr>
              <a:t>＜</a:t>
            </a:r>
            <a:r>
              <a:rPr lang="en-US" altLang="zh-CN" b="1" smtClean="0">
                <a:latin typeface="Times New Roman" pitchFamily="18" charset="0"/>
              </a:rPr>
              <a:t>|M</a:t>
            </a:r>
            <a:r>
              <a:rPr lang="en-US" altLang="zh-CN" b="1" baseline="-30000" smtClean="0">
                <a:latin typeface="Times New Roman" pitchFamily="18" charset="0"/>
              </a:rPr>
              <a:t>A</a:t>
            </a:r>
            <a:r>
              <a:rPr lang="en-US" altLang="zh-CN" b="1" smtClean="0">
                <a:latin typeface="Times New Roman" pitchFamily="18" charset="0"/>
                <a:sym typeface="Symbol" pitchFamily="18" charset="2"/>
              </a:rPr>
              <a:t></a:t>
            </a:r>
            <a:r>
              <a:rPr lang="en-US" altLang="zh-CN" b="1" smtClean="0">
                <a:latin typeface="Times New Roman" pitchFamily="18" charset="0"/>
              </a:rPr>
              <a:t>M</a:t>
            </a:r>
            <a:r>
              <a:rPr lang="en-US" altLang="zh-CN" b="1" baseline="-30000" smtClean="0">
                <a:latin typeface="Times New Roman" pitchFamily="18" charset="0"/>
              </a:rPr>
              <a:t>B</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1</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当</a:t>
            </a:r>
            <a:r>
              <a:rPr lang="en-US" altLang="zh-CN" b="1" smtClean="0">
                <a:latin typeface="Times New Roman" pitchFamily="18" charset="0"/>
              </a:rPr>
              <a:t>1/2</a:t>
            </a:r>
            <a:r>
              <a:rPr lang="zh-CN" altLang="en-US" b="1" smtClean="0">
                <a:latin typeface="Times New Roman" pitchFamily="18" charset="0"/>
              </a:rPr>
              <a:t>＜</a:t>
            </a:r>
            <a:r>
              <a:rPr lang="en-US" altLang="zh-CN" b="1" smtClean="0">
                <a:latin typeface="Times New Roman" pitchFamily="18" charset="0"/>
              </a:rPr>
              <a:t>|M</a:t>
            </a:r>
            <a:r>
              <a:rPr lang="en-US" altLang="zh-CN" b="1" baseline="-30000" smtClean="0">
                <a:latin typeface="Times New Roman" pitchFamily="18" charset="0"/>
              </a:rPr>
              <a:t>A</a:t>
            </a:r>
            <a:r>
              <a:rPr lang="en-US" altLang="zh-CN" b="1" smtClean="0">
                <a:latin typeface="Times New Roman" pitchFamily="18" charset="0"/>
                <a:sym typeface="Symbol" pitchFamily="18" charset="2"/>
              </a:rPr>
              <a:t></a:t>
            </a:r>
            <a:r>
              <a:rPr lang="en-US" altLang="zh-CN" b="1" smtClean="0">
                <a:latin typeface="Times New Roman" pitchFamily="18" charset="0"/>
              </a:rPr>
              <a:t>M</a:t>
            </a:r>
            <a:r>
              <a:rPr lang="en-US" altLang="zh-CN" b="1" baseline="-30000" smtClean="0">
                <a:latin typeface="Times New Roman" pitchFamily="18" charset="0"/>
              </a:rPr>
              <a:t>B</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1</a:t>
            </a:r>
            <a:r>
              <a:rPr lang="zh-CN" altLang="en-US" b="1" smtClean="0">
                <a:latin typeface="Times New Roman" pitchFamily="18" charset="0"/>
              </a:rPr>
              <a:t>时，乘积已是规格化数，不须再进行规格化操作；</a:t>
            </a:r>
            <a:r>
              <a:rPr lang="zh-CN" altLang="en-US" b="1" smtClean="0">
                <a:solidFill>
                  <a:srgbClr val="FF0000"/>
                </a:solidFill>
                <a:latin typeface="Times New Roman" pitchFamily="18" charset="0"/>
              </a:rPr>
              <a:t>当</a:t>
            </a:r>
            <a:r>
              <a:rPr lang="en-US" altLang="zh-CN" b="1" smtClean="0">
                <a:solidFill>
                  <a:srgbClr val="FF0000"/>
                </a:solidFill>
                <a:latin typeface="Times New Roman" pitchFamily="18" charset="0"/>
              </a:rPr>
              <a:t>1/4</a:t>
            </a:r>
            <a:r>
              <a:rPr lang="zh-CN" altLang="en-US" b="1" smtClean="0">
                <a:solidFill>
                  <a:srgbClr val="FF0000"/>
                </a:solidFill>
                <a:latin typeface="Times New Roman" pitchFamily="18" charset="0"/>
              </a:rPr>
              <a:t>＜ </a:t>
            </a:r>
            <a:r>
              <a:rPr lang="en-US" altLang="zh-CN" b="1" smtClean="0">
                <a:solidFill>
                  <a:srgbClr val="FF0000"/>
                </a:solidFill>
                <a:latin typeface="Times New Roman" pitchFamily="18" charset="0"/>
              </a:rPr>
              <a:t>|M</a:t>
            </a:r>
            <a:r>
              <a:rPr lang="en-US" altLang="zh-CN" b="1" baseline="-30000" smtClean="0">
                <a:solidFill>
                  <a:srgbClr val="FF0000"/>
                </a:solidFill>
                <a:latin typeface="Times New Roman" pitchFamily="18" charset="0"/>
              </a:rPr>
              <a:t>A</a:t>
            </a:r>
            <a:r>
              <a:rPr lang="en-US" altLang="zh-CN" b="1" smtClean="0">
                <a:solidFill>
                  <a:srgbClr val="FF0000"/>
                </a:solidFill>
                <a:latin typeface="Times New Roman" pitchFamily="18" charset="0"/>
                <a:sym typeface="Symbol" pitchFamily="18" charset="2"/>
              </a:rPr>
              <a:t></a:t>
            </a:r>
            <a:r>
              <a:rPr lang="en-US" altLang="zh-CN" b="1" smtClean="0">
                <a:solidFill>
                  <a:srgbClr val="FF0000"/>
                </a:solidFill>
                <a:latin typeface="Times New Roman" pitchFamily="18" charset="0"/>
              </a:rPr>
              <a:t>M</a:t>
            </a:r>
            <a:r>
              <a:rPr lang="en-US" altLang="zh-CN" b="1" baseline="-30000" smtClean="0">
                <a:solidFill>
                  <a:srgbClr val="FF0000"/>
                </a:solidFill>
                <a:latin typeface="Times New Roman" pitchFamily="18" charset="0"/>
              </a:rPr>
              <a:t>B</a:t>
            </a:r>
            <a:r>
              <a:rPr lang="en-US" altLang="zh-CN" b="1" smtClean="0">
                <a:solidFill>
                  <a:srgbClr val="FF0000"/>
                </a:solidFill>
                <a:latin typeface="Times New Roman" pitchFamily="18" charset="0"/>
              </a:rPr>
              <a:t>|</a:t>
            </a:r>
            <a:r>
              <a:rPr lang="zh-CN" altLang="en-US" b="1" smtClean="0">
                <a:solidFill>
                  <a:srgbClr val="FF0000"/>
                </a:solidFill>
                <a:latin typeface="Times New Roman" pitchFamily="18" charset="0"/>
              </a:rPr>
              <a:t>＜</a:t>
            </a:r>
            <a:r>
              <a:rPr lang="en-US" altLang="zh-CN" b="1" smtClean="0">
                <a:solidFill>
                  <a:srgbClr val="FF0000"/>
                </a:solidFill>
                <a:latin typeface="Times New Roman" pitchFamily="18" charset="0"/>
              </a:rPr>
              <a:t>1/2</a:t>
            </a:r>
            <a:r>
              <a:rPr lang="zh-CN" altLang="en-US" b="1" smtClean="0">
                <a:solidFill>
                  <a:srgbClr val="FF0000"/>
                </a:solidFill>
                <a:latin typeface="Times New Roman" pitchFamily="18" charset="0"/>
              </a:rPr>
              <a:t>时，则需要左规一次</a:t>
            </a:r>
            <a:r>
              <a:rPr lang="zh-CN" altLang="en-US" b="1"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4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4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49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49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4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3B8CC1E-0032-4D44-A840-4D532CC77DCA}" type="datetime2">
              <a:rPr kumimoji="0" lang="zh-CN" altLang="en-US" smtClean="0"/>
              <a:pPr eaLnBrk="1" hangingPunct="1"/>
              <a:t>2016年10月31日</a:t>
            </a:fld>
            <a:endParaRPr kumimoji="0" lang="en-US" altLang="zh-CN" smtClean="0"/>
          </a:p>
        </p:txBody>
      </p:sp>
      <p:sp>
        <p:nvSpPr>
          <p:cNvPr id="1085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854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p>
        </p:txBody>
      </p:sp>
      <p:sp>
        <p:nvSpPr>
          <p:cNvPr id="251907" name="Rectangle 3"/>
          <p:cNvSpPr>
            <a:spLocks noGrp="1" noChangeArrowheads="1"/>
          </p:cNvSpPr>
          <p:nvPr>
            <p:ph type="body" idx="1"/>
          </p:nvPr>
        </p:nvSpPr>
        <p:spPr>
          <a:xfrm>
            <a:off x="381000" y="817563"/>
            <a:ext cx="8151813" cy="5735637"/>
          </a:xfrm>
        </p:spPr>
        <p:txBody>
          <a:bodyPr/>
          <a:lstStyle/>
          <a:p>
            <a:pPr algn="just" eaLnBrk="1" hangingPunct="1">
              <a:lnSpc>
                <a:spcPct val="90000"/>
              </a:lnSpc>
              <a:buFontTx/>
              <a:buNone/>
            </a:pPr>
            <a:r>
              <a:rPr lang="en-US" altLang="zh-CN" b="1" smtClean="0">
                <a:latin typeface="Times New Roman" pitchFamily="18" charset="0"/>
              </a:rPr>
              <a:t>2.</a:t>
            </a:r>
            <a:r>
              <a:rPr lang="zh-CN" altLang="en-US" b="1" smtClean="0">
                <a:latin typeface="Times New Roman" pitchFamily="18" charset="0"/>
              </a:rPr>
              <a:t>除法步骤</a:t>
            </a:r>
          </a:p>
          <a:p>
            <a:pPr algn="just" eaLnBrk="1" hangingPunct="1">
              <a:lnSpc>
                <a:spcPct val="90000"/>
              </a:lnSpc>
              <a:buFontTx/>
              <a:buNone/>
            </a:pPr>
            <a:r>
              <a:rPr lang="en-US" altLang="zh-CN" b="1" smtClean="0">
                <a:latin typeface="Times New Roman" pitchFamily="18" charset="0"/>
              </a:rPr>
              <a:t>(1)</a:t>
            </a:r>
            <a:r>
              <a:rPr lang="zh-CN" altLang="en-US" b="1" smtClean="0">
                <a:latin typeface="Times New Roman" pitchFamily="18" charset="0"/>
              </a:rPr>
              <a:t>尾数调整</a:t>
            </a:r>
          </a:p>
          <a:p>
            <a:pPr algn="just" eaLnBrk="1" hangingPunct="1">
              <a:lnSpc>
                <a:spcPct val="90000"/>
              </a:lnSpc>
              <a:buFontTx/>
              <a:buNone/>
            </a:pPr>
            <a:r>
              <a:rPr lang="zh-CN" altLang="en-US" b="1" smtClean="0">
                <a:latin typeface="Times New Roman" pitchFamily="18" charset="0"/>
              </a:rPr>
              <a:t>           首先须要检测</a:t>
            </a:r>
            <a:r>
              <a:rPr lang="en-US" altLang="zh-CN" b="1" smtClean="0">
                <a:latin typeface="Times New Roman" pitchFamily="18" charset="0"/>
              </a:rPr>
              <a:t>|M</a:t>
            </a:r>
            <a:r>
              <a:rPr lang="en-US" altLang="zh-CN" b="1" baseline="-30000" smtClean="0">
                <a:latin typeface="Times New Roman" pitchFamily="18" charset="0"/>
              </a:rPr>
              <a:t>A</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|M</a:t>
            </a:r>
            <a:r>
              <a:rPr lang="en-US" altLang="zh-CN" b="1" baseline="-30000" smtClean="0">
                <a:latin typeface="Times New Roman" pitchFamily="18" charset="0"/>
              </a:rPr>
              <a:t>B</a:t>
            </a:r>
            <a:r>
              <a:rPr lang="en-US" altLang="zh-CN" b="1" smtClean="0">
                <a:latin typeface="Times New Roman" pitchFamily="18" charset="0"/>
              </a:rPr>
              <a:t>|</a:t>
            </a:r>
            <a:r>
              <a:rPr lang="zh-CN" altLang="en-US" b="1" smtClean="0">
                <a:latin typeface="Times New Roman" pitchFamily="18" charset="0"/>
              </a:rPr>
              <a:t>。如果不小于，则</a:t>
            </a:r>
            <a:r>
              <a:rPr lang="en-US" altLang="zh-CN" b="1" smtClean="0">
                <a:latin typeface="Times New Roman" pitchFamily="18" charset="0"/>
              </a:rPr>
              <a:t>M</a:t>
            </a:r>
            <a:r>
              <a:rPr lang="en-US" altLang="zh-CN" b="1" baseline="-30000" smtClean="0">
                <a:latin typeface="Times New Roman" pitchFamily="18" charset="0"/>
              </a:rPr>
              <a:t>A</a:t>
            </a:r>
            <a:r>
              <a:rPr lang="zh-CN" altLang="en-US" b="1" smtClean="0">
                <a:latin typeface="Times New Roman" pitchFamily="18" charset="0"/>
              </a:rPr>
              <a:t>右移一位，</a:t>
            </a:r>
            <a:r>
              <a:rPr lang="en-US" altLang="zh-CN" b="1" smtClean="0">
                <a:latin typeface="Times New Roman" pitchFamily="18" charset="0"/>
              </a:rPr>
              <a:t>E</a:t>
            </a:r>
            <a:r>
              <a:rPr lang="en-US" altLang="zh-CN" b="1" baseline="-30000" smtClean="0">
                <a:latin typeface="Times New Roman" pitchFamily="18" charset="0"/>
              </a:rPr>
              <a:t>A</a:t>
            </a:r>
            <a:r>
              <a:rPr lang="en-US" altLang="zh-CN" b="1" smtClean="0">
                <a:latin typeface="Times New Roman" pitchFamily="18" charset="0"/>
              </a:rPr>
              <a:t>+1→E</a:t>
            </a:r>
            <a:r>
              <a:rPr lang="en-US" altLang="zh-CN" b="1" baseline="-30000" smtClean="0">
                <a:latin typeface="Times New Roman" pitchFamily="18" charset="0"/>
              </a:rPr>
              <a:t>A</a:t>
            </a:r>
            <a:r>
              <a:rPr lang="zh-CN" altLang="en-US" b="1" smtClean="0">
                <a:latin typeface="Times New Roman" pitchFamily="18" charset="0"/>
              </a:rPr>
              <a:t>，称为尾数调整。</a:t>
            </a:r>
            <a:r>
              <a:rPr lang="zh-CN" altLang="en-US" b="1" smtClean="0">
                <a:solidFill>
                  <a:srgbClr val="FF0000"/>
                </a:solidFill>
                <a:latin typeface="Times New Roman" pitchFamily="18" charset="0"/>
              </a:rPr>
              <a:t>因为</a:t>
            </a:r>
            <a:r>
              <a:rPr lang="en-US" altLang="zh-CN" b="1" smtClean="0">
                <a:solidFill>
                  <a:srgbClr val="FF0000"/>
                </a:solidFill>
                <a:latin typeface="Times New Roman" pitchFamily="18" charset="0"/>
              </a:rPr>
              <a:t>A</a:t>
            </a:r>
            <a:r>
              <a:rPr lang="zh-CN" altLang="en-US" b="1" smtClean="0">
                <a:solidFill>
                  <a:srgbClr val="FF0000"/>
                </a:solidFill>
                <a:latin typeface="Times New Roman" pitchFamily="18" charset="0"/>
              </a:rPr>
              <a:t>、</a:t>
            </a:r>
            <a:r>
              <a:rPr lang="en-US" altLang="zh-CN" b="1" smtClean="0">
                <a:solidFill>
                  <a:srgbClr val="FF0000"/>
                </a:solidFill>
                <a:latin typeface="Times New Roman" pitchFamily="18" charset="0"/>
              </a:rPr>
              <a:t>B</a:t>
            </a:r>
            <a:r>
              <a:rPr lang="zh-CN" altLang="en-US" b="1" smtClean="0">
                <a:solidFill>
                  <a:srgbClr val="FF0000"/>
                </a:solidFill>
                <a:latin typeface="Times New Roman" pitchFamily="18" charset="0"/>
              </a:rPr>
              <a:t>都是规格化数，所以最多调整一次</a:t>
            </a:r>
            <a:r>
              <a:rPr lang="zh-CN" altLang="en-US" b="1" smtClean="0">
                <a:latin typeface="Times New Roman" pitchFamily="18" charset="0"/>
              </a:rPr>
              <a:t>。</a:t>
            </a:r>
          </a:p>
          <a:p>
            <a:pPr algn="just" eaLnBrk="1" hangingPunct="1">
              <a:lnSpc>
                <a:spcPct val="90000"/>
              </a:lnSpc>
              <a:buFontTx/>
              <a:buNone/>
            </a:pPr>
            <a:r>
              <a:rPr lang="en-US" altLang="zh-CN" b="1" smtClean="0">
                <a:latin typeface="Times New Roman" pitchFamily="18" charset="0"/>
              </a:rPr>
              <a:t>(2)</a:t>
            </a:r>
            <a:r>
              <a:rPr lang="zh-CN" altLang="en-US" b="1" smtClean="0">
                <a:latin typeface="Times New Roman" pitchFamily="18" charset="0"/>
              </a:rPr>
              <a:t>阶码相减</a:t>
            </a:r>
          </a:p>
          <a:p>
            <a:pPr algn="just" eaLnBrk="1" hangingPunct="1">
              <a:lnSpc>
                <a:spcPct val="90000"/>
              </a:lnSpc>
              <a:buFontTx/>
              <a:buNone/>
            </a:pPr>
            <a:r>
              <a:rPr lang="zh-CN" altLang="en-US" b="1" smtClean="0">
                <a:latin typeface="Times New Roman" pitchFamily="18" charset="0"/>
              </a:rPr>
              <a:t>           两浮点数的阶码相减，当阶码用移码表示时，应注意要加上一个偏置值</a:t>
            </a:r>
            <a:r>
              <a:rPr lang="en-US" altLang="zh-CN" b="1" smtClean="0">
                <a:solidFill>
                  <a:srgbClr val="FF3300"/>
                </a:solidFill>
                <a:latin typeface="Times New Roman" pitchFamily="18" charset="0"/>
              </a:rPr>
              <a:t>2</a:t>
            </a:r>
            <a:r>
              <a:rPr lang="en-US" altLang="zh-CN" b="1" baseline="30000" smtClean="0">
                <a:solidFill>
                  <a:srgbClr val="FF3300"/>
                </a:solidFill>
                <a:latin typeface="Times New Roman" pitchFamily="18" charset="0"/>
              </a:rPr>
              <a:t>n</a:t>
            </a:r>
            <a:r>
              <a:rPr lang="zh-CN" altLang="en-US" b="1" smtClean="0">
                <a:latin typeface="Times New Roman" pitchFamily="18" charset="0"/>
              </a:rPr>
              <a:t>。</a:t>
            </a:r>
          </a:p>
          <a:p>
            <a:pPr algn="just" eaLnBrk="1" hangingPunct="1">
              <a:lnSpc>
                <a:spcPct val="90000"/>
              </a:lnSpc>
              <a:buFontTx/>
              <a:buNone/>
            </a:pPr>
            <a:r>
              <a:rPr lang="en-US" altLang="zh-CN" b="1" smtClean="0">
                <a:latin typeface="Times New Roman" pitchFamily="18" charset="0"/>
              </a:rPr>
              <a:t>(3)</a:t>
            </a:r>
            <a:r>
              <a:rPr lang="zh-CN" altLang="en-US" b="1" smtClean="0">
                <a:latin typeface="Times New Roman" pitchFamily="18" charset="0"/>
              </a:rPr>
              <a:t>尾数相除</a:t>
            </a:r>
          </a:p>
          <a:p>
            <a:pPr algn="just" eaLnBrk="1" hangingPunct="1">
              <a:lnSpc>
                <a:spcPct val="90000"/>
              </a:lnSpc>
              <a:buFontTx/>
              <a:buNone/>
            </a:pPr>
            <a:r>
              <a:rPr lang="zh-CN" altLang="en-US" b="1" smtClean="0">
                <a:latin typeface="Times New Roman" pitchFamily="18" charset="0"/>
              </a:rPr>
              <a:t>           与定点小数除法算法相同。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1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2047934-846C-4E9B-881A-920892D2D1CD}" type="datetime2">
              <a:rPr kumimoji="0" lang="zh-CN" altLang="en-US" smtClean="0"/>
              <a:pPr eaLnBrk="1" hangingPunct="1"/>
              <a:t>2016年10月31日</a:t>
            </a:fld>
            <a:endParaRPr kumimoji="0" lang="en-US" altLang="zh-CN" smtClean="0"/>
          </a:p>
        </p:txBody>
      </p:sp>
      <p:sp>
        <p:nvSpPr>
          <p:cNvPr id="109571"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957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endParaRPr lang="zh-CN" altLang="en-US" sz="1600" smtClean="0">
              <a:solidFill>
                <a:schemeClr val="tx1"/>
              </a:solidFill>
              <a:latin typeface="宋体" pitchFamily="2" charset="-122"/>
            </a:endParaRPr>
          </a:p>
        </p:txBody>
      </p:sp>
      <p:sp>
        <p:nvSpPr>
          <p:cNvPr id="252931" name="Rectangle 3"/>
          <p:cNvSpPr>
            <a:spLocks noGrp="1" noChangeArrowheads="1"/>
          </p:cNvSpPr>
          <p:nvPr>
            <p:ph type="body" idx="4294967295"/>
          </p:nvPr>
        </p:nvSpPr>
        <p:spPr>
          <a:xfrm>
            <a:off x="304800" y="722313"/>
            <a:ext cx="8588375" cy="6002337"/>
          </a:xfrm>
        </p:spPr>
        <p:txBody>
          <a:bodyPr/>
          <a:lstStyle/>
          <a:p>
            <a:pPr eaLnBrk="1" hangingPunct="1">
              <a:lnSpc>
                <a:spcPct val="90000"/>
              </a:lnSpc>
              <a:buFontTx/>
              <a:buNone/>
            </a:pPr>
            <a:r>
              <a:rPr lang="en-US" altLang="zh-CN" b="1" smtClean="0">
                <a:solidFill>
                  <a:srgbClr val="800000"/>
                </a:solidFill>
                <a:latin typeface="Times New Roman" pitchFamily="18" charset="0"/>
              </a:rPr>
              <a:t>4.7.1 </a:t>
            </a:r>
            <a:r>
              <a:rPr lang="zh-CN" altLang="en-US" b="1" smtClean="0">
                <a:solidFill>
                  <a:srgbClr val="800000"/>
                </a:solidFill>
                <a:latin typeface="Times New Roman" pitchFamily="18" charset="0"/>
              </a:rPr>
              <a:t>一位十进制加法运算</a:t>
            </a:r>
          </a:p>
          <a:p>
            <a:pPr eaLnBrk="1" hangingPunct="1">
              <a:lnSpc>
                <a:spcPct val="90000"/>
              </a:lnSpc>
              <a:buFontTx/>
              <a:buNone/>
            </a:pPr>
            <a:r>
              <a:rPr lang="en-US" altLang="zh-CN" b="1" smtClean="0">
                <a:latin typeface="Times New Roman" pitchFamily="18" charset="0"/>
              </a:rPr>
              <a:t>1.8421</a:t>
            </a:r>
            <a:r>
              <a:rPr lang="zh-CN" altLang="en-US" b="1" smtClean="0">
                <a:latin typeface="Times New Roman" pitchFamily="18" charset="0"/>
              </a:rPr>
              <a:t>码加法运算</a:t>
            </a:r>
          </a:p>
          <a:p>
            <a:pPr algn="just" eaLnBrk="1" hangingPunct="1">
              <a:lnSpc>
                <a:spcPct val="90000"/>
              </a:lnSpc>
              <a:buFontTx/>
              <a:buNone/>
            </a:pPr>
            <a:r>
              <a:rPr lang="zh-CN" altLang="en-US" b="1" smtClean="0">
                <a:latin typeface="Times New Roman" pitchFamily="18" charset="0"/>
              </a:rPr>
              <a:t>           因为一位</a:t>
            </a:r>
            <a:r>
              <a:rPr lang="en-US" altLang="zh-CN" b="1" smtClean="0">
                <a:latin typeface="Times New Roman" pitchFamily="18" charset="0"/>
              </a:rPr>
              <a:t>8421</a:t>
            </a:r>
            <a:r>
              <a:rPr lang="zh-CN" altLang="en-US" b="1" smtClean="0">
                <a:latin typeface="Times New Roman" pitchFamily="18" charset="0"/>
              </a:rPr>
              <a:t>码用四位二进制数表示，所以</a:t>
            </a:r>
            <a:r>
              <a:rPr lang="en-US" altLang="zh-CN" b="1" smtClean="0">
                <a:latin typeface="Times New Roman" pitchFamily="18" charset="0"/>
              </a:rPr>
              <a:t>8421</a:t>
            </a:r>
            <a:r>
              <a:rPr lang="zh-CN" altLang="en-US" b="1" smtClean="0">
                <a:latin typeface="Times New Roman" pitchFamily="18" charset="0"/>
              </a:rPr>
              <a:t>码十位数的“</a:t>
            </a:r>
            <a:r>
              <a:rPr lang="en-US" altLang="zh-CN" b="1" smtClean="0">
                <a:latin typeface="Times New Roman" pitchFamily="18" charset="0"/>
              </a:rPr>
              <a:t>1”</a:t>
            </a:r>
            <a:r>
              <a:rPr lang="zh-CN" altLang="en-US" b="1" smtClean="0">
                <a:latin typeface="Times New Roman" pitchFamily="18" charset="0"/>
              </a:rPr>
              <a:t>是个位数的进位。按四位二进制数而言，这个进位的值是</a:t>
            </a:r>
            <a:r>
              <a:rPr lang="en-US" altLang="zh-CN" b="1" smtClean="0">
                <a:latin typeface="Times New Roman" pitchFamily="18" charset="0"/>
              </a:rPr>
              <a:t>16</a:t>
            </a:r>
            <a:r>
              <a:rPr lang="zh-CN" altLang="en-US" b="1" smtClean="0">
                <a:latin typeface="Times New Roman" pitchFamily="18" charset="0"/>
              </a:rPr>
              <a:t>，而不是</a:t>
            </a:r>
            <a:r>
              <a:rPr lang="en-US" altLang="zh-CN" b="1" smtClean="0">
                <a:latin typeface="Times New Roman" pitchFamily="18" charset="0"/>
              </a:rPr>
              <a:t>8421</a:t>
            </a:r>
            <a:r>
              <a:rPr lang="zh-CN" altLang="en-US" b="1" smtClean="0">
                <a:latin typeface="Times New Roman" pitchFamily="18" charset="0"/>
              </a:rPr>
              <a:t>码的</a:t>
            </a:r>
            <a:r>
              <a:rPr lang="en-US" altLang="zh-CN" b="1" smtClean="0">
                <a:latin typeface="Times New Roman" pitchFamily="18" charset="0"/>
              </a:rPr>
              <a:t>10</a:t>
            </a:r>
            <a:r>
              <a:rPr lang="zh-CN" altLang="en-US" b="1" smtClean="0">
                <a:latin typeface="Times New Roman" pitchFamily="18" charset="0"/>
              </a:rPr>
              <a:t>。因此，必须＋</a:t>
            </a:r>
            <a:r>
              <a:rPr lang="en-US" altLang="zh-CN" b="1" smtClean="0">
                <a:latin typeface="Times New Roman" pitchFamily="18" charset="0"/>
              </a:rPr>
              <a:t>6</a:t>
            </a:r>
            <a:r>
              <a:rPr lang="zh-CN" altLang="en-US" b="1" smtClean="0">
                <a:latin typeface="Times New Roman" pitchFamily="18" charset="0"/>
              </a:rPr>
              <a:t>校正，才能使该进位正确。</a:t>
            </a:r>
            <a:r>
              <a:rPr lang="en-US" altLang="zh-CN" b="1" smtClean="0">
                <a:latin typeface="Times New Roman" pitchFamily="18" charset="0"/>
              </a:rPr>
              <a:t>8421</a:t>
            </a:r>
            <a:r>
              <a:rPr lang="zh-CN" altLang="en-US" b="1" smtClean="0">
                <a:latin typeface="Times New Roman" pitchFamily="18" charset="0"/>
              </a:rPr>
              <a:t>码的加法规则：</a:t>
            </a:r>
          </a:p>
          <a:p>
            <a:pPr algn="just" eaLnBrk="1" hangingPunct="1">
              <a:lnSpc>
                <a:spcPct val="90000"/>
              </a:lnSpc>
              <a:buFontTx/>
              <a:buNone/>
            </a:pPr>
            <a:r>
              <a:rPr lang="zh-CN" altLang="en-US" b="1" smtClean="0">
                <a:latin typeface="Times New Roman" pitchFamily="18" charset="0"/>
              </a:rPr>
              <a:t>            ①两个</a:t>
            </a:r>
            <a:r>
              <a:rPr lang="en-US" altLang="zh-CN" b="1" smtClean="0">
                <a:latin typeface="Times New Roman" pitchFamily="18" charset="0"/>
              </a:rPr>
              <a:t>8421</a:t>
            </a:r>
            <a:r>
              <a:rPr lang="zh-CN" altLang="en-US" b="1" smtClean="0">
                <a:latin typeface="Times New Roman" pitchFamily="18" charset="0"/>
              </a:rPr>
              <a:t>码相加时， “逢二进一”；</a:t>
            </a:r>
          </a:p>
          <a:p>
            <a:pPr algn="just" eaLnBrk="1" hangingPunct="1">
              <a:lnSpc>
                <a:spcPct val="90000"/>
              </a:lnSpc>
              <a:buFontTx/>
              <a:buNone/>
            </a:pPr>
            <a:r>
              <a:rPr lang="zh-CN" altLang="en-US" b="1" smtClean="0">
                <a:latin typeface="Times New Roman" pitchFamily="18" charset="0"/>
              </a:rPr>
              <a:t>            ②当和≤</a:t>
            </a:r>
            <a:r>
              <a:rPr lang="en-US" altLang="zh-CN" b="1" smtClean="0">
                <a:latin typeface="Times New Roman" pitchFamily="18" charset="0"/>
              </a:rPr>
              <a:t>9</a:t>
            </a:r>
            <a:r>
              <a:rPr lang="zh-CN" altLang="en-US" b="1" smtClean="0">
                <a:latin typeface="Times New Roman" pitchFamily="18" charset="0"/>
              </a:rPr>
              <a:t>，无需校正；</a:t>
            </a:r>
          </a:p>
          <a:p>
            <a:pPr algn="just" eaLnBrk="1" hangingPunct="1">
              <a:lnSpc>
                <a:spcPct val="90000"/>
              </a:lnSpc>
              <a:buFontTx/>
              <a:buNone/>
            </a:pPr>
            <a:r>
              <a:rPr lang="zh-CN" altLang="en-US" b="1" smtClean="0">
                <a:latin typeface="Times New Roman" pitchFamily="18" charset="0"/>
              </a:rPr>
              <a:t>            ③当和＞</a:t>
            </a:r>
            <a:r>
              <a:rPr lang="en-US" altLang="zh-CN" b="1" smtClean="0">
                <a:latin typeface="Times New Roman" pitchFamily="18" charset="0"/>
              </a:rPr>
              <a:t>9</a:t>
            </a:r>
            <a:r>
              <a:rPr lang="zh-CN" altLang="en-US" b="1" smtClean="0">
                <a:latin typeface="Times New Roman" pitchFamily="18" charset="0"/>
              </a:rPr>
              <a:t>，则</a:t>
            </a:r>
            <a:r>
              <a:rPr lang="en-US" altLang="zh-CN" b="1" smtClean="0">
                <a:latin typeface="Times New Roman" pitchFamily="18" charset="0"/>
              </a:rPr>
              <a:t>+6</a:t>
            </a:r>
            <a:r>
              <a:rPr lang="zh-CN" altLang="en-US" b="1" smtClean="0">
                <a:latin typeface="Times New Roman" pitchFamily="18" charset="0"/>
              </a:rPr>
              <a:t>校正；</a:t>
            </a:r>
          </a:p>
          <a:p>
            <a:pPr eaLnBrk="1" hangingPunct="1">
              <a:lnSpc>
                <a:spcPct val="90000"/>
              </a:lnSpc>
              <a:buFontTx/>
              <a:buNone/>
            </a:pPr>
            <a:r>
              <a:rPr lang="zh-CN" altLang="en-US" b="1" smtClean="0">
                <a:latin typeface="Times New Roman" pitchFamily="18" charset="0"/>
              </a:rPr>
              <a:t>            ④在做</a:t>
            </a:r>
            <a:r>
              <a:rPr lang="en-US" altLang="zh-CN" b="1" smtClean="0">
                <a:latin typeface="Times New Roman" pitchFamily="18" charset="0"/>
              </a:rPr>
              <a:t>+6</a:t>
            </a:r>
            <a:r>
              <a:rPr lang="zh-CN" altLang="en-US" b="1" smtClean="0">
                <a:latin typeface="Times New Roman" pitchFamily="18" charset="0"/>
              </a:rPr>
              <a:t>校正的同时，将产生向上一位的进位。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2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2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2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2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29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29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29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12C2E48-3CDE-4E77-85CE-1D9580AD3979}" type="datetime2">
              <a:rPr kumimoji="0" lang="zh-CN" altLang="en-US" smtClean="0"/>
              <a:pPr eaLnBrk="1" hangingPunct="1"/>
              <a:t>2016年10月31日</a:t>
            </a:fld>
            <a:endParaRPr kumimoji="0" lang="en-US" altLang="zh-CN" smtClean="0"/>
          </a:p>
        </p:txBody>
      </p:sp>
      <p:sp>
        <p:nvSpPr>
          <p:cNvPr id="1105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059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p>
        </p:txBody>
      </p:sp>
      <p:graphicFrame>
        <p:nvGraphicFramePr>
          <p:cNvPr id="253981" name="Group 29"/>
          <p:cNvGraphicFramePr>
            <a:graphicFrameLocks noGrp="1"/>
          </p:cNvGraphicFramePr>
          <p:nvPr/>
        </p:nvGraphicFramePr>
        <p:xfrm>
          <a:off x="914400" y="685800"/>
          <a:ext cx="7391400" cy="5578475"/>
        </p:xfrm>
        <a:graphic>
          <a:graphicData uri="http://schemas.openxmlformats.org/drawingml/2006/table">
            <a:tbl>
              <a:tblPr/>
              <a:tblGrid>
                <a:gridCol w="1352550"/>
                <a:gridCol w="2057400"/>
                <a:gridCol w="2381250"/>
                <a:gridCol w="1600200"/>
              </a:tblGrid>
              <a:tr h="762087">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十进制数</a:t>
                      </a: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8421</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码</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C4S4S3S2S1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校正前的二进制数</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C4’S4’S3’S2’S1’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校正与否</a:t>
                      </a: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127888">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9</a:t>
                      </a: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0    1 0 0 1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0    1 0 0 1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不校正</a:t>
                      </a: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88500">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12</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13</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14</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15</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16</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19</a:t>
                      </a: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1    0 1 0 0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1    0 1 0 1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1    0 1 1 0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1    0 1 1 1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1    1 0 0 1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0    1 0 1 0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0    1 1 0 1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1    0 0 1 1</a:t>
                      </a:r>
                    </a:p>
                  </a:txBody>
                  <a:tcPr marT="45725" marB="4572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+6</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a:t>
                      </a: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53982" name="Text Box 30"/>
          <p:cNvSpPr txBox="1">
            <a:spLocks noChangeArrowheads="1"/>
          </p:cNvSpPr>
          <p:nvPr/>
        </p:nvSpPr>
        <p:spPr bwMode="auto">
          <a:xfrm>
            <a:off x="609600" y="6096000"/>
            <a:ext cx="822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20000"/>
              </a:spcBef>
              <a:buSzPct val="90000"/>
            </a:pPr>
            <a:r>
              <a:rPr lang="en-US" altLang="zh-CN" sz="3200" b="1">
                <a:solidFill>
                  <a:srgbClr val="FF3300"/>
                </a:solidFill>
              </a:rPr>
              <a:t>+6</a:t>
            </a:r>
            <a:r>
              <a:rPr lang="zh-CN" altLang="en-US" sz="3200" b="1">
                <a:solidFill>
                  <a:srgbClr val="FF3300"/>
                </a:solidFill>
              </a:rPr>
              <a:t>校正函数</a:t>
            </a:r>
            <a:r>
              <a:rPr lang="en-US" altLang="zh-CN" sz="3200" b="1">
                <a:solidFill>
                  <a:srgbClr val="FF3300"/>
                </a:solidFill>
              </a:rPr>
              <a:t>=C4’+S4’S3’+S4’S2’</a:t>
            </a:r>
            <a:endParaRPr lang="en-US" altLang="zh-CN" sz="3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82"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8BD77E4-26E9-416C-B1C1-A952090220AF}" type="datetime2">
              <a:rPr kumimoji="0" lang="zh-CN" altLang="en-US" smtClean="0"/>
              <a:pPr eaLnBrk="1" hangingPunct="1"/>
              <a:t>2016年10月31日</a:t>
            </a:fld>
            <a:endParaRPr kumimoji="0" lang="en-US" altLang="zh-CN" smtClean="0"/>
          </a:p>
        </p:txBody>
      </p:sp>
      <p:sp>
        <p:nvSpPr>
          <p:cNvPr id="1116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1620"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p>
        </p:txBody>
      </p:sp>
      <p:sp>
        <p:nvSpPr>
          <p:cNvPr id="257027" name="Rectangle 3"/>
          <p:cNvSpPr>
            <a:spLocks noGrp="1" noChangeArrowheads="1"/>
          </p:cNvSpPr>
          <p:nvPr>
            <p:ph type="body" idx="1"/>
          </p:nvPr>
        </p:nvSpPr>
        <p:spPr>
          <a:xfrm>
            <a:off x="327025" y="912813"/>
            <a:ext cx="8343900" cy="5124450"/>
          </a:xfrm>
        </p:spPr>
        <p:txBody>
          <a:bodyPr/>
          <a:lstStyle/>
          <a:p>
            <a:pPr algn="just" eaLnBrk="1" hangingPunct="1">
              <a:buFontTx/>
              <a:buNone/>
            </a:pPr>
            <a:r>
              <a:rPr lang="en-US" altLang="zh-CN" b="1" smtClean="0">
                <a:latin typeface="Times New Roman" pitchFamily="18" charset="0"/>
              </a:rPr>
              <a:t>2.</a:t>
            </a:r>
            <a:r>
              <a:rPr lang="zh-CN" altLang="en-US" b="1" smtClean="0">
                <a:latin typeface="Times New Roman" pitchFamily="18" charset="0"/>
              </a:rPr>
              <a:t>余</a:t>
            </a:r>
            <a:r>
              <a:rPr lang="en-US" altLang="zh-CN" b="1" smtClean="0">
                <a:latin typeface="Times New Roman" pitchFamily="18" charset="0"/>
              </a:rPr>
              <a:t>3</a:t>
            </a:r>
            <a:r>
              <a:rPr lang="zh-CN" altLang="en-US" b="1" smtClean="0">
                <a:latin typeface="Times New Roman" pitchFamily="18" charset="0"/>
              </a:rPr>
              <a:t>码加法运算</a:t>
            </a:r>
          </a:p>
          <a:p>
            <a:pPr algn="just" eaLnBrk="1" hangingPunct="1">
              <a:buFontTx/>
              <a:buNone/>
            </a:pPr>
            <a:r>
              <a:rPr lang="zh-CN" altLang="en-US" b="1" smtClean="0">
                <a:latin typeface="Times New Roman" pitchFamily="18" charset="0"/>
              </a:rPr>
              <a:t>           十进制余</a:t>
            </a:r>
            <a:r>
              <a:rPr lang="en-US" altLang="zh-CN" b="1" smtClean="0">
                <a:latin typeface="Times New Roman" pitchFamily="18" charset="0"/>
              </a:rPr>
              <a:t>3</a:t>
            </a:r>
            <a:r>
              <a:rPr lang="zh-CN" altLang="en-US" b="1" smtClean="0">
                <a:latin typeface="Times New Roman" pitchFamily="18" charset="0"/>
              </a:rPr>
              <a:t>码加法规则：</a:t>
            </a:r>
          </a:p>
          <a:p>
            <a:pPr algn="just" eaLnBrk="1" hangingPunct="1">
              <a:buFontTx/>
              <a:buNone/>
            </a:pPr>
            <a:r>
              <a:rPr lang="zh-CN" altLang="en-US" b="1" smtClean="0">
                <a:latin typeface="Times New Roman" pitchFamily="18" charset="0"/>
              </a:rPr>
              <a:t>           ①两个余</a:t>
            </a:r>
            <a:r>
              <a:rPr lang="en-US" altLang="zh-CN" b="1" smtClean="0">
                <a:latin typeface="Times New Roman" pitchFamily="18" charset="0"/>
              </a:rPr>
              <a:t>3</a:t>
            </a:r>
            <a:r>
              <a:rPr lang="zh-CN" altLang="en-US" b="1" smtClean="0">
                <a:latin typeface="Times New Roman" pitchFamily="18" charset="0"/>
              </a:rPr>
              <a:t>码相加，“逢二进一” ；</a:t>
            </a:r>
          </a:p>
          <a:p>
            <a:pPr algn="just" eaLnBrk="1" hangingPunct="1">
              <a:buFontTx/>
              <a:buNone/>
            </a:pPr>
            <a:r>
              <a:rPr lang="zh-CN" altLang="en-US" b="1" smtClean="0">
                <a:latin typeface="Times New Roman" pitchFamily="18" charset="0"/>
              </a:rPr>
              <a:t>           ②若其和没有进位，则减</a:t>
            </a:r>
            <a:r>
              <a:rPr lang="en-US" altLang="zh-CN" b="1" smtClean="0">
                <a:latin typeface="Times New Roman" pitchFamily="18" charset="0"/>
              </a:rPr>
              <a:t>3</a:t>
            </a:r>
            <a:r>
              <a:rPr lang="zh-CN" altLang="en-US" b="1" smtClean="0">
                <a:latin typeface="Times New Roman" pitchFamily="18" charset="0"/>
              </a:rPr>
              <a:t>（即</a:t>
            </a:r>
            <a:r>
              <a:rPr lang="en-US" altLang="zh-CN" b="1" smtClean="0">
                <a:latin typeface="Times New Roman" pitchFamily="18" charset="0"/>
              </a:rPr>
              <a:t>+1101</a:t>
            </a:r>
            <a:r>
              <a:rPr lang="zh-CN" altLang="en-US" b="1" smtClean="0">
                <a:latin typeface="Times New Roman" pitchFamily="18" charset="0"/>
              </a:rPr>
              <a:t>）校正；</a:t>
            </a:r>
          </a:p>
          <a:p>
            <a:pPr algn="just" eaLnBrk="1" hangingPunct="1">
              <a:buFontTx/>
              <a:buNone/>
            </a:pPr>
            <a:r>
              <a:rPr lang="zh-CN" altLang="en-US" b="1" smtClean="0">
                <a:latin typeface="Times New Roman" pitchFamily="18" charset="0"/>
              </a:rPr>
              <a:t>           ③若其和有进位</a:t>
            </a:r>
            <a:r>
              <a:rPr lang="en-US" altLang="zh-CN" b="1" smtClean="0">
                <a:latin typeface="Times New Roman" pitchFamily="18" charset="0"/>
              </a:rPr>
              <a:t>(</a:t>
            </a:r>
            <a:r>
              <a:rPr lang="zh-CN" altLang="en-US" b="1" smtClean="0">
                <a:solidFill>
                  <a:srgbClr val="FF0000"/>
                </a:solidFill>
                <a:latin typeface="Times New Roman" pitchFamily="18" charset="0"/>
              </a:rPr>
              <a:t>变成了</a:t>
            </a:r>
            <a:r>
              <a:rPr lang="en-US" altLang="zh-CN" b="1" smtClean="0">
                <a:solidFill>
                  <a:srgbClr val="FF0000"/>
                </a:solidFill>
                <a:latin typeface="Times New Roman" pitchFamily="18" charset="0"/>
              </a:rPr>
              <a:t>8421</a:t>
            </a:r>
            <a:r>
              <a:rPr lang="zh-CN" altLang="en-US" b="1" smtClean="0">
                <a:solidFill>
                  <a:srgbClr val="FF0000"/>
                </a:solidFill>
                <a:latin typeface="Times New Roman" pitchFamily="18" charset="0"/>
              </a:rPr>
              <a:t>码</a:t>
            </a:r>
            <a:r>
              <a:rPr lang="en-US" altLang="zh-CN" b="1" smtClean="0">
                <a:latin typeface="Times New Roman" pitchFamily="18" charset="0"/>
              </a:rPr>
              <a:t>)</a:t>
            </a:r>
            <a:r>
              <a:rPr lang="zh-CN" altLang="en-US" b="1" smtClean="0">
                <a:latin typeface="Times New Roman" pitchFamily="18" charset="0"/>
              </a:rPr>
              <a:t>，则加</a:t>
            </a:r>
            <a:r>
              <a:rPr lang="en-US" altLang="zh-CN" b="1" smtClean="0">
                <a:latin typeface="Times New Roman" pitchFamily="18" charset="0"/>
              </a:rPr>
              <a:t>3</a:t>
            </a:r>
            <a:r>
              <a:rPr lang="zh-CN" altLang="en-US" b="1" smtClean="0">
                <a:latin typeface="Times New Roman" pitchFamily="18" charset="0"/>
              </a:rPr>
              <a:t>（即</a:t>
            </a:r>
            <a:r>
              <a:rPr lang="en-US" altLang="zh-CN" b="1" smtClean="0">
                <a:latin typeface="Times New Roman" pitchFamily="18" charset="0"/>
              </a:rPr>
              <a:t>+0011</a:t>
            </a:r>
            <a:r>
              <a:rPr lang="zh-CN" altLang="en-US" b="1" smtClean="0">
                <a:latin typeface="Times New Roman" pitchFamily="18" charset="0"/>
              </a:rPr>
              <a:t>）校正（</a:t>
            </a:r>
            <a:r>
              <a:rPr lang="zh-CN" altLang="en-US" b="1" smtClean="0">
                <a:solidFill>
                  <a:srgbClr val="FF0000"/>
                </a:solidFill>
                <a:latin typeface="Times New Roman" pitchFamily="18" charset="0"/>
              </a:rPr>
              <a:t>变回余</a:t>
            </a:r>
            <a:r>
              <a:rPr lang="en-US" altLang="zh-CN" b="1" smtClean="0">
                <a:solidFill>
                  <a:srgbClr val="FF0000"/>
                </a:solidFill>
                <a:latin typeface="Times New Roman" pitchFamily="18" charset="0"/>
              </a:rPr>
              <a:t>3</a:t>
            </a:r>
            <a:r>
              <a:rPr lang="zh-CN" altLang="en-US" b="1" smtClean="0">
                <a:solidFill>
                  <a:srgbClr val="FF0000"/>
                </a:solidFill>
                <a:latin typeface="Times New Roman" pitchFamily="18" charset="0"/>
              </a:rPr>
              <a:t>码</a:t>
            </a:r>
            <a:r>
              <a:rPr lang="zh-CN" altLang="en-US" b="1" smtClean="0">
                <a:latin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70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70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70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70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7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6378B77-62BA-4230-8EF0-DBDF29451630}" type="datetime2">
              <a:rPr kumimoji="0" lang="zh-CN" altLang="en-US" smtClean="0"/>
              <a:pPr eaLnBrk="1" hangingPunct="1"/>
              <a:t>2016年10月31日</a:t>
            </a:fld>
            <a:endParaRPr kumimoji="0" lang="en-US" altLang="zh-CN" smtClean="0"/>
          </a:p>
        </p:txBody>
      </p:sp>
      <p:sp>
        <p:nvSpPr>
          <p:cNvPr id="11264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264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p>
        </p:txBody>
      </p:sp>
      <p:graphicFrame>
        <p:nvGraphicFramePr>
          <p:cNvPr id="258075" name="Group 27"/>
          <p:cNvGraphicFramePr>
            <a:graphicFrameLocks noGrp="1"/>
          </p:cNvGraphicFramePr>
          <p:nvPr/>
        </p:nvGraphicFramePr>
        <p:xfrm>
          <a:off x="1066800" y="838200"/>
          <a:ext cx="7391400" cy="4419600"/>
        </p:xfrm>
        <a:graphic>
          <a:graphicData uri="http://schemas.openxmlformats.org/drawingml/2006/table">
            <a:tbl>
              <a:tblPr/>
              <a:tblGrid>
                <a:gridCol w="1352550"/>
                <a:gridCol w="2057400"/>
                <a:gridCol w="2381250"/>
                <a:gridCol w="1600200"/>
              </a:tblGrid>
              <a:tr h="68580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十进制数</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余</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3</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码</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C4S4S3S2S1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校正前的二进制数</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C4’S4’S3’S2’S1’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校正与否</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138238">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8</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0    0 1 0 0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0    1 1 0 0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0    0 1 1 0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0    0 1 1 1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0    1 1 1 0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0    1 1 1 1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-3</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354138">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11</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1    0 1 0 0</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1    1 0 1 1</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1    1 1 0 0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1    0 0 0 1</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1    1 0 0 0</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1    1 0 0 1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+3</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校正</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58073" name="Rectangle 25"/>
          <p:cNvSpPr>
            <a:spLocks noGrp="1" noChangeArrowheads="1"/>
          </p:cNvSpPr>
          <p:nvPr>
            <p:ph type="body" idx="1"/>
          </p:nvPr>
        </p:nvSpPr>
        <p:spPr>
          <a:xfrm>
            <a:off x="727075" y="5294313"/>
            <a:ext cx="7772400" cy="990600"/>
          </a:xfrm>
        </p:spPr>
        <p:txBody>
          <a:bodyPr/>
          <a:lstStyle/>
          <a:p>
            <a:pPr eaLnBrk="1" hangingPunct="1">
              <a:lnSpc>
                <a:spcPct val="90000"/>
              </a:lnSpc>
              <a:buFontTx/>
              <a:buNone/>
            </a:pPr>
            <a:r>
              <a:rPr lang="en-US" altLang="zh-CN" sz="2800" b="1" smtClean="0">
                <a:solidFill>
                  <a:srgbClr val="FF3300"/>
                </a:solidFill>
                <a:latin typeface="Times New Roman" pitchFamily="18" charset="0"/>
              </a:rPr>
              <a:t>-3</a:t>
            </a:r>
            <a:r>
              <a:rPr lang="zh-CN" altLang="en-US" sz="2800" b="1" smtClean="0">
                <a:solidFill>
                  <a:srgbClr val="FF3300"/>
                </a:solidFill>
                <a:latin typeface="Times New Roman" pitchFamily="18" charset="0"/>
              </a:rPr>
              <a:t>校正函数</a:t>
            </a:r>
            <a:r>
              <a:rPr lang="en-US" altLang="zh-CN" sz="2800" b="1" smtClean="0">
                <a:solidFill>
                  <a:srgbClr val="FF3300"/>
                </a:solidFill>
                <a:latin typeface="Times New Roman" pitchFamily="18" charset="0"/>
              </a:rPr>
              <a:t>=C4’</a:t>
            </a:r>
          </a:p>
          <a:p>
            <a:pPr eaLnBrk="1" hangingPunct="1">
              <a:lnSpc>
                <a:spcPct val="90000"/>
              </a:lnSpc>
              <a:buFontTx/>
              <a:buNone/>
            </a:pPr>
            <a:r>
              <a:rPr lang="en-US" altLang="zh-CN" sz="2800" b="1" smtClean="0">
                <a:solidFill>
                  <a:srgbClr val="FF3300"/>
                </a:solidFill>
                <a:latin typeface="Times New Roman" pitchFamily="18" charset="0"/>
              </a:rPr>
              <a:t>+3</a:t>
            </a:r>
            <a:r>
              <a:rPr lang="zh-CN" altLang="en-US" sz="2800" b="1" smtClean="0">
                <a:solidFill>
                  <a:srgbClr val="FF3300"/>
                </a:solidFill>
                <a:latin typeface="Times New Roman" pitchFamily="18" charset="0"/>
              </a:rPr>
              <a:t>校正函数</a:t>
            </a:r>
            <a:r>
              <a:rPr lang="en-US" altLang="zh-CN" sz="2800" b="1" smtClean="0">
                <a:solidFill>
                  <a:srgbClr val="FF3300"/>
                </a:solidFill>
                <a:latin typeface="Times New Roman" pitchFamily="18" charset="0"/>
              </a:rPr>
              <a:t>=C4’</a:t>
            </a:r>
          </a:p>
        </p:txBody>
      </p:sp>
      <p:sp>
        <p:nvSpPr>
          <p:cNvPr id="258074" name="Line 26"/>
          <p:cNvSpPr>
            <a:spLocks noChangeShapeType="1"/>
          </p:cNvSpPr>
          <p:nvPr/>
        </p:nvSpPr>
        <p:spPr bwMode="auto">
          <a:xfrm>
            <a:off x="2800350" y="5334000"/>
            <a:ext cx="4191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807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58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73" grpId="0" autoUpdateAnimBg="0"/>
      <p:bldP spid="258074"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1FE3DC3-6C1F-4F57-8475-CA3D131FB40C}" type="datetime2">
              <a:rPr kumimoji="0" lang="zh-CN" altLang="en-US" smtClean="0"/>
              <a:pPr eaLnBrk="1" hangingPunct="1"/>
              <a:t>2016年10月31日</a:t>
            </a:fld>
            <a:endParaRPr kumimoji="0" lang="en-US" altLang="zh-CN" smtClean="0"/>
          </a:p>
        </p:txBody>
      </p:sp>
      <p:sp>
        <p:nvSpPr>
          <p:cNvPr id="11366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366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p>
        </p:txBody>
      </p:sp>
      <p:sp>
        <p:nvSpPr>
          <p:cNvPr id="256003" name="Rectangle 3"/>
          <p:cNvSpPr>
            <a:spLocks noGrp="1" noChangeArrowheads="1"/>
          </p:cNvSpPr>
          <p:nvPr>
            <p:ph type="body" idx="1"/>
          </p:nvPr>
        </p:nvSpPr>
        <p:spPr>
          <a:xfrm>
            <a:off x="307975" y="817563"/>
            <a:ext cx="8458200" cy="5162550"/>
          </a:xfrm>
        </p:spPr>
        <p:txBody>
          <a:bodyPr/>
          <a:lstStyle/>
          <a:p>
            <a:pPr eaLnBrk="1" hangingPunct="1">
              <a:buFontTx/>
              <a:buNone/>
            </a:pPr>
            <a:r>
              <a:rPr lang="en-US" altLang="zh-CN" b="1" smtClean="0">
                <a:solidFill>
                  <a:srgbClr val="800000"/>
                </a:solidFill>
                <a:latin typeface="Times New Roman" pitchFamily="18" charset="0"/>
              </a:rPr>
              <a:t>4.7.2</a:t>
            </a:r>
            <a:r>
              <a:rPr lang="zh-CN" altLang="en-US" b="1" smtClean="0">
                <a:solidFill>
                  <a:srgbClr val="800000"/>
                </a:solidFill>
                <a:latin typeface="Times New Roman" pitchFamily="18" charset="0"/>
              </a:rPr>
              <a:t>十进制加法器 </a:t>
            </a:r>
          </a:p>
          <a:p>
            <a:pPr eaLnBrk="1" hangingPunct="1">
              <a:buFontTx/>
              <a:buNone/>
            </a:pPr>
            <a:r>
              <a:rPr lang="en-US" altLang="zh-CN" b="1" smtClean="0">
                <a:latin typeface="Times New Roman" pitchFamily="18" charset="0"/>
              </a:rPr>
              <a:t>1.</a:t>
            </a:r>
            <a:r>
              <a:rPr lang="zh-CN" altLang="en-US" b="1" smtClean="0">
                <a:latin typeface="Times New Roman" pitchFamily="18" charset="0"/>
              </a:rPr>
              <a:t>一位</a:t>
            </a:r>
            <a:r>
              <a:rPr lang="en-US" altLang="zh-CN" b="1" smtClean="0">
                <a:latin typeface="Times New Roman" pitchFamily="18" charset="0"/>
              </a:rPr>
              <a:t>8421</a:t>
            </a:r>
            <a:r>
              <a:rPr lang="zh-CN" altLang="en-US" b="1" smtClean="0">
                <a:latin typeface="Times New Roman" pitchFamily="18" charset="0"/>
              </a:rPr>
              <a:t>码加法器</a:t>
            </a:r>
          </a:p>
        </p:txBody>
      </p:sp>
      <p:graphicFrame>
        <p:nvGraphicFramePr>
          <p:cNvPr id="256007" name="Object 7"/>
          <p:cNvGraphicFramePr>
            <a:graphicFrameLocks noChangeAspect="1"/>
          </p:cNvGraphicFramePr>
          <p:nvPr/>
        </p:nvGraphicFramePr>
        <p:xfrm>
          <a:off x="1371600" y="1752600"/>
          <a:ext cx="6858000" cy="4575175"/>
        </p:xfrm>
        <a:graphic>
          <a:graphicData uri="http://schemas.openxmlformats.org/presentationml/2006/ole">
            <mc:AlternateContent xmlns:mc="http://schemas.openxmlformats.org/markup-compatibility/2006">
              <mc:Choice xmlns:v="urn:schemas-microsoft-com:vml" Requires="v">
                <p:oleObj spid="_x0000_s113684" name="VISIO" r:id="rId3" imgW="3893820" imgH="2595880" progId="Visio.Drawing.6">
                  <p:embed/>
                </p:oleObj>
              </mc:Choice>
              <mc:Fallback>
                <p:oleObj name="VISIO" r:id="rId3" imgW="3893820" imgH="2595880" progId="Visio.Drawing.6">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52600"/>
                        <a:ext cx="6858000"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09" name="Rectangle 9"/>
          <p:cNvSpPr>
            <a:spLocks noChangeArrowheads="1"/>
          </p:cNvSpPr>
          <p:nvPr/>
        </p:nvSpPr>
        <p:spPr bwMode="auto">
          <a:xfrm>
            <a:off x="2133600" y="2819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宋体" pitchFamily="2" charset="-122"/>
              </a:rPr>
              <a:t>≥</a:t>
            </a:r>
            <a:r>
              <a:rPr lang="en-US" altLang="zh-CN"/>
              <a:t>1</a:t>
            </a:r>
            <a:r>
              <a:rPr lang="en-US" altLang="zh-CN" sz="1100"/>
              <a:t> </a:t>
            </a:r>
            <a:endParaRPr lang="en-US" altLang="zh-CN" sz="2400"/>
          </a:p>
        </p:txBody>
      </p:sp>
      <p:sp>
        <p:nvSpPr>
          <p:cNvPr id="256010" name="Rectangle 10"/>
          <p:cNvSpPr>
            <a:spLocks noChangeArrowheads="1"/>
          </p:cNvSpPr>
          <p:nvPr/>
        </p:nvSpPr>
        <p:spPr bwMode="auto">
          <a:xfrm>
            <a:off x="3124200" y="2819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sz="1100"/>
              <a:t> </a:t>
            </a:r>
            <a:endParaRPr lang="zh-CN" altLang="en-US" sz="2400"/>
          </a:p>
        </p:txBody>
      </p:sp>
      <p:sp>
        <p:nvSpPr>
          <p:cNvPr id="256011" name="Rectangle 11"/>
          <p:cNvSpPr>
            <a:spLocks noChangeArrowheads="1"/>
          </p:cNvSpPr>
          <p:nvPr/>
        </p:nvSpPr>
        <p:spPr bwMode="auto">
          <a:xfrm>
            <a:off x="31242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sz="1100"/>
              <a:t> </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6007"/>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56009"/>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256010"/>
                                        </p:tgtEl>
                                        <p:attrNameLst>
                                          <p:attrName>style.visibility</p:attrName>
                                        </p:attrNameLst>
                                      </p:cBhvr>
                                      <p:to>
                                        <p:strVal val="visible"/>
                                      </p:to>
                                    </p:set>
                                  </p:childTnLst>
                                </p:cTn>
                              </p:par>
                            </p:childTnLst>
                          </p:cTn>
                        </p:par>
                        <p:par>
                          <p:cTn id="21" fill="hold" nodeType="afterGroup">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256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autoUpdateAnimBg="0"/>
      <p:bldP spid="256009" grpId="0" autoUpdateAnimBg="0"/>
      <p:bldP spid="256010" grpId="0" autoUpdateAnimBg="0"/>
      <p:bldP spid="25601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76D0143-5C3E-49F0-8656-3FF6EAE54C2E}" type="datetime2">
              <a:rPr kumimoji="0" lang="zh-CN" altLang="en-US" smtClean="0"/>
              <a:pPr eaLnBrk="1" hangingPunct="1"/>
              <a:t>2016年10月31日</a:t>
            </a:fld>
            <a:endParaRPr kumimoji="0" lang="en-US" altLang="zh-CN" smtClean="0"/>
          </a:p>
        </p:txBody>
      </p:sp>
      <p:sp>
        <p:nvSpPr>
          <p:cNvPr id="1331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316" name="Rectangle 2"/>
          <p:cNvSpPr>
            <a:spLocks noGrp="1" noChangeArrowheads="1"/>
          </p:cNvSpPr>
          <p:nvPr>
            <p:ph type="title"/>
          </p:nvPr>
        </p:nvSpPr>
        <p:spPr/>
        <p:txBody>
          <a:bodyPr/>
          <a:lstStyle/>
          <a:p>
            <a:pPr algn="just"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600" smtClean="0">
              <a:latin typeface="Times New Roman" pitchFamily="18" charset="0"/>
            </a:endParaRPr>
          </a:p>
        </p:txBody>
      </p:sp>
      <p:sp>
        <p:nvSpPr>
          <p:cNvPr id="299011" name="Rectangle 3"/>
          <p:cNvSpPr>
            <a:spLocks noGrp="1" noChangeArrowheads="1"/>
          </p:cNvSpPr>
          <p:nvPr>
            <p:ph type="body" idx="1"/>
          </p:nvPr>
        </p:nvSpPr>
        <p:spPr>
          <a:xfrm>
            <a:off x="346075" y="893763"/>
            <a:ext cx="8305800" cy="5600700"/>
          </a:xfrm>
        </p:spPr>
        <p:txBody>
          <a:bodyPr/>
          <a:lstStyle/>
          <a:p>
            <a:pPr algn="just" eaLnBrk="1" hangingPunct="1">
              <a:lnSpc>
                <a:spcPct val="80000"/>
              </a:lnSpc>
              <a:buFontTx/>
              <a:buNone/>
            </a:pPr>
            <a:r>
              <a:rPr lang="en-US" altLang="zh-CN" b="1" smtClean="0">
                <a:latin typeface="Times New Roman" pitchFamily="18" charset="0"/>
              </a:rPr>
              <a:t>2.</a:t>
            </a:r>
            <a:r>
              <a:rPr lang="zh-CN" altLang="en-US" b="1" smtClean="0">
                <a:latin typeface="Times New Roman" pitchFamily="18" charset="0"/>
              </a:rPr>
              <a:t>分组并行进位方式</a:t>
            </a:r>
          </a:p>
          <a:p>
            <a:pPr algn="just" eaLnBrk="1" hangingPunct="1">
              <a:buFontTx/>
              <a:buNone/>
            </a:pPr>
            <a:r>
              <a:rPr lang="zh-CN" altLang="en-US" b="1" smtClean="0">
                <a:latin typeface="Times New Roman" pitchFamily="18" charset="0"/>
              </a:rPr>
              <a:t>            实际上，通常采用分组并行进位方式。这种进位方式是把</a:t>
            </a:r>
            <a:r>
              <a:rPr lang="en-US" altLang="zh-CN" b="1" smtClean="0">
                <a:latin typeface="Times New Roman" pitchFamily="18" charset="0"/>
              </a:rPr>
              <a:t>n</a:t>
            </a:r>
            <a:r>
              <a:rPr lang="zh-CN" altLang="en-US" b="1" smtClean="0">
                <a:latin typeface="Times New Roman" pitchFamily="18" charset="0"/>
              </a:rPr>
              <a:t>位字长分为若干小组，在</a:t>
            </a:r>
            <a:r>
              <a:rPr lang="zh-CN" altLang="en-US" b="1" smtClean="0">
                <a:solidFill>
                  <a:srgbClr val="FF0000"/>
                </a:solidFill>
                <a:latin typeface="Times New Roman" pitchFamily="18" charset="0"/>
              </a:rPr>
              <a:t>组内</a:t>
            </a:r>
            <a:r>
              <a:rPr lang="zh-CN" altLang="en-US" b="1" smtClean="0">
                <a:latin typeface="Times New Roman" pitchFamily="18" charset="0"/>
              </a:rPr>
              <a:t>各位之间实行</a:t>
            </a:r>
            <a:r>
              <a:rPr lang="zh-CN" altLang="en-US" b="1" smtClean="0">
                <a:solidFill>
                  <a:srgbClr val="FF0000"/>
                </a:solidFill>
                <a:latin typeface="Times New Roman" pitchFamily="18" charset="0"/>
              </a:rPr>
              <a:t>并行</a:t>
            </a:r>
            <a:r>
              <a:rPr lang="zh-CN" altLang="en-US" b="1" smtClean="0">
                <a:latin typeface="Times New Roman" pitchFamily="18" charset="0"/>
              </a:rPr>
              <a:t>快速进位，在</a:t>
            </a:r>
            <a:r>
              <a:rPr lang="zh-CN" altLang="en-US" b="1" smtClean="0">
                <a:solidFill>
                  <a:srgbClr val="FF0000"/>
                </a:solidFill>
                <a:latin typeface="Times New Roman" pitchFamily="18" charset="0"/>
              </a:rPr>
              <a:t>组间</a:t>
            </a:r>
            <a:r>
              <a:rPr lang="zh-CN" altLang="en-US" b="1" smtClean="0">
                <a:latin typeface="Times New Roman" pitchFamily="18" charset="0"/>
              </a:rPr>
              <a:t>既可以采用</a:t>
            </a:r>
            <a:r>
              <a:rPr lang="zh-CN" altLang="en-US" b="1" smtClean="0">
                <a:solidFill>
                  <a:srgbClr val="FF0000"/>
                </a:solidFill>
                <a:latin typeface="Times New Roman" pitchFamily="18" charset="0"/>
              </a:rPr>
              <a:t>串行</a:t>
            </a:r>
            <a:r>
              <a:rPr lang="zh-CN" altLang="en-US" b="1" smtClean="0">
                <a:latin typeface="Times New Roman" pitchFamily="18" charset="0"/>
              </a:rPr>
              <a:t>进位方式，也可以采用</a:t>
            </a:r>
            <a:r>
              <a:rPr lang="zh-CN" altLang="en-US" b="1" smtClean="0">
                <a:solidFill>
                  <a:srgbClr val="FF0000"/>
                </a:solidFill>
                <a:latin typeface="Times New Roman" pitchFamily="18" charset="0"/>
              </a:rPr>
              <a:t>并行</a:t>
            </a:r>
            <a:r>
              <a:rPr lang="zh-CN" altLang="en-US" b="1" smtClean="0">
                <a:latin typeface="Times New Roman" pitchFamily="18" charset="0"/>
              </a:rPr>
              <a:t>快速进位方式，因此有两种情况。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9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9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9D54991-845D-4965-8857-329B0BA34FF6}" type="datetime2">
              <a:rPr kumimoji="0" lang="zh-CN" altLang="en-US" smtClean="0"/>
              <a:pPr eaLnBrk="1" hangingPunct="1"/>
              <a:t>2016年10月31日</a:t>
            </a:fld>
            <a:endParaRPr kumimoji="0" lang="en-US" altLang="zh-CN" smtClean="0"/>
          </a:p>
        </p:txBody>
      </p:sp>
      <p:sp>
        <p:nvSpPr>
          <p:cNvPr id="11469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469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4.7 </a:t>
            </a:r>
            <a:r>
              <a:rPr lang="zh-CN" altLang="en-US" sz="2400" smtClean="0">
                <a:solidFill>
                  <a:schemeClr val="tx1"/>
                </a:solidFill>
                <a:latin typeface="宋体" pitchFamily="2" charset="-122"/>
              </a:rPr>
              <a:t>十进制整数的加减运算</a:t>
            </a:r>
          </a:p>
        </p:txBody>
      </p:sp>
      <p:graphicFrame>
        <p:nvGraphicFramePr>
          <p:cNvPr id="114693" name="Object 138"/>
          <p:cNvGraphicFramePr>
            <a:graphicFrameLocks noChangeAspect="1"/>
          </p:cNvGraphicFramePr>
          <p:nvPr/>
        </p:nvGraphicFramePr>
        <p:xfrm>
          <a:off x="381000" y="1524000"/>
          <a:ext cx="8305800" cy="4587875"/>
        </p:xfrm>
        <a:graphic>
          <a:graphicData uri="http://schemas.openxmlformats.org/presentationml/2006/ole">
            <mc:AlternateContent xmlns:mc="http://schemas.openxmlformats.org/markup-compatibility/2006">
              <mc:Choice xmlns:v="urn:schemas-microsoft-com:vml" Requires="v">
                <p:oleObj spid="_x0000_s114705" name="VISIO" r:id="rId3" imgW="3675380" imgH="2026920" progId="Visio.Drawing.6">
                  <p:embed/>
                </p:oleObj>
              </mc:Choice>
              <mc:Fallback>
                <p:oleObj name="VISIO" r:id="rId3" imgW="3675380" imgH="2026920" progId="Visio.Drawing.6">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83058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235" name="Rectangle 139"/>
          <p:cNvSpPr>
            <a:spLocks noGrp="1" noChangeArrowheads="1"/>
          </p:cNvSpPr>
          <p:nvPr>
            <p:ph type="body" idx="1"/>
          </p:nvPr>
        </p:nvSpPr>
        <p:spPr>
          <a:xfrm>
            <a:off x="307975" y="817563"/>
            <a:ext cx="8458200" cy="5162550"/>
          </a:xfrm>
          <a:noFill/>
        </p:spPr>
        <p:txBody>
          <a:bodyPr/>
          <a:lstStyle/>
          <a:p>
            <a:pPr eaLnBrk="1" hangingPunct="1">
              <a:buFontTx/>
              <a:buNone/>
            </a:pPr>
            <a:r>
              <a:rPr lang="en-US" altLang="zh-CN" b="1" smtClean="0">
                <a:latin typeface="Times New Roman" pitchFamily="18" charset="0"/>
              </a:rPr>
              <a:t>2. </a:t>
            </a:r>
            <a:r>
              <a:rPr lang="zh-CN" altLang="en-US" b="1" smtClean="0">
                <a:latin typeface="Times New Roman" pitchFamily="18" charset="0"/>
              </a:rPr>
              <a:t>一位余</a:t>
            </a:r>
            <a:r>
              <a:rPr lang="en-US" altLang="zh-CN" b="1" smtClean="0">
                <a:latin typeface="Times New Roman" pitchFamily="18" charset="0"/>
              </a:rPr>
              <a:t>3</a:t>
            </a:r>
            <a:r>
              <a:rPr lang="zh-CN" altLang="en-US" b="1" smtClean="0">
                <a:latin typeface="Times New Roman" pitchFamily="18" charset="0"/>
              </a:rPr>
              <a:t>码加法器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02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235"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8602A8B-6A66-42C7-B2AC-5EB9F018A08B}" type="datetime2">
              <a:rPr kumimoji="0" lang="zh-CN" altLang="en-US" smtClean="0"/>
              <a:pPr eaLnBrk="1" hangingPunct="1"/>
              <a:t>2016年10月31日</a:t>
            </a:fld>
            <a:endParaRPr kumimoji="0" lang="en-US" altLang="zh-CN" smtClean="0"/>
          </a:p>
        </p:txBody>
      </p:sp>
      <p:sp>
        <p:nvSpPr>
          <p:cNvPr id="115715"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571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4.8 </a:t>
            </a:r>
            <a:r>
              <a:rPr lang="zh-CN" altLang="en-US" sz="2400" smtClean="0">
                <a:solidFill>
                  <a:schemeClr val="tx1"/>
                </a:solidFill>
                <a:latin typeface="Times New Roman" pitchFamily="18" charset="0"/>
              </a:rPr>
              <a:t>逻辑运算与实现</a:t>
            </a:r>
            <a:endParaRPr lang="zh-CN" altLang="en-US" sz="1600" smtClean="0">
              <a:solidFill>
                <a:schemeClr val="tx1"/>
              </a:solidFill>
              <a:latin typeface="Times New Roman" pitchFamily="18" charset="0"/>
            </a:endParaRPr>
          </a:p>
        </p:txBody>
      </p:sp>
      <p:sp>
        <p:nvSpPr>
          <p:cNvPr id="115717" name="Rectangle 3"/>
          <p:cNvSpPr>
            <a:spLocks noGrp="1" noChangeArrowheads="1"/>
          </p:cNvSpPr>
          <p:nvPr>
            <p:ph type="body" idx="4294967295"/>
          </p:nvPr>
        </p:nvSpPr>
        <p:spPr>
          <a:xfrm>
            <a:off x="307975" y="838200"/>
            <a:ext cx="8226425" cy="51816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逻辑运算比算术运算要简单得多，这是因为</a:t>
            </a:r>
            <a:r>
              <a:rPr lang="zh-CN" altLang="en-US" b="1" smtClean="0">
                <a:solidFill>
                  <a:srgbClr val="FF3300"/>
                </a:solidFill>
                <a:latin typeface="Times New Roman" pitchFamily="18" charset="0"/>
              </a:rPr>
              <a:t>逻辑运算是按位进行的，位与位之间没有进位</a:t>
            </a:r>
            <a:r>
              <a:rPr lang="en-US" altLang="zh-CN" b="1" smtClean="0">
                <a:solidFill>
                  <a:srgbClr val="FF3300"/>
                </a:solidFill>
                <a:latin typeface="Times New Roman" pitchFamily="18" charset="0"/>
              </a:rPr>
              <a:t>/</a:t>
            </a:r>
            <a:r>
              <a:rPr lang="zh-CN" altLang="en-US" b="1" smtClean="0">
                <a:solidFill>
                  <a:srgbClr val="FF3300"/>
                </a:solidFill>
                <a:latin typeface="Times New Roman" pitchFamily="18" charset="0"/>
              </a:rPr>
              <a:t>借位的关系</a:t>
            </a:r>
            <a:r>
              <a:rPr lang="zh-CN" altLang="en-US" b="1" smtClean="0">
                <a:latin typeface="Times New Roman" pitchFamily="18" charset="0"/>
              </a:rPr>
              <a:t>。</a:t>
            </a:r>
          </a:p>
          <a:p>
            <a:pPr algn="just" eaLnBrk="1" hangingPunct="1">
              <a:lnSpc>
                <a:spcPct val="70000"/>
              </a:lnSpc>
              <a:buFontTx/>
              <a:buNone/>
            </a:pPr>
            <a:r>
              <a:rPr lang="en-US" altLang="zh-CN" b="1" smtClean="0">
                <a:latin typeface="Times New Roman" pitchFamily="18" charset="0"/>
                <a:cs typeface="Times New Roman" pitchFamily="18" charset="0"/>
              </a:rPr>
              <a:t>1</a:t>
            </a:r>
            <a:r>
              <a:rPr lang="en-US" altLang="zh-CN" b="1" smtClean="0">
                <a:latin typeface="Times New Roman" pitchFamily="18" charset="0"/>
              </a:rPr>
              <a:t>.</a:t>
            </a:r>
            <a:r>
              <a:rPr lang="zh-CN" altLang="en-US" b="1" smtClean="0">
                <a:latin typeface="Times New Roman" pitchFamily="18" charset="0"/>
              </a:rPr>
              <a:t>逻辑非</a:t>
            </a:r>
            <a:endParaRPr lang="zh-CN" altLang="en-US" b="1" smtClean="0">
              <a:latin typeface="宋体" pitchFamily="2" charset="-122"/>
            </a:endParaRPr>
          </a:p>
          <a:p>
            <a:pPr algn="just" eaLnBrk="1" hangingPunct="1">
              <a:lnSpc>
                <a:spcPct val="90000"/>
              </a:lnSpc>
              <a:buFontTx/>
              <a:buNone/>
            </a:pPr>
            <a:r>
              <a:rPr lang="zh-CN" altLang="en-US" b="1" smtClean="0">
                <a:latin typeface="Times New Roman" pitchFamily="18" charset="0"/>
                <a:cs typeface="Times New Roman" pitchFamily="18" charset="0"/>
              </a:rPr>
              <a:t>            </a:t>
            </a:r>
            <a:r>
              <a:rPr lang="zh-CN" altLang="en-US" b="1" smtClean="0">
                <a:latin typeface="Times New Roman" pitchFamily="18" charset="0"/>
              </a:rPr>
              <a:t>逻辑非又称求反操作，它对某个寄存器或主存单元中各位代码按位取反。 </a:t>
            </a:r>
          </a:p>
          <a:p>
            <a:pPr algn="just" eaLnBrk="1" hangingPunct="1">
              <a:lnSpc>
                <a:spcPct val="90000"/>
              </a:lnSpc>
              <a:buFontTx/>
              <a:buNone/>
            </a:pPr>
            <a:r>
              <a:rPr lang="en-US" altLang="zh-CN" b="1" smtClean="0">
                <a:latin typeface="Times New Roman" pitchFamily="18" charset="0"/>
              </a:rPr>
              <a:t>2.</a:t>
            </a:r>
            <a:r>
              <a:rPr lang="zh-CN" altLang="en-US" b="1" smtClean="0">
                <a:latin typeface="Times New Roman" pitchFamily="18" charset="0"/>
              </a:rPr>
              <a:t>逻辑乘</a:t>
            </a:r>
          </a:p>
          <a:p>
            <a:pPr eaLnBrk="1" hangingPunct="1">
              <a:buFontTx/>
              <a:buNone/>
            </a:pPr>
            <a:r>
              <a:rPr lang="zh-CN" altLang="en-US" b="1" smtClean="0">
                <a:latin typeface="Times New Roman" pitchFamily="18" charset="0"/>
              </a:rPr>
              <a:t>            逻辑乘就是将两个寄存器或主存单元中的每一相应位的代码进行“与”操作。</a:t>
            </a:r>
            <a:r>
              <a:rPr lang="zh-CN" altLang="en-US" b="1" smtClean="0">
                <a:latin typeface="Times New Roman" pitchFamily="18" charset="0"/>
                <a:cs typeface="Times New Roman" pitchFamily="18" charset="0"/>
              </a:rPr>
              <a:t>            </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2BD2454-CF9C-4139-B9E3-B453DBE0BFCA}" type="datetime2">
              <a:rPr kumimoji="0" lang="zh-CN" altLang="en-US" smtClean="0"/>
              <a:pPr eaLnBrk="1" hangingPunct="1"/>
              <a:t>2016年10月31日</a:t>
            </a:fld>
            <a:endParaRPr kumimoji="0" lang="en-US" altLang="zh-CN" smtClean="0"/>
          </a:p>
        </p:txBody>
      </p:sp>
      <p:sp>
        <p:nvSpPr>
          <p:cNvPr id="116739"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674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4.8 </a:t>
            </a:r>
            <a:r>
              <a:rPr lang="zh-CN" altLang="en-US" sz="2400" smtClean="0">
                <a:solidFill>
                  <a:schemeClr val="tx1"/>
                </a:solidFill>
                <a:latin typeface="Times New Roman" pitchFamily="18" charset="0"/>
              </a:rPr>
              <a:t>逻辑运算与实现</a:t>
            </a:r>
            <a:endParaRPr lang="zh-CN" altLang="en-US" sz="1600" smtClean="0">
              <a:solidFill>
                <a:schemeClr val="tx1"/>
              </a:solidFill>
              <a:latin typeface="Times New Roman" pitchFamily="18" charset="0"/>
            </a:endParaRPr>
          </a:p>
        </p:txBody>
      </p:sp>
      <p:sp>
        <p:nvSpPr>
          <p:cNvPr id="311299" name="Rectangle 3"/>
          <p:cNvSpPr>
            <a:spLocks noGrp="1" noChangeArrowheads="1"/>
          </p:cNvSpPr>
          <p:nvPr>
            <p:ph type="body" idx="4294967295"/>
          </p:nvPr>
        </p:nvSpPr>
        <p:spPr>
          <a:xfrm>
            <a:off x="307975" y="838200"/>
            <a:ext cx="8226425" cy="4951413"/>
          </a:xfrm>
        </p:spPr>
        <p:txBody>
          <a:bodyPr/>
          <a:lstStyle/>
          <a:p>
            <a:pPr eaLnBrk="1" hangingPunct="1">
              <a:buFontTx/>
              <a:buNone/>
            </a:pPr>
            <a:r>
              <a:rPr lang="en-US" altLang="zh-CN" b="1" smtClean="0">
                <a:latin typeface="Times New Roman" pitchFamily="18" charset="0"/>
              </a:rPr>
              <a:t>3.</a:t>
            </a:r>
            <a:r>
              <a:rPr lang="zh-CN" altLang="en-US" b="1" smtClean="0">
                <a:latin typeface="Times New Roman" pitchFamily="18" charset="0"/>
              </a:rPr>
              <a:t>逻辑加</a:t>
            </a:r>
          </a:p>
          <a:p>
            <a:pPr eaLnBrk="1" hangingPunct="1">
              <a:buFontTx/>
              <a:buNone/>
            </a:pPr>
            <a:r>
              <a:rPr lang="zh-CN" altLang="en-US" b="1" smtClean="0">
                <a:latin typeface="Times New Roman" pitchFamily="18" charset="0"/>
              </a:rPr>
              <a:t>            逻辑加就是将两个寄存器或主存单元中的每一相应位的代码进行“或”操作。</a:t>
            </a:r>
          </a:p>
          <a:p>
            <a:pPr algn="just" eaLnBrk="1" hangingPunct="1">
              <a:buFontTx/>
              <a:buNone/>
            </a:pPr>
            <a:r>
              <a:rPr lang="en-US" altLang="zh-CN" b="1" smtClean="0">
                <a:latin typeface="Times New Roman" pitchFamily="18" charset="0"/>
              </a:rPr>
              <a:t>4.</a:t>
            </a:r>
            <a:r>
              <a:rPr lang="zh-CN" altLang="en-US" b="1" smtClean="0">
                <a:latin typeface="Times New Roman" pitchFamily="18" charset="0"/>
              </a:rPr>
              <a:t>按位异或</a:t>
            </a:r>
          </a:p>
          <a:p>
            <a:pPr algn="just" eaLnBrk="1" hangingPunct="1">
              <a:buFontTx/>
              <a:buNone/>
            </a:pPr>
            <a:r>
              <a:rPr lang="zh-CN" altLang="en-US" b="1" smtClean="0">
                <a:latin typeface="Times New Roman" pitchFamily="18" charset="0"/>
              </a:rPr>
              <a:t>            按位异或是计算机中一个特定的逻辑操作，它对寄存器或主存单元中各位的代码求模</a:t>
            </a:r>
            <a:r>
              <a:rPr lang="en-US" altLang="zh-CN" b="1" smtClean="0">
                <a:latin typeface="Times New Roman" pitchFamily="18" charset="0"/>
              </a:rPr>
              <a:t>2</a:t>
            </a:r>
            <a:r>
              <a:rPr lang="zh-CN" altLang="en-US" b="1" smtClean="0">
                <a:latin typeface="Times New Roman" pitchFamily="18" charset="0"/>
              </a:rPr>
              <a:t>和，又称模</a:t>
            </a:r>
            <a:r>
              <a:rPr lang="en-US" altLang="zh-CN" b="1" smtClean="0">
                <a:latin typeface="Times New Roman" pitchFamily="18" charset="0"/>
              </a:rPr>
              <a:t>2</a:t>
            </a:r>
            <a:r>
              <a:rPr lang="zh-CN" altLang="en-US" b="1" smtClean="0">
                <a:latin typeface="Times New Roman" pitchFamily="18" charset="0"/>
              </a:rPr>
              <a:t>加或半加，也叫异或。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1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12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12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12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2AF011A-8871-4E0F-BFDE-E23EE7418CA8}" type="datetime2">
              <a:rPr kumimoji="0" lang="zh-CN" altLang="en-US" smtClean="0"/>
              <a:pPr eaLnBrk="1" hangingPunct="1"/>
              <a:t>2016年10月31日</a:t>
            </a:fld>
            <a:endParaRPr kumimoji="0" lang="en-US" altLang="zh-CN" smtClean="0"/>
          </a:p>
        </p:txBody>
      </p:sp>
      <p:sp>
        <p:nvSpPr>
          <p:cNvPr id="117763"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776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r>
              <a:rPr lang="zh-CN" altLang="en-US" sz="1600" smtClean="0">
                <a:solidFill>
                  <a:schemeClr val="tx1"/>
                </a:solidFill>
                <a:latin typeface="宋体" pitchFamily="2" charset="-122"/>
              </a:rPr>
              <a:t>       </a:t>
            </a:r>
          </a:p>
        </p:txBody>
      </p:sp>
      <p:sp>
        <p:nvSpPr>
          <p:cNvPr id="308227" name="Rectangle 3"/>
          <p:cNvSpPr>
            <a:spLocks noGrp="1" noChangeArrowheads="1"/>
          </p:cNvSpPr>
          <p:nvPr>
            <p:ph type="body" idx="4294967295"/>
          </p:nvPr>
        </p:nvSpPr>
        <p:spPr>
          <a:xfrm>
            <a:off x="304800" y="990600"/>
            <a:ext cx="8153400" cy="5429250"/>
          </a:xfrm>
        </p:spPr>
        <p:txBody>
          <a:bodyPr/>
          <a:lstStyle/>
          <a:p>
            <a:pPr eaLnBrk="1" hangingPunct="1">
              <a:buFontTx/>
              <a:buNone/>
            </a:pPr>
            <a:r>
              <a:rPr lang="en-US" altLang="zh-CN" b="1" dirty="0" smtClean="0">
                <a:latin typeface="Times New Roman" pitchFamily="18" charset="0"/>
              </a:rPr>
              <a:t>           </a:t>
            </a:r>
            <a:r>
              <a:rPr lang="zh-CN" altLang="en-US" b="1" dirty="0" smtClean="0">
                <a:latin typeface="Times New Roman" pitchFamily="18" charset="0"/>
              </a:rPr>
              <a:t>运算器是在控制器的控制下实现其功能的，</a:t>
            </a:r>
            <a:r>
              <a:rPr lang="zh-CN" altLang="en-US" b="1" dirty="0" smtClean="0">
                <a:solidFill>
                  <a:srgbClr val="FF0000"/>
                </a:solidFill>
                <a:latin typeface="Times New Roman" pitchFamily="18" charset="0"/>
              </a:rPr>
              <a:t>运算器</a:t>
            </a:r>
            <a:r>
              <a:rPr lang="zh-CN" altLang="en-US" b="1" dirty="0" smtClean="0">
                <a:latin typeface="Times New Roman" pitchFamily="18" charset="0"/>
              </a:rPr>
              <a:t>不仅可以完成</a:t>
            </a:r>
            <a:r>
              <a:rPr lang="zh-CN" altLang="en-US" b="1" dirty="0" smtClean="0">
                <a:solidFill>
                  <a:srgbClr val="7030A0"/>
                </a:solidFill>
                <a:latin typeface="Times New Roman" pitchFamily="18" charset="0"/>
              </a:rPr>
              <a:t>数据信息的算逻运算</a:t>
            </a:r>
            <a:r>
              <a:rPr lang="zh-CN" altLang="en-US" b="1" dirty="0" smtClean="0">
                <a:latin typeface="Times New Roman" pitchFamily="18" charset="0"/>
              </a:rPr>
              <a:t>，还可以作为数据信息的</a:t>
            </a:r>
            <a:r>
              <a:rPr lang="zh-CN" altLang="en-US" b="1" dirty="0" smtClean="0">
                <a:solidFill>
                  <a:srgbClr val="00B050"/>
                </a:solidFill>
                <a:latin typeface="Times New Roman" pitchFamily="18" charset="0"/>
              </a:rPr>
              <a:t>传送通路</a:t>
            </a:r>
            <a:r>
              <a:rPr lang="zh-CN" altLang="en-US" b="1" dirty="0"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82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904FBE0-EFDF-4A15-BB50-D661EBEFFFCD}" type="datetime2">
              <a:rPr kumimoji="0" lang="zh-CN" altLang="en-US" smtClean="0"/>
              <a:pPr eaLnBrk="1" hangingPunct="1"/>
              <a:t>2016年10月31日</a:t>
            </a:fld>
            <a:endParaRPr kumimoji="0" lang="en-US" altLang="zh-CN" smtClean="0"/>
          </a:p>
        </p:txBody>
      </p:sp>
      <p:sp>
        <p:nvSpPr>
          <p:cNvPr id="118787"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878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r>
              <a:rPr lang="zh-CN" altLang="en-US" sz="1600" smtClean="0">
                <a:solidFill>
                  <a:schemeClr val="tx1"/>
                </a:solidFill>
                <a:latin typeface="宋体" pitchFamily="2" charset="-122"/>
              </a:rPr>
              <a:t>       </a:t>
            </a:r>
          </a:p>
        </p:txBody>
      </p:sp>
      <p:sp>
        <p:nvSpPr>
          <p:cNvPr id="263171" name="Rectangle 3"/>
          <p:cNvSpPr>
            <a:spLocks noGrp="1" noChangeArrowheads="1"/>
          </p:cNvSpPr>
          <p:nvPr>
            <p:ph type="body" idx="4294967295"/>
          </p:nvPr>
        </p:nvSpPr>
        <p:spPr>
          <a:xfrm>
            <a:off x="304800" y="914400"/>
            <a:ext cx="8153400" cy="5505450"/>
          </a:xfrm>
        </p:spPr>
        <p:txBody>
          <a:bodyPr/>
          <a:lstStyle/>
          <a:p>
            <a:pPr eaLnBrk="1" hangingPunct="1">
              <a:buFontTx/>
              <a:buNone/>
            </a:pPr>
            <a:r>
              <a:rPr lang="en-US" altLang="zh-CN" b="1" smtClean="0">
                <a:solidFill>
                  <a:srgbClr val="A50021"/>
                </a:solidFill>
                <a:latin typeface="Times New Roman" pitchFamily="18" charset="0"/>
              </a:rPr>
              <a:t>5.9.1 </a:t>
            </a:r>
            <a:r>
              <a:rPr lang="zh-CN" altLang="en-US" b="1" smtClean="0">
                <a:solidFill>
                  <a:srgbClr val="A50021"/>
                </a:solidFill>
                <a:latin typeface="Times New Roman" pitchFamily="18" charset="0"/>
              </a:rPr>
              <a:t>运算器结构</a:t>
            </a:r>
          </a:p>
          <a:p>
            <a:pPr algn="just" eaLnBrk="1" hangingPunct="1">
              <a:buFontTx/>
              <a:buNone/>
            </a:pPr>
            <a:r>
              <a:rPr lang="en-US" altLang="zh-CN" b="1" smtClean="0">
                <a:latin typeface="Times New Roman" pitchFamily="18" charset="0"/>
              </a:rPr>
              <a:t>1.</a:t>
            </a:r>
            <a:r>
              <a:rPr lang="zh-CN" altLang="en-US" b="1" smtClean="0">
                <a:latin typeface="Times New Roman" pitchFamily="18" charset="0"/>
              </a:rPr>
              <a:t>运算器的基本组成</a:t>
            </a:r>
          </a:p>
          <a:p>
            <a:pPr algn="just" eaLnBrk="1" hangingPunct="1">
              <a:buFontTx/>
              <a:buNone/>
            </a:pPr>
            <a:r>
              <a:rPr lang="zh-CN" altLang="en-US" b="1" smtClean="0">
                <a:latin typeface="Times New Roman" pitchFamily="18" charset="0"/>
              </a:rPr>
              <a:t>          基本的运算器包含以下几个部分：</a:t>
            </a:r>
          </a:p>
          <a:p>
            <a:pPr algn="just" eaLnBrk="1" hangingPunct="1">
              <a:buFontTx/>
              <a:buNone/>
            </a:pPr>
            <a:r>
              <a:rPr lang="zh-CN" altLang="en-US" b="1" smtClean="0">
                <a:latin typeface="Times New Roman" pitchFamily="18" charset="0"/>
              </a:rPr>
              <a:t>          实现基本算术、逻辑运算功能的</a:t>
            </a:r>
            <a:r>
              <a:rPr lang="en-US" altLang="zh-CN" b="1" smtClean="0">
                <a:latin typeface="Times New Roman" pitchFamily="18" charset="0"/>
              </a:rPr>
              <a:t>ALU</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提供操作数与暂存结果的寄存器组，</a:t>
            </a:r>
          </a:p>
          <a:p>
            <a:pPr algn="just" eaLnBrk="1" hangingPunct="1">
              <a:buFontTx/>
              <a:buNone/>
            </a:pPr>
            <a:r>
              <a:rPr lang="zh-CN" altLang="en-US" b="1" smtClean="0">
                <a:latin typeface="Times New Roman" pitchFamily="18" charset="0"/>
              </a:rPr>
              <a:t>          有关的判别逻辑和控制电路等。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3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3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31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31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3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CC7B909-24C9-446D-9998-C089B3A637E6}" type="datetime2">
              <a:rPr kumimoji="0" lang="zh-CN" altLang="en-US" smtClean="0"/>
              <a:pPr eaLnBrk="1" hangingPunct="1"/>
              <a:t>2016年10月31日</a:t>
            </a:fld>
            <a:endParaRPr kumimoji="0" lang="en-US" altLang="zh-CN" smtClean="0"/>
          </a:p>
        </p:txBody>
      </p:sp>
      <p:sp>
        <p:nvSpPr>
          <p:cNvPr id="11981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9812" name="Rectangle 2"/>
          <p:cNvSpPr>
            <a:spLocks noGrp="1" noChangeArrowheads="1"/>
          </p:cNvSpPr>
          <p:nvPr>
            <p:ph type="title"/>
          </p:nvPr>
        </p:nvSpPr>
        <p:spPr/>
        <p:txBody>
          <a:bodyPr/>
          <a:lstStyle/>
          <a:p>
            <a:pPr algn="just" eaLnBrk="1" hangingPunct="1"/>
            <a:r>
              <a:rPr lang="en-US" altLang="zh-CN" sz="3600" smtClean="0">
                <a:latin typeface="Times New Roman" pitchFamily="18" charset="0"/>
              </a:rPr>
              <a:t> </a:t>
            </a:r>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z="3600" smtClean="0">
              <a:latin typeface="Times New Roman" pitchFamily="18" charset="0"/>
            </a:endParaRPr>
          </a:p>
        </p:txBody>
      </p:sp>
      <p:sp>
        <p:nvSpPr>
          <p:cNvPr id="264195" name="Rectangle 3"/>
          <p:cNvSpPr>
            <a:spLocks noGrp="1" noChangeArrowheads="1"/>
          </p:cNvSpPr>
          <p:nvPr>
            <p:ph type="body" idx="1"/>
          </p:nvPr>
        </p:nvSpPr>
        <p:spPr>
          <a:xfrm>
            <a:off x="288925" y="857250"/>
            <a:ext cx="8321675" cy="5162550"/>
          </a:xfrm>
        </p:spPr>
        <p:txBody>
          <a:bodyPr/>
          <a:lstStyle/>
          <a:p>
            <a:pPr algn="just" eaLnBrk="1" hangingPunct="1">
              <a:buFontTx/>
              <a:buNone/>
            </a:pPr>
            <a:r>
              <a:rPr lang="en-US" altLang="zh-CN" b="1" smtClean="0">
                <a:latin typeface="Times New Roman" pitchFamily="18" charset="0"/>
              </a:rPr>
              <a:t>(1)</a:t>
            </a:r>
            <a:r>
              <a:rPr lang="zh-CN" altLang="en-US" b="1" smtClean="0">
                <a:latin typeface="Times New Roman" pitchFamily="18" charset="0"/>
              </a:rPr>
              <a:t>带多路选择器的运算器</a:t>
            </a:r>
          </a:p>
        </p:txBody>
      </p:sp>
      <p:graphicFrame>
        <p:nvGraphicFramePr>
          <p:cNvPr id="264196" name="Object 4"/>
          <p:cNvGraphicFramePr>
            <a:graphicFrameLocks noChangeAspect="1"/>
          </p:cNvGraphicFramePr>
          <p:nvPr/>
        </p:nvGraphicFramePr>
        <p:xfrm>
          <a:off x="762000" y="1303338"/>
          <a:ext cx="8077200" cy="4506912"/>
        </p:xfrm>
        <a:graphic>
          <a:graphicData uri="http://schemas.openxmlformats.org/presentationml/2006/ole">
            <mc:AlternateContent xmlns:mc="http://schemas.openxmlformats.org/markup-compatibility/2006">
              <mc:Choice xmlns:v="urn:schemas-microsoft-com:vml" Requires="v">
                <p:oleObj spid="_x0000_s119825" r:id="rId3" imgW="3365500" imgH="1879600" progId="Visio.Drawing.6">
                  <p:embed/>
                </p:oleObj>
              </mc:Choice>
              <mc:Fallback>
                <p:oleObj r:id="rId3" imgW="3365500" imgH="187960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03338"/>
                        <a:ext cx="807720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4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4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25FC3D3-9D14-4000-9FC6-99C269C73F70}" type="datetime2">
              <a:rPr kumimoji="0" lang="zh-CN" altLang="en-US" smtClean="0"/>
              <a:pPr eaLnBrk="1" hangingPunct="1"/>
              <a:t>2016年10月31日</a:t>
            </a:fld>
            <a:endParaRPr kumimoji="0" lang="en-US" altLang="zh-CN" smtClean="0"/>
          </a:p>
        </p:txBody>
      </p:sp>
      <p:sp>
        <p:nvSpPr>
          <p:cNvPr id="12083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0836" name="Rectangle 2"/>
          <p:cNvSpPr>
            <a:spLocks noGrp="1" noChangeArrowheads="1"/>
          </p:cNvSpPr>
          <p:nvPr>
            <p:ph type="title"/>
          </p:nvPr>
        </p:nvSpPr>
        <p:spPr/>
        <p:txBody>
          <a:bodyPr/>
          <a:lstStyle/>
          <a:p>
            <a:pPr algn="just" eaLnBrk="1" hangingPunct="1"/>
            <a:r>
              <a:rPr lang="en-US" altLang="zh-CN" sz="3600" smtClean="0">
                <a:latin typeface="Times New Roman" pitchFamily="18" charset="0"/>
              </a:rPr>
              <a:t> </a:t>
            </a:r>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z="3600" smtClean="0">
              <a:latin typeface="Times New Roman" pitchFamily="18" charset="0"/>
            </a:endParaRPr>
          </a:p>
        </p:txBody>
      </p:sp>
      <p:sp>
        <p:nvSpPr>
          <p:cNvPr id="283651" name="Rectangle 3"/>
          <p:cNvSpPr>
            <a:spLocks noGrp="1" noChangeArrowheads="1"/>
          </p:cNvSpPr>
          <p:nvPr>
            <p:ph type="body" idx="1"/>
          </p:nvPr>
        </p:nvSpPr>
        <p:spPr>
          <a:xfrm>
            <a:off x="288925" y="857250"/>
            <a:ext cx="8321675" cy="5162550"/>
          </a:xfrm>
        </p:spPr>
        <p:txBody>
          <a:bodyPr/>
          <a:lstStyle/>
          <a:p>
            <a:pPr algn="just" eaLnBrk="1" hangingPunct="1">
              <a:buFontTx/>
              <a:buNone/>
            </a:pPr>
            <a:r>
              <a:rPr lang="en-US" altLang="zh-CN" b="1" smtClean="0">
                <a:latin typeface="Times New Roman" pitchFamily="18" charset="0"/>
              </a:rPr>
              <a:t>(2)</a:t>
            </a:r>
            <a:r>
              <a:rPr lang="zh-CN" altLang="en-US" b="1" smtClean="0">
                <a:latin typeface="Times New Roman" pitchFamily="18" charset="0"/>
              </a:rPr>
              <a:t>带输入锁存器的运算器</a:t>
            </a:r>
          </a:p>
        </p:txBody>
      </p:sp>
      <p:graphicFrame>
        <p:nvGraphicFramePr>
          <p:cNvPr id="283652" name="Object 4"/>
          <p:cNvGraphicFramePr>
            <a:graphicFrameLocks noChangeAspect="1"/>
          </p:cNvGraphicFramePr>
          <p:nvPr/>
        </p:nvGraphicFramePr>
        <p:xfrm>
          <a:off x="304800" y="1676400"/>
          <a:ext cx="8534400" cy="4451350"/>
        </p:xfrm>
        <a:graphic>
          <a:graphicData uri="http://schemas.openxmlformats.org/presentationml/2006/ole">
            <mc:AlternateContent xmlns:mc="http://schemas.openxmlformats.org/markup-compatibility/2006">
              <mc:Choice xmlns:v="urn:schemas-microsoft-com:vml" Requires="v">
                <p:oleObj spid="_x0000_s120849" r:id="rId3" imgW="3304540" imgH="1724660" progId="Visio.Drawing.6">
                  <p:embed/>
                </p:oleObj>
              </mc:Choice>
              <mc:Fallback>
                <p:oleObj r:id="rId3" imgW="3304540" imgH="172466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853440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3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3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DCB36B7-CA33-4DEA-B71E-9992A514916A}" type="datetime2">
              <a:rPr kumimoji="0" lang="zh-CN" altLang="en-US" smtClean="0"/>
              <a:pPr eaLnBrk="1" hangingPunct="1"/>
              <a:t>2016年10月31日</a:t>
            </a:fld>
            <a:endParaRPr kumimoji="0" lang="en-US" altLang="zh-CN" smtClean="0"/>
          </a:p>
        </p:txBody>
      </p:sp>
      <p:sp>
        <p:nvSpPr>
          <p:cNvPr id="12185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1860" name="Rectangle 2"/>
          <p:cNvSpPr>
            <a:spLocks noGrp="1" noChangeArrowheads="1"/>
          </p:cNvSpPr>
          <p:nvPr>
            <p:ph type="title"/>
          </p:nvPr>
        </p:nvSpPr>
        <p:spPr/>
        <p:txBody>
          <a:bodyPr/>
          <a:lstStyle/>
          <a:p>
            <a:pPr algn="just" eaLnBrk="1" hangingPunct="1"/>
            <a:r>
              <a:rPr lang="en-US" altLang="zh-CN" sz="3600" smtClean="0">
                <a:latin typeface="Times New Roman" pitchFamily="18" charset="0"/>
              </a:rPr>
              <a:t> </a:t>
            </a:r>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z="3600" smtClean="0">
              <a:latin typeface="Times New Roman" pitchFamily="18" charset="0"/>
            </a:endParaRPr>
          </a:p>
        </p:txBody>
      </p:sp>
      <p:sp>
        <p:nvSpPr>
          <p:cNvPr id="284675" name="Rectangle 3"/>
          <p:cNvSpPr>
            <a:spLocks noGrp="1" noChangeArrowheads="1"/>
          </p:cNvSpPr>
          <p:nvPr>
            <p:ph type="body" idx="1"/>
          </p:nvPr>
        </p:nvSpPr>
        <p:spPr>
          <a:xfrm>
            <a:off x="533400" y="914400"/>
            <a:ext cx="8153400" cy="5008563"/>
          </a:xfrm>
        </p:spPr>
        <p:txBody>
          <a:bodyPr/>
          <a:lstStyle/>
          <a:p>
            <a:pPr algn="just" eaLnBrk="1" hangingPunct="1">
              <a:buFontTx/>
              <a:buNone/>
            </a:pPr>
            <a:r>
              <a:rPr lang="en-US" altLang="zh-CN" b="1" dirty="0" smtClean="0">
                <a:latin typeface="Times New Roman" pitchFamily="18" charset="0"/>
              </a:rPr>
              <a:t>2.</a:t>
            </a:r>
            <a:r>
              <a:rPr lang="zh-CN" altLang="en-US" b="1" dirty="0" smtClean="0">
                <a:latin typeface="Times New Roman" pitchFamily="18" charset="0"/>
              </a:rPr>
              <a:t>运算器的内部总线结构</a:t>
            </a:r>
          </a:p>
          <a:p>
            <a:pPr algn="just" eaLnBrk="1" hangingPunct="1">
              <a:buFontTx/>
              <a:buNone/>
            </a:pPr>
            <a:r>
              <a:rPr lang="en-US" altLang="zh-CN" b="1" dirty="0" smtClean="0">
                <a:latin typeface="Times New Roman" pitchFamily="18" charset="0"/>
              </a:rPr>
              <a:t>(1)</a:t>
            </a:r>
            <a:r>
              <a:rPr lang="zh-CN" altLang="en-US" b="1" dirty="0" smtClean="0">
                <a:latin typeface="Times New Roman" pitchFamily="18" charset="0"/>
              </a:rPr>
              <a:t>单总线结构运算器</a:t>
            </a:r>
          </a:p>
          <a:p>
            <a:pPr algn="just" eaLnBrk="1" hangingPunct="1">
              <a:buFontTx/>
              <a:buNone/>
            </a:pPr>
            <a:r>
              <a:rPr lang="zh-CN" altLang="en-US" b="1" dirty="0" smtClean="0">
                <a:latin typeface="Times New Roman" pitchFamily="18" charset="0"/>
              </a:rPr>
              <a:t>            运算器实现一次双操作数的运算需要分成</a:t>
            </a:r>
            <a:r>
              <a:rPr lang="zh-CN" altLang="en-US" b="1" dirty="0" smtClean="0">
                <a:solidFill>
                  <a:srgbClr val="FF0000"/>
                </a:solidFill>
                <a:latin typeface="Times New Roman" pitchFamily="18" charset="0"/>
              </a:rPr>
              <a:t>三步</a:t>
            </a:r>
            <a:r>
              <a:rPr lang="zh-CN" altLang="en-US" b="1" dirty="0" smtClean="0">
                <a:latin typeface="Times New Roman" pitchFamily="18" charset="0"/>
              </a:rPr>
              <a:t>。 </a:t>
            </a:r>
          </a:p>
          <a:p>
            <a:pPr algn="just" eaLnBrk="1" hangingPunct="1">
              <a:buFontTx/>
              <a:buNone/>
            </a:pPr>
            <a:r>
              <a:rPr lang="en-US" altLang="zh-CN" b="1" dirty="0" smtClean="0">
                <a:latin typeface="Times New Roman" pitchFamily="18" charset="0"/>
              </a:rPr>
              <a:t>(2)</a:t>
            </a:r>
            <a:r>
              <a:rPr lang="zh-CN" altLang="en-US" b="1" dirty="0" smtClean="0">
                <a:latin typeface="Times New Roman" pitchFamily="18" charset="0"/>
              </a:rPr>
              <a:t>双总线结构运算器</a:t>
            </a:r>
          </a:p>
          <a:p>
            <a:pPr algn="just" eaLnBrk="1" hangingPunct="1">
              <a:buFontTx/>
              <a:buNone/>
            </a:pPr>
            <a:r>
              <a:rPr lang="zh-CN" altLang="en-US" b="1" dirty="0" smtClean="0">
                <a:latin typeface="Times New Roman" pitchFamily="18" charset="0"/>
              </a:rPr>
              <a:t>            运算器实现一次双操作数的运算需要</a:t>
            </a:r>
            <a:r>
              <a:rPr lang="zh-CN" altLang="en-US" b="1" dirty="0" smtClean="0">
                <a:solidFill>
                  <a:srgbClr val="1F6FFF"/>
                </a:solidFill>
                <a:latin typeface="Times New Roman" pitchFamily="18" charset="0"/>
              </a:rPr>
              <a:t>两步</a:t>
            </a:r>
            <a:r>
              <a:rPr lang="zh-CN" altLang="en-US" b="1" dirty="0"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4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4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4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2CF23A3-FE50-444C-BB2C-2DE6141A6C9B}" type="datetime2">
              <a:rPr kumimoji="0" lang="zh-CN" altLang="en-US" smtClean="0"/>
              <a:pPr eaLnBrk="1" hangingPunct="1"/>
              <a:t>2016年10月31日</a:t>
            </a:fld>
            <a:endParaRPr kumimoji="0" lang="en-US" altLang="zh-CN" smtClean="0"/>
          </a:p>
        </p:txBody>
      </p:sp>
      <p:sp>
        <p:nvSpPr>
          <p:cNvPr id="12288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2884" name="Rectangle 2"/>
          <p:cNvSpPr>
            <a:spLocks noGrp="1" noChangeArrowheads="1"/>
          </p:cNvSpPr>
          <p:nvPr>
            <p:ph type="title"/>
          </p:nvPr>
        </p:nvSpPr>
        <p:spPr/>
        <p:txBody>
          <a:bodyPr/>
          <a:lstStyle/>
          <a:p>
            <a:pPr algn="just" eaLnBrk="1" hangingPunct="1"/>
            <a:r>
              <a:rPr lang="en-US" altLang="zh-CN" sz="3600" smtClean="0">
                <a:latin typeface="Times New Roman" pitchFamily="18" charset="0"/>
              </a:rPr>
              <a:t> </a:t>
            </a:r>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z="3600" smtClean="0">
              <a:latin typeface="Times New Roman" pitchFamily="18" charset="0"/>
            </a:endParaRPr>
          </a:p>
        </p:txBody>
      </p:sp>
      <p:graphicFrame>
        <p:nvGraphicFramePr>
          <p:cNvPr id="122885" name="Object 4"/>
          <p:cNvGraphicFramePr>
            <a:graphicFrameLocks noChangeAspect="1"/>
          </p:cNvGraphicFramePr>
          <p:nvPr/>
        </p:nvGraphicFramePr>
        <p:xfrm>
          <a:off x="685800" y="1600200"/>
          <a:ext cx="7924800" cy="3500438"/>
        </p:xfrm>
        <a:graphic>
          <a:graphicData uri="http://schemas.openxmlformats.org/presentationml/2006/ole">
            <mc:AlternateContent xmlns:mc="http://schemas.openxmlformats.org/markup-compatibility/2006">
              <mc:Choice xmlns:v="urn:schemas-microsoft-com:vml" Requires="v">
                <p:oleObj spid="_x0000_s122896" name="VISIO" r:id="rId3" imgW="2697480" imgH="1191260" progId="Visio.Drawing.6">
                  <p:embed/>
                </p:oleObj>
              </mc:Choice>
              <mc:Fallback>
                <p:oleObj name="VISIO" r:id="rId3" imgW="2697480" imgH="119126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7924800" cy="35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8C92025-CECF-473F-B5BE-76E334191E79}" type="datetime2">
              <a:rPr kumimoji="0" lang="zh-CN" altLang="en-US" smtClean="0"/>
              <a:pPr eaLnBrk="1" hangingPunct="1"/>
              <a:t>2016年10月31日</a:t>
            </a:fld>
            <a:endParaRPr kumimoji="0" lang="en-US" altLang="zh-CN" smtClean="0"/>
          </a:p>
        </p:txBody>
      </p:sp>
      <p:sp>
        <p:nvSpPr>
          <p:cNvPr id="12390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390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z="3600" smtClean="0">
              <a:latin typeface="Times New Roman" pitchFamily="18" charset="0"/>
            </a:endParaRPr>
          </a:p>
        </p:txBody>
      </p:sp>
      <p:sp>
        <p:nvSpPr>
          <p:cNvPr id="286723" name="Rectangle 3"/>
          <p:cNvSpPr>
            <a:spLocks noGrp="1" noChangeArrowheads="1"/>
          </p:cNvSpPr>
          <p:nvPr>
            <p:ph type="body" idx="1"/>
          </p:nvPr>
        </p:nvSpPr>
        <p:spPr>
          <a:xfrm>
            <a:off x="288925" y="990600"/>
            <a:ext cx="8321675" cy="4932363"/>
          </a:xfrm>
        </p:spPr>
        <p:txBody>
          <a:bodyPr/>
          <a:lstStyle/>
          <a:p>
            <a:pPr algn="just" eaLnBrk="1" hangingPunct="1">
              <a:buFontTx/>
              <a:buNone/>
            </a:pPr>
            <a:r>
              <a:rPr lang="en-US" altLang="zh-CN" b="1" smtClean="0">
                <a:latin typeface="Times New Roman" pitchFamily="18" charset="0"/>
              </a:rPr>
              <a:t>(3)</a:t>
            </a:r>
            <a:r>
              <a:rPr lang="zh-CN" altLang="en-US" b="1" smtClean="0">
                <a:latin typeface="Times New Roman" pitchFamily="18" charset="0"/>
              </a:rPr>
              <a:t>三总线结构运算器</a:t>
            </a:r>
          </a:p>
          <a:p>
            <a:pPr algn="just" eaLnBrk="1" hangingPunct="1">
              <a:buFontTx/>
              <a:buNone/>
            </a:pPr>
            <a:r>
              <a:rPr lang="zh-CN" altLang="en-US" b="1" smtClean="0">
                <a:latin typeface="Times New Roman" pitchFamily="18" charset="0"/>
              </a:rPr>
              <a:t>          实现一次双操作数的运算仅需要一步。</a:t>
            </a:r>
          </a:p>
        </p:txBody>
      </p:sp>
      <p:graphicFrame>
        <p:nvGraphicFramePr>
          <p:cNvPr id="286725" name="Object 5"/>
          <p:cNvGraphicFramePr>
            <a:graphicFrameLocks noChangeAspect="1"/>
          </p:cNvGraphicFramePr>
          <p:nvPr/>
        </p:nvGraphicFramePr>
        <p:xfrm>
          <a:off x="304800" y="2286000"/>
          <a:ext cx="8534400" cy="3783013"/>
        </p:xfrm>
        <a:graphic>
          <a:graphicData uri="http://schemas.openxmlformats.org/presentationml/2006/ole">
            <mc:AlternateContent xmlns:mc="http://schemas.openxmlformats.org/markup-compatibility/2006">
              <mc:Choice xmlns:v="urn:schemas-microsoft-com:vml" Requires="v">
                <p:oleObj spid="_x0000_s123921" name="VISIO" r:id="rId3" imgW="2687320" imgH="1191260" progId="Visio.Drawing.6">
                  <p:embed/>
                </p:oleObj>
              </mc:Choice>
              <mc:Fallback>
                <p:oleObj name="VISIO" r:id="rId3" imgW="2687320" imgH="119126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0"/>
                        <a:ext cx="8534400"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6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052866F-7EB6-4D41-BD98-62665BE85A87}" type="datetime2">
              <a:rPr kumimoji="0" lang="zh-CN" altLang="en-US" smtClean="0"/>
              <a:pPr eaLnBrk="1" hangingPunct="1"/>
              <a:t>2016年10月31日</a:t>
            </a:fld>
            <a:endParaRPr kumimoji="0" lang="en-US" altLang="zh-CN" smtClean="0"/>
          </a:p>
        </p:txBody>
      </p:sp>
      <p:sp>
        <p:nvSpPr>
          <p:cNvPr id="1433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4340" name="Rectangle 2"/>
          <p:cNvSpPr>
            <a:spLocks noGrp="1" noChangeArrowheads="1"/>
          </p:cNvSpPr>
          <p:nvPr>
            <p:ph type="title"/>
          </p:nvPr>
        </p:nvSpPr>
        <p:spPr/>
        <p:txBody>
          <a:bodyPr/>
          <a:lstStyle/>
          <a:p>
            <a:pPr algn="just"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mtClean="0">
              <a:latin typeface="宋体" pitchFamily="2" charset="-122"/>
            </a:endParaRPr>
          </a:p>
        </p:txBody>
      </p:sp>
      <p:sp>
        <p:nvSpPr>
          <p:cNvPr id="191491" name="Rectangle 3"/>
          <p:cNvSpPr>
            <a:spLocks noGrp="1" noChangeArrowheads="1"/>
          </p:cNvSpPr>
          <p:nvPr>
            <p:ph type="body" idx="1"/>
          </p:nvPr>
        </p:nvSpPr>
        <p:spPr>
          <a:xfrm>
            <a:off x="228600" y="838200"/>
            <a:ext cx="8382000" cy="5122863"/>
          </a:xfrm>
        </p:spPr>
        <p:txBody>
          <a:bodyPr/>
          <a:lstStyle/>
          <a:p>
            <a:pPr algn="just" eaLnBrk="1" hangingPunct="1">
              <a:lnSpc>
                <a:spcPct val="80000"/>
              </a:lnSpc>
              <a:buFontTx/>
              <a:buNone/>
            </a:pPr>
            <a:r>
              <a:rPr lang="en-US" altLang="zh-CN" b="1" dirty="0" smtClean="0">
                <a:latin typeface="Times New Roman" pitchFamily="18" charset="0"/>
              </a:rPr>
              <a:t>(1)</a:t>
            </a:r>
            <a:r>
              <a:rPr lang="zh-CN" altLang="en-US" b="1" dirty="0" smtClean="0">
                <a:latin typeface="Times New Roman" pitchFamily="18" charset="0"/>
              </a:rPr>
              <a:t>单级先行进位方式</a:t>
            </a:r>
          </a:p>
          <a:p>
            <a:pPr algn="just" eaLnBrk="1" hangingPunct="1">
              <a:lnSpc>
                <a:spcPct val="80000"/>
              </a:lnSpc>
              <a:buFontTx/>
              <a:buNone/>
            </a:pPr>
            <a:r>
              <a:rPr lang="zh-CN" altLang="en-US" b="1" dirty="0" smtClean="0">
                <a:latin typeface="Times New Roman" pitchFamily="18" charset="0"/>
              </a:rPr>
              <a:t>            这种进位方式又称为</a:t>
            </a:r>
            <a:r>
              <a:rPr lang="zh-CN" altLang="en-US" b="1" dirty="0" smtClean="0">
                <a:solidFill>
                  <a:srgbClr val="FF3300"/>
                </a:solidFill>
                <a:latin typeface="Times New Roman" pitchFamily="18" charset="0"/>
              </a:rPr>
              <a:t>组内并行、组间串行</a:t>
            </a:r>
            <a:r>
              <a:rPr lang="zh-CN" altLang="en-US" b="1" dirty="0" smtClean="0">
                <a:latin typeface="Times New Roman" pitchFamily="18" charset="0"/>
              </a:rPr>
              <a:t>方式。以</a:t>
            </a:r>
            <a:r>
              <a:rPr lang="en-US" altLang="zh-CN" b="1" dirty="0" smtClean="0">
                <a:latin typeface="Times New Roman" pitchFamily="18" charset="0"/>
              </a:rPr>
              <a:t>16</a:t>
            </a:r>
            <a:r>
              <a:rPr lang="zh-CN" altLang="en-US" b="1" dirty="0" smtClean="0">
                <a:latin typeface="Times New Roman" pitchFamily="18" charset="0"/>
              </a:rPr>
              <a:t>位加法器为例，可分为四组，每组四位。第</a:t>
            </a:r>
            <a:r>
              <a:rPr lang="en-US" altLang="zh-CN" b="1" dirty="0" smtClean="0">
                <a:latin typeface="Times New Roman" pitchFamily="18" charset="0"/>
              </a:rPr>
              <a:t>1</a:t>
            </a:r>
            <a:r>
              <a:rPr lang="zh-CN" altLang="en-US" b="1" dirty="0" smtClean="0">
                <a:latin typeface="Times New Roman" pitchFamily="18" charset="0"/>
              </a:rPr>
              <a:t>小组组内的进位逻辑函数</a:t>
            </a:r>
            <a:r>
              <a:rPr lang="en-US" altLang="zh-CN" b="1" dirty="0" smtClean="0">
                <a:latin typeface="Times New Roman" pitchFamily="18" charset="0"/>
              </a:rPr>
              <a:t>C</a:t>
            </a:r>
            <a:r>
              <a:rPr lang="en-US" altLang="zh-CN" b="1" baseline="-30000" dirty="0" smtClean="0">
                <a:latin typeface="Times New Roman" pitchFamily="18" charset="0"/>
              </a:rPr>
              <a:t>1</a:t>
            </a:r>
            <a:r>
              <a:rPr lang="zh-CN" altLang="en-US" b="1" dirty="0" smtClean="0">
                <a:latin typeface="Times New Roman" pitchFamily="18" charset="0"/>
              </a:rPr>
              <a:t>、</a:t>
            </a:r>
            <a:r>
              <a:rPr lang="en-US" altLang="zh-CN" b="1" dirty="0" smtClean="0">
                <a:latin typeface="Times New Roman" pitchFamily="18" charset="0"/>
              </a:rPr>
              <a:t>C</a:t>
            </a:r>
            <a:r>
              <a:rPr lang="en-US" altLang="zh-CN" b="1" baseline="-30000" dirty="0" smtClean="0">
                <a:latin typeface="Times New Roman" pitchFamily="18" charset="0"/>
              </a:rPr>
              <a:t>2</a:t>
            </a:r>
            <a:r>
              <a:rPr lang="zh-CN" altLang="en-US" b="1" dirty="0" smtClean="0">
                <a:latin typeface="Times New Roman" pitchFamily="18" charset="0"/>
              </a:rPr>
              <a:t>、</a:t>
            </a:r>
            <a:r>
              <a:rPr lang="en-US" altLang="zh-CN" b="1" dirty="0" smtClean="0">
                <a:latin typeface="Times New Roman" pitchFamily="18" charset="0"/>
              </a:rPr>
              <a:t>C</a:t>
            </a:r>
            <a:r>
              <a:rPr lang="en-US" altLang="zh-CN" b="1" baseline="-30000" dirty="0" smtClean="0">
                <a:latin typeface="Times New Roman" pitchFamily="18" charset="0"/>
              </a:rPr>
              <a:t>3</a:t>
            </a:r>
            <a:r>
              <a:rPr lang="zh-CN" altLang="en-US" b="1" dirty="0" smtClean="0">
                <a:latin typeface="Times New Roman" pitchFamily="18" charset="0"/>
              </a:rPr>
              <a:t>、</a:t>
            </a:r>
            <a:r>
              <a:rPr lang="en-US" altLang="zh-CN" b="1" dirty="0" smtClean="0">
                <a:latin typeface="Times New Roman" pitchFamily="18" charset="0"/>
              </a:rPr>
              <a:t>C</a:t>
            </a:r>
            <a:r>
              <a:rPr lang="en-US" altLang="zh-CN" b="1" baseline="-30000" dirty="0" smtClean="0">
                <a:latin typeface="Times New Roman" pitchFamily="18" charset="0"/>
              </a:rPr>
              <a:t>4</a:t>
            </a:r>
            <a:r>
              <a:rPr lang="zh-CN" altLang="en-US" b="1" dirty="0" smtClean="0">
                <a:latin typeface="Times New Roman" pitchFamily="18" charset="0"/>
              </a:rPr>
              <a:t>的表达式与前述相同，</a:t>
            </a:r>
            <a:r>
              <a:rPr lang="en-US" altLang="zh-CN" b="1" dirty="0" smtClean="0">
                <a:latin typeface="Times New Roman" pitchFamily="18" charset="0"/>
              </a:rPr>
              <a:t>C</a:t>
            </a:r>
            <a:r>
              <a:rPr lang="en-US" altLang="zh-CN" b="1" baseline="-30000" dirty="0" smtClean="0">
                <a:latin typeface="Times New Roman" pitchFamily="18" charset="0"/>
              </a:rPr>
              <a:t>1</a:t>
            </a:r>
            <a:r>
              <a:rPr lang="zh-CN" altLang="en-US" b="1" dirty="0" smtClean="0">
                <a:latin typeface="Times New Roman" pitchFamily="18" charset="0"/>
              </a:rPr>
              <a:t>～</a:t>
            </a:r>
            <a:r>
              <a:rPr lang="en-US" altLang="zh-CN" b="1" dirty="0" smtClean="0">
                <a:latin typeface="Times New Roman" pitchFamily="18" charset="0"/>
              </a:rPr>
              <a:t>C</a:t>
            </a:r>
            <a:r>
              <a:rPr lang="en-US" altLang="zh-CN" b="1" baseline="-30000" dirty="0" smtClean="0">
                <a:latin typeface="Times New Roman" pitchFamily="18" charset="0"/>
              </a:rPr>
              <a:t>4</a:t>
            </a:r>
            <a:r>
              <a:rPr lang="zh-CN" altLang="en-US" b="1" dirty="0" smtClean="0">
                <a:latin typeface="Times New Roman" pitchFamily="18" charset="0"/>
              </a:rPr>
              <a:t>信号是同时产生的，从</a:t>
            </a:r>
            <a:r>
              <a:rPr lang="en-US" altLang="zh-CN" b="1" dirty="0" smtClean="0">
                <a:latin typeface="Times New Roman" pitchFamily="18" charset="0"/>
              </a:rPr>
              <a:t>C</a:t>
            </a:r>
            <a:r>
              <a:rPr lang="en-US" altLang="zh-CN" b="1" baseline="-30000" dirty="0" smtClean="0">
                <a:latin typeface="Times New Roman" pitchFamily="18" charset="0"/>
              </a:rPr>
              <a:t>0</a:t>
            </a:r>
            <a:r>
              <a:rPr lang="zh-CN" altLang="en-US" b="1" dirty="0" smtClean="0">
                <a:latin typeface="Times New Roman" pitchFamily="18" charset="0"/>
              </a:rPr>
              <a:t>出现到产生</a:t>
            </a:r>
            <a:r>
              <a:rPr lang="en-US" altLang="zh-CN" b="1" dirty="0" smtClean="0">
                <a:latin typeface="Times New Roman" pitchFamily="18" charset="0"/>
              </a:rPr>
              <a:t>C</a:t>
            </a:r>
            <a:r>
              <a:rPr lang="en-US" altLang="zh-CN" b="1" baseline="-30000" dirty="0" smtClean="0">
                <a:latin typeface="Times New Roman" pitchFamily="18" charset="0"/>
              </a:rPr>
              <a:t>1</a:t>
            </a:r>
            <a:r>
              <a:rPr lang="zh-CN" altLang="en-US" b="1" dirty="0" smtClean="0">
                <a:latin typeface="Times New Roman" pitchFamily="18" charset="0"/>
              </a:rPr>
              <a:t>～</a:t>
            </a:r>
            <a:r>
              <a:rPr lang="en-US" altLang="zh-CN" b="1" dirty="0" smtClean="0">
                <a:latin typeface="Times New Roman" pitchFamily="18" charset="0"/>
              </a:rPr>
              <a:t>C</a:t>
            </a:r>
            <a:r>
              <a:rPr lang="en-US" altLang="zh-CN" b="1" baseline="-30000" dirty="0" smtClean="0">
                <a:latin typeface="Times New Roman" pitchFamily="18" charset="0"/>
              </a:rPr>
              <a:t>4</a:t>
            </a:r>
            <a:r>
              <a:rPr lang="zh-CN" altLang="en-US" b="1" dirty="0" smtClean="0">
                <a:latin typeface="Times New Roman" pitchFamily="18" charset="0"/>
              </a:rPr>
              <a:t>的延迟时间是</a:t>
            </a:r>
            <a:r>
              <a:rPr lang="en-US" altLang="zh-CN" b="1" dirty="0" smtClean="0">
                <a:latin typeface="Times New Roman" pitchFamily="18" charset="0"/>
              </a:rPr>
              <a:t>2ty</a:t>
            </a:r>
            <a:r>
              <a:rPr lang="zh-CN" altLang="en-US" b="1" dirty="0" smtClean="0">
                <a:latin typeface="Times New Roman" pitchFamily="18" charset="0"/>
              </a:rPr>
              <a:t>。</a:t>
            </a:r>
          </a:p>
        </p:txBody>
      </p:sp>
      <p:grpSp>
        <p:nvGrpSpPr>
          <p:cNvPr id="191492" name="Group 4"/>
          <p:cNvGrpSpPr>
            <a:grpSpLocks/>
          </p:cNvGrpSpPr>
          <p:nvPr/>
        </p:nvGrpSpPr>
        <p:grpSpPr bwMode="auto">
          <a:xfrm>
            <a:off x="1000125" y="3848100"/>
            <a:ext cx="7600950" cy="2482850"/>
            <a:chOff x="630" y="2424"/>
            <a:chExt cx="4788" cy="1564"/>
          </a:xfrm>
        </p:grpSpPr>
        <p:sp>
          <p:nvSpPr>
            <p:cNvPr id="14348" name="Rectangle 5"/>
            <p:cNvSpPr>
              <a:spLocks noChangeArrowheads="1"/>
            </p:cNvSpPr>
            <p:nvPr/>
          </p:nvSpPr>
          <p:spPr bwMode="auto">
            <a:xfrm>
              <a:off x="1067" y="2978"/>
              <a:ext cx="583"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dirty="0"/>
                <a:t>4</a:t>
              </a:r>
              <a:r>
                <a:rPr lang="zh-CN" altLang="en-US" sz="2000" b="1" dirty="0"/>
                <a:t>位</a:t>
              </a:r>
              <a:r>
                <a:rPr lang="en-US" altLang="zh-CN" sz="2000" b="1" dirty="0"/>
                <a:t>CLA</a:t>
              </a:r>
            </a:p>
            <a:p>
              <a:pPr algn="ctr" eaLnBrk="0" hangingPunct="0">
                <a:lnSpc>
                  <a:spcPct val="70000"/>
                </a:lnSpc>
              </a:pPr>
              <a:r>
                <a:rPr lang="zh-CN" altLang="en-US" sz="2000" b="1" dirty="0"/>
                <a:t>加法器</a:t>
              </a:r>
            </a:p>
          </p:txBody>
        </p:sp>
        <p:sp>
          <p:nvSpPr>
            <p:cNvPr id="14349" name="Rectangle 6"/>
            <p:cNvSpPr>
              <a:spLocks noChangeArrowheads="1"/>
            </p:cNvSpPr>
            <p:nvPr/>
          </p:nvSpPr>
          <p:spPr bwMode="auto">
            <a:xfrm>
              <a:off x="1983" y="2978"/>
              <a:ext cx="583"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dirty="0"/>
                <a:t>4</a:t>
              </a:r>
              <a:r>
                <a:rPr lang="zh-CN" altLang="en-US" sz="2000" b="1" dirty="0"/>
                <a:t>位</a:t>
              </a:r>
              <a:r>
                <a:rPr lang="en-US" altLang="zh-CN" sz="2000" b="1" dirty="0"/>
                <a:t>CLA</a:t>
              </a:r>
            </a:p>
            <a:p>
              <a:pPr algn="ctr" eaLnBrk="0" hangingPunct="0">
                <a:lnSpc>
                  <a:spcPct val="70000"/>
                </a:lnSpc>
              </a:pPr>
              <a:r>
                <a:rPr lang="zh-CN" altLang="en-US" sz="2000" b="1" dirty="0"/>
                <a:t>加法器</a:t>
              </a:r>
            </a:p>
          </p:txBody>
        </p:sp>
        <p:sp>
          <p:nvSpPr>
            <p:cNvPr id="14350" name="Rectangle 7"/>
            <p:cNvSpPr>
              <a:spLocks noChangeArrowheads="1"/>
            </p:cNvSpPr>
            <p:nvPr/>
          </p:nvSpPr>
          <p:spPr bwMode="auto">
            <a:xfrm>
              <a:off x="2899" y="2978"/>
              <a:ext cx="583"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dirty="0"/>
                <a:t>4</a:t>
              </a:r>
              <a:r>
                <a:rPr lang="zh-CN" altLang="en-US" sz="2000" b="1" dirty="0"/>
                <a:t>位</a:t>
              </a:r>
              <a:r>
                <a:rPr lang="en-US" altLang="zh-CN" sz="2000" b="1" dirty="0"/>
                <a:t>CLA</a:t>
              </a:r>
            </a:p>
            <a:p>
              <a:pPr algn="ctr" eaLnBrk="0" hangingPunct="0">
                <a:lnSpc>
                  <a:spcPct val="70000"/>
                </a:lnSpc>
              </a:pPr>
              <a:r>
                <a:rPr lang="zh-CN" altLang="en-US" sz="2000" b="1" dirty="0"/>
                <a:t>加法器</a:t>
              </a:r>
            </a:p>
          </p:txBody>
        </p:sp>
        <p:sp>
          <p:nvSpPr>
            <p:cNvPr id="14351" name="Rectangle 8"/>
            <p:cNvSpPr>
              <a:spLocks noChangeArrowheads="1"/>
            </p:cNvSpPr>
            <p:nvPr/>
          </p:nvSpPr>
          <p:spPr bwMode="auto">
            <a:xfrm>
              <a:off x="3815" y="2978"/>
              <a:ext cx="583"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dirty="0"/>
                <a:t>4</a:t>
              </a:r>
              <a:r>
                <a:rPr lang="zh-CN" altLang="en-US" sz="2000" b="1" dirty="0"/>
                <a:t>位</a:t>
              </a:r>
              <a:r>
                <a:rPr lang="en-US" altLang="zh-CN" sz="2000" b="1" dirty="0"/>
                <a:t>CLA</a:t>
              </a:r>
            </a:p>
            <a:p>
              <a:pPr algn="ctr" eaLnBrk="0" hangingPunct="0">
                <a:lnSpc>
                  <a:spcPct val="70000"/>
                </a:lnSpc>
              </a:pPr>
              <a:r>
                <a:rPr lang="zh-CN" altLang="en-US" sz="2000" b="1" dirty="0"/>
                <a:t>加法器</a:t>
              </a:r>
            </a:p>
          </p:txBody>
        </p:sp>
        <p:sp>
          <p:nvSpPr>
            <p:cNvPr id="14352" name="Line 9"/>
            <p:cNvSpPr>
              <a:spLocks noChangeShapeType="1"/>
            </p:cNvSpPr>
            <p:nvPr/>
          </p:nvSpPr>
          <p:spPr bwMode="auto">
            <a:xfrm flipH="1">
              <a:off x="3482" y="3184"/>
              <a:ext cx="33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3" name="Line 10"/>
            <p:cNvSpPr>
              <a:spLocks noChangeShapeType="1"/>
            </p:cNvSpPr>
            <p:nvPr/>
          </p:nvSpPr>
          <p:spPr bwMode="auto">
            <a:xfrm flipH="1">
              <a:off x="2566" y="3184"/>
              <a:ext cx="33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Line 11"/>
            <p:cNvSpPr>
              <a:spLocks noChangeShapeType="1"/>
            </p:cNvSpPr>
            <p:nvPr/>
          </p:nvSpPr>
          <p:spPr bwMode="auto">
            <a:xfrm flipH="1">
              <a:off x="1650" y="3184"/>
              <a:ext cx="33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5" name="Line 12"/>
            <p:cNvSpPr>
              <a:spLocks noChangeShapeType="1"/>
            </p:cNvSpPr>
            <p:nvPr/>
          </p:nvSpPr>
          <p:spPr bwMode="auto">
            <a:xfrm flipH="1">
              <a:off x="734" y="3184"/>
              <a:ext cx="33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6" name="Line 13"/>
            <p:cNvSpPr>
              <a:spLocks noChangeShapeType="1"/>
            </p:cNvSpPr>
            <p:nvPr/>
          </p:nvSpPr>
          <p:spPr bwMode="auto">
            <a:xfrm flipH="1">
              <a:off x="4398" y="3184"/>
              <a:ext cx="33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7" name="AutoShape 14"/>
            <p:cNvSpPr>
              <a:spLocks noChangeArrowheads="1"/>
            </p:cNvSpPr>
            <p:nvPr/>
          </p:nvSpPr>
          <p:spPr bwMode="auto">
            <a:xfrm>
              <a:off x="4034" y="2669"/>
              <a:ext cx="156" cy="309"/>
            </a:xfrm>
            <a:prstGeom prst="upArrow">
              <a:avLst>
                <a:gd name="adj1" fmla="val 60315"/>
                <a:gd name="adj2" fmla="val 6327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58" name="AutoShape 15"/>
            <p:cNvSpPr>
              <a:spLocks noChangeArrowheads="1"/>
            </p:cNvSpPr>
            <p:nvPr/>
          </p:nvSpPr>
          <p:spPr bwMode="auto">
            <a:xfrm>
              <a:off x="4148" y="3390"/>
              <a:ext cx="167" cy="413"/>
            </a:xfrm>
            <a:prstGeom prst="upArrow">
              <a:avLst>
                <a:gd name="adj1" fmla="val 51852"/>
                <a:gd name="adj2" fmla="val 5152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59" name="Text Box 16"/>
            <p:cNvSpPr txBox="1">
              <a:spLocks noChangeArrowheads="1"/>
            </p:cNvSpPr>
            <p:nvPr/>
          </p:nvSpPr>
          <p:spPr bwMode="auto">
            <a:xfrm>
              <a:off x="3630" y="358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4</a:t>
              </a:r>
              <a:r>
                <a:rPr lang="zh-CN" altLang="en-US" sz="2000" b="1"/>
                <a:t>～</a:t>
              </a:r>
              <a:r>
                <a:rPr lang="en-US" altLang="zh-CN" sz="2000" b="1"/>
                <a:t>A</a:t>
              </a:r>
              <a:r>
                <a:rPr lang="en-US" altLang="zh-CN" sz="2000" b="1" baseline="-10000"/>
                <a:t>1</a:t>
              </a:r>
              <a:endParaRPr lang="en-US" altLang="zh-CN" sz="2000" b="1"/>
            </a:p>
          </p:txBody>
        </p:sp>
        <p:sp>
          <p:nvSpPr>
            <p:cNvPr id="14360" name="Text Box 17"/>
            <p:cNvSpPr txBox="1">
              <a:spLocks noChangeArrowheads="1"/>
            </p:cNvSpPr>
            <p:nvPr/>
          </p:nvSpPr>
          <p:spPr bwMode="auto">
            <a:xfrm>
              <a:off x="2702" y="358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8</a:t>
              </a:r>
              <a:r>
                <a:rPr lang="zh-CN" altLang="en-US" sz="2000" b="1"/>
                <a:t>～</a:t>
              </a:r>
              <a:r>
                <a:rPr lang="en-US" altLang="zh-CN" sz="2000" b="1"/>
                <a:t>A</a:t>
              </a:r>
              <a:r>
                <a:rPr lang="en-US" altLang="zh-CN" sz="2000" b="1" baseline="-10000"/>
                <a:t>5</a:t>
              </a:r>
              <a:endParaRPr lang="en-US" altLang="zh-CN" sz="2000" b="1"/>
            </a:p>
          </p:txBody>
        </p:sp>
        <p:sp>
          <p:nvSpPr>
            <p:cNvPr id="14361" name="Text Box 18"/>
            <p:cNvSpPr txBox="1">
              <a:spLocks noChangeArrowheads="1"/>
            </p:cNvSpPr>
            <p:nvPr/>
          </p:nvSpPr>
          <p:spPr bwMode="auto">
            <a:xfrm>
              <a:off x="1734" y="358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12</a:t>
              </a:r>
              <a:r>
                <a:rPr lang="zh-CN" altLang="en-US" sz="2000" b="1"/>
                <a:t>～</a:t>
              </a:r>
              <a:r>
                <a:rPr lang="en-US" altLang="zh-CN" sz="2000" b="1"/>
                <a:t>A</a:t>
              </a:r>
              <a:r>
                <a:rPr lang="en-US" altLang="zh-CN" sz="2000" b="1" baseline="-10000"/>
                <a:t>9</a:t>
              </a:r>
              <a:endParaRPr lang="en-US" altLang="zh-CN" sz="2000" b="1"/>
            </a:p>
          </p:txBody>
        </p:sp>
        <p:sp>
          <p:nvSpPr>
            <p:cNvPr id="14362" name="Text Box 19"/>
            <p:cNvSpPr txBox="1">
              <a:spLocks noChangeArrowheads="1"/>
            </p:cNvSpPr>
            <p:nvPr/>
          </p:nvSpPr>
          <p:spPr bwMode="auto">
            <a:xfrm>
              <a:off x="785" y="358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16</a:t>
              </a:r>
              <a:r>
                <a:rPr lang="zh-CN" altLang="en-US" sz="2000" b="1"/>
                <a:t>～</a:t>
              </a:r>
              <a:r>
                <a:rPr lang="en-US" altLang="zh-CN" sz="2000" b="1"/>
                <a:t>A</a:t>
              </a:r>
              <a:r>
                <a:rPr lang="en-US" altLang="zh-CN" sz="2000" b="1" baseline="-10000"/>
                <a:t>13</a:t>
              </a:r>
              <a:endParaRPr lang="en-US" altLang="zh-CN" sz="2000" b="1"/>
            </a:p>
          </p:txBody>
        </p:sp>
        <p:sp>
          <p:nvSpPr>
            <p:cNvPr id="14363" name="Text Box 20"/>
            <p:cNvSpPr txBox="1">
              <a:spLocks noChangeArrowheads="1"/>
            </p:cNvSpPr>
            <p:nvPr/>
          </p:nvSpPr>
          <p:spPr bwMode="auto">
            <a:xfrm>
              <a:off x="4002" y="3738"/>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4</a:t>
              </a:r>
              <a:r>
                <a:rPr lang="zh-CN" altLang="en-US" sz="2000" b="1"/>
                <a:t>～</a:t>
              </a:r>
              <a:r>
                <a:rPr lang="en-US" altLang="zh-CN" sz="2000" b="1"/>
                <a:t>B</a:t>
              </a:r>
              <a:r>
                <a:rPr lang="en-US" altLang="zh-CN" sz="2000" b="1" baseline="-10000"/>
                <a:t>1</a:t>
              </a:r>
              <a:endParaRPr lang="en-US" altLang="zh-CN" sz="2000" b="1"/>
            </a:p>
          </p:txBody>
        </p:sp>
        <p:sp>
          <p:nvSpPr>
            <p:cNvPr id="14364" name="Text Box 21"/>
            <p:cNvSpPr txBox="1">
              <a:spLocks noChangeArrowheads="1"/>
            </p:cNvSpPr>
            <p:nvPr/>
          </p:nvSpPr>
          <p:spPr bwMode="auto">
            <a:xfrm>
              <a:off x="3086" y="3738"/>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8</a:t>
              </a:r>
              <a:r>
                <a:rPr lang="zh-CN" altLang="en-US" sz="2000" b="1"/>
                <a:t>～</a:t>
              </a:r>
              <a:r>
                <a:rPr lang="en-US" altLang="zh-CN" sz="2000" b="1"/>
                <a:t>B</a:t>
              </a:r>
              <a:r>
                <a:rPr lang="en-US" altLang="zh-CN" sz="2000" b="1" baseline="-10000"/>
                <a:t>5</a:t>
              </a:r>
              <a:endParaRPr lang="en-US" altLang="zh-CN" sz="2000" b="1"/>
            </a:p>
          </p:txBody>
        </p:sp>
        <p:sp>
          <p:nvSpPr>
            <p:cNvPr id="14365" name="Text Box 22"/>
            <p:cNvSpPr txBox="1">
              <a:spLocks noChangeArrowheads="1"/>
            </p:cNvSpPr>
            <p:nvPr/>
          </p:nvSpPr>
          <p:spPr bwMode="auto">
            <a:xfrm>
              <a:off x="2170" y="3738"/>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12</a:t>
              </a:r>
              <a:r>
                <a:rPr lang="zh-CN" altLang="en-US" sz="2000" b="1"/>
                <a:t>～</a:t>
              </a:r>
              <a:r>
                <a:rPr lang="en-US" altLang="zh-CN" sz="2000" b="1"/>
                <a:t>B</a:t>
              </a:r>
              <a:r>
                <a:rPr lang="en-US" altLang="zh-CN" sz="2000" b="1" baseline="-10000"/>
                <a:t>9</a:t>
              </a:r>
              <a:endParaRPr lang="en-US" altLang="zh-CN" sz="2000" b="1"/>
            </a:p>
          </p:txBody>
        </p:sp>
        <p:sp>
          <p:nvSpPr>
            <p:cNvPr id="14366" name="Text Box 23"/>
            <p:cNvSpPr txBox="1">
              <a:spLocks noChangeArrowheads="1"/>
            </p:cNvSpPr>
            <p:nvPr/>
          </p:nvSpPr>
          <p:spPr bwMode="auto">
            <a:xfrm>
              <a:off x="1255" y="3738"/>
              <a:ext cx="7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16</a:t>
              </a:r>
              <a:r>
                <a:rPr lang="zh-CN" altLang="en-US" sz="2000" b="1"/>
                <a:t>～</a:t>
              </a:r>
              <a:r>
                <a:rPr lang="en-US" altLang="zh-CN" sz="2000" b="1"/>
                <a:t>B</a:t>
              </a:r>
              <a:r>
                <a:rPr lang="en-US" altLang="zh-CN" sz="2000" b="1" baseline="-10000"/>
                <a:t>13</a:t>
              </a:r>
              <a:endParaRPr lang="en-US" altLang="zh-CN" sz="2000" b="1"/>
            </a:p>
          </p:txBody>
        </p:sp>
        <p:sp>
          <p:nvSpPr>
            <p:cNvPr id="14367" name="Text Box 24"/>
            <p:cNvSpPr txBox="1">
              <a:spLocks noChangeArrowheads="1"/>
            </p:cNvSpPr>
            <p:nvPr/>
          </p:nvSpPr>
          <p:spPr bwMode="auto">
            <a:xfrm>
              <a:off x="3846" y="242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4</a:t>
              </a:r>
              <a:r>
                <a:rPr lang="zh-CN" altLang="en-US" sz="2000" b="1"/>
                <a:t>～</a:t>
              </a:r>
              <a:r>
                <a:rPr lang="en-US" altLang="zh-CN" sz="2000" b="1"/>
                <a:t>S</a:t>
              </a:r>
              <a:r>
                <a:rPr lang="en-US" altLang="zh-CN" sz="2000" b="1" baseline="-10000"/>
                <a:t>1</a:t>
              </a:r>
              <a:endParaRPr lang="en-US" altLang="zh-CN" sz="2000" b="1"/>
            </a:p>
          </p:txBody>
        </p:sp>
        <p:sp>
          <p:nvSpPr>
            <p:cNvPr id="14368" name="Text Box 25"/>
            <p:cNvSpPr txBox="1">
              <a:spLocks noChangeArrowheads="1"/>
            </p:cNvSpPr>
            <p:nvPr/>
          </p:nvSpPr>
          <p:spPr bwMode="auto">
            <a:xfrm>
              <a:off x="2930" y="242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8</a:t>
              </a:r>
              <a:r>
                <a:rPr lang="zh-CN" altLang="en-US" sz="2000" b="1"/>
                <a:t>～</a:t>
              </a:r>
              <a:r>
                <a:rPr lang="en-US" altLang="zh-CN" sz="2000" b="1"/>
                <a:t>S</a:t>
              </a:r>
              <a:r>
                <a:rPr lang="en-US" altLang="zh-CN" sz="2000" b="1" baseline="-10000"/>
                <a:t>5</a:t>
              </a:r>
              <a:endParaRPr lang="en-US" altLang="zh-CN" sz="2000" b="1"/>
            </a:p>
          </p:txBody>
        </p:sp>
        <p:sp>
          <p:nvSpPr>
            <p:cNvPr id="14369" name="Text Box 26"/>
            <p:cNvSpPr txBox="1">
              <a:spLocks noChangeArrowheads="1"/>
            </p:cNvSpPr>
            <p:nvPr/>
          </p:nvSpPr>
          <p:spPr bwMode="auto">
            <a:xfrm>
              <a:off x="1983" y="2424"/>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12</a:t>
              </a:r>
              <a:r>
                <a:rPr lang="zh-CN" altLang="en-US" sz="2000" b="1"/>
                <a:t>～</a:t>
              </a:r>
              <a:r>
                <a:rPr lang="en-US" altLang="zh-CN" sz="2000" b="1"/>
                <a:t>S</a:t>
              </a:r>
              <a:r>
                <a:rPr lang="en-US" altLang="zh-CN" sz="2000" b="1" baseline="-10000"/>
                <a:t>9</a:t>
              </a:r>
              <a:endParaRPr lang="en-US" altLang="zh-CN" sz="2000" b="1"/>
            </a:p>
          </p:txBody>
        </p:sp>
        <p:sp>
          <p:nvSpPr>
            <p:cNvPr id="14370" name="Text Box 27"/>
            <p:cNvSpPr txBox="1">
              <a:spLocks noChangeArrowheads="1"/>
            </p:cNvSpPr>
            <p:nvPr/>
          </p:nvSpPr>
          <p:spPr bwMode="auto">
            <a:xfrm>
              <a:off x="1057" y="2424"/>
              <a:ext cx="7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16</a:t>
              </a:r>
              <a:r>
                <a:rPr lang="zh-CN" altLang="en-US" sz="2000" b="1"/>
                <a:t>～</a:t>
              </a:r>
              <a:r>
                <a:rPr lang="en-US" altLang="zh-CN" sz="2000" b="1"/>
                <a:t>S</a:t>
              </a:r>
              <a:r>
                <a:rPr lang="en-US" altLang="zh-CN" sz="2000" b="1" baseline="-10000"/>
                <a:t>13</a:t>
              </a:r>
              <a:endParaRPr lang="en-US" altLang="zh-CN" sz="2000" b="1"/>
            </a:p>
          </p:txBody>
        </p:sp>
        <p:sp>
          <p:nvSpPr>
            <p:cNvPr id="14371" name="Text Box 28"/>
            <p:cNvSpPr txBox="1">
              <a:spLocks noChangeArrowheads="1"/>
            </p:cNvSpPr>
            <p:nvPr/>
          </p:nvSpPr>
          <p:spPr bwMode="auto">
            <a:xfrm>
              <a:off x="3503" y="2901"/>
              <a:ext cx="7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4</a:t>
              </a:r>
              <a:endParaRPr lang="en-US" altLang="zh-CN" sz="2000" b="1"/>
            </a:p>
          </p:txBody>
        </p:sp>
        <p:sp>
          <p:nvSpPr>
            <p:cNvPr id="14372" name="Text Box 29"/>
            <p:cNvSpPr txBox="1">
              <a:spLocks noChangeArrowheads="1"/>
            </p:cNvSpPr>
            <p:nvPr/>
          </p:nvSpPr>
          <p:spPr bwMode="auto">
            <a:xfrm>
              <a:off x="2566" y="2901"/>
              <a:ext cx="7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8</a:t>
              </a:r>
              <a:endParaRPr lang="en-US" altLang="zh-CN" sz="2000" b="1"/>
            </a:p>
          </p:txBody>
        </p:sp>
        <p:sp>
          <p:nvSpPr>
            <p:cNvPr id="14373" name="Text Box 30"/>
            <p:cNvSpPr txBox="1">
              <a:spLocks noChangeArrowheads="1"/>
            </p:cNvSpPr>
            <p:nvPr/>
          </p:nvSpPr>
          <p:spPr bwMode="auto">
            <a:xfrm>
              <a:off x="1640" y="2901"/>
              <a:ext cx="7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12</a:t>
              </a:r>
              <a:endParaRPr lang="en-US" altLang="zh-CN" sz="2000" b="1"/>
            </a:p>
          </p:txBody>
        </p:sp>
        <p:sp>
          <p:nvSpPr>
            <p:cNvPr id="14374" name="Text Box 31"/>
            <p:cNvSpPr txBox="1">
              <a:spLocks noChangeArrowheads="1"/>
            </p:cNvSpPr>
            <p:nvPr/>
          </p:nvSpPr>
          <p:spPr bwMode="auto">
            <a:xfrm>
              <a:off x="630" y="2901"/>
              <a:ext cx="7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16</a:t>
              </a:r>
              <a:endParaRPr lang="en-US" altLang="zh-CN" sz="2000" b="1"/>
            </a:p>
          </p:txBody>
        </p:sp>
        <p:sp>
          <p:nvSpPr>
            <p:cNvPr id="14375" name="AutoShape 32"/>
            <p:cNvSpPr>
              <a:spLocks noChangeArrowheads="1"/>
            </p:cNvSpPr>
            <p:nvPr/>
          </p:nvSpPr>
          <p:spPr bwMode="auto">
            <a:xfrm>
              <a:off x="3909" y="3390"/>
              <a:ext cx="156" cy="252"/>
            </a:xfrm>
            <a:prstGeom prst="upArrow">
              <a:avLst>
                <a:gd name="adj1" fmla="val 61111"/>
                <a:gd name="adj2" fmla="val 5660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76" name="AutoShape 33"/>
            <p:cNvSpPr>
              <a:spLocks noChangeArrowheads="1"/>
            </p:cNvSpPr>
            <p:nvPr/>
          </p:nvSpPr>
          <p:spPr bwMode="auto">
            <a:xfrm>
              <a:off x="3118" y="2669"/>
              <a:ext cx="156" cy="309"/>
            </a:xfrm>
            <a:prstGeom prst="upArrow">
              <a:avLst>
                <a:gd name="adj1" fmla="val 60315"/>
                <a:gd name="adj2" fmla="val 6327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77" name="AutoShape 34"/>
            <p:cNvSpPr>
              <a:spLocks noChangeArrowheads="1"/>
            </p:cNvSpPr>
            <p:nvPr/>
          </p:nvSpPr>
          <p:spPr bwMode="auto">
            <a:xfrm>
              <a:off x="2202" y="2669"/>
              <a:ext cx="156" cy="309"/>
            </a:xfrm>
            <a:prstGeom prst="upArrow">
              <a:avLst>
                <a:gd name="adj1" fmla="val 60315"/>
                <a:gd name="adj2" fmla="val 6327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78" name="AutoShape 35"/>
            <p:cNvSpPr>
              <a:spLocks noChangeArrowheads="1"/>
            </p:cNvSpPr>
            <p:nvPr/>
          </p:nvSpPr>
          <p:spPr bwMode="auto">
            <a:xfrm>
              <a:off x="1286" y="2669"/>
              <a:ext cx="156" cy="309"/>
            </a:xfrm>
            <a:prstGeom prst="upArrow">
              <a:avLst>
                <a:gd name="adj1" fmla="val 60315"/>
                <a:gd name="adj2" fmla="val 6327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79" name="AutoShape 36"/>
            <p:cNvSpPr>
              <a:spLocks noChangeArrowheads="1"/>
            </p:cNvSpPr>
            <p:nvPr/>
          </p:nvSpPr>
          <p:spPr bwMode="auto">
            <a:xfrm>
              <a:off x="3253" y="3390"/>
              <a:ext cx="167" cy="413"/>
            </a:xfrm>
            <a:prstGeom prst="upArrow">
              <a:avLst>
                <a:gd name="adj1" fmla="val 51852"/>
                <a:gd name="adj2" fmla="val 5152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0" name="AutoShape 37"/>
            <p:cNvSpPr>
              <a:spLocks noChangeArrowheads="1"/>
            </p:cNvSpPr>
            <p:nvPr/>
          </p:nvSpPr>
          <p:spPr bwMode="auto">
            <a:xfrm>
              <a:off x="1421" y="3403"/>
              <a:ext cx="167" cy="412"/>
            </a:xfrm>
            <a:prstGeom prst="upArrow">
              <a:avLst>
                <a:gd name="adj1" fmla="val 51852"/>
                <a:gd name="adj2" fmla="val 5139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1" name="AutoShape 38"/>
            <p:cNvSpPr>
              <a:spLocks noChangeArrowheads="1"/>
            </p:cNvSpPr>
            <p:nvPr/>
          </p:nvSpPr>
          <p:spPr bwMode="auto">
            <a:xfrm>
              <a:off x="2327" y="3390"/>
              <a:ext cx="166" cy="413"/>
            </a:xfrm>
            <a:prstGeom prst="upArrow">
              <a:avLst>
                <a:gd name="adj1" fmla="val 51852"/>
                <a:gd name="adj2" fmla="val 5183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2" name="AutoShape 39"/>
            <p:cNvSpPr>
              <a:spLocks noChangeArrowheads="1"/>
            </p:cNvSpPr>
            <p:nvPr/>
          </p:nvSpPr>
          <p:spPr bwMode="auto">
            <a:xfrm>
              <a:off x="2982" y="3390"/>
              <a:ext cx="156" cy="252"/>
            </a:xfrm>
            <a:prstGeom prst="upArrow">
              <a:avLst>
                <a:gd name="adj1" fmla="val 61111"/>
                <a:gd name="adj2" fmla="val 5660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3" name="AutoShape 40"/>
            <p:cNvSpPr>
              <a:spLocks noChangeArrowheads="1"/>
            </p:cNvSpPr>
            <p:nvPr/>
          </p:nvSpPr>
          <p:spPr bwMode="auto">
            <a:xfrm>
              <a:off x="2066" y="3390"/>
              <a:ext cx="157" cy="252"/>
            </a:xfrm>
            <a:prstGeom prst="upArrow">
              <a:avLst>
                <a:gd name="adj1" fmla="val 61111"/>
                <a:gd name="adj2" fmla="val 5624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4" name="AutoShape 41"/>
            <p:cNvSpPr>
              <a:spLocks noChangeArrowheads="1"/>
            </p:cNvSpPr>
            <p:nvPr/>
          </p:nvSpPr>
          <p:spPr bwMode="auto">
            <a:xfrm>
              <a:off x="1161" y="3390"/>
              <a:ext cx="156" cy="252"/>
            </a:xfrm>
            <a:prstGeom prst="upArrow">
              <a:avLst>
                <a:gd name="adj1" fmla="val 61111"/>
                <a:gd name="adj2" fmla="val 5660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385" name="Text Box 42"/>
            <p:cNvSpPr txBox="1">
              <a:spLocks noChangeArrowheads="1"/>
            </p:cNvSpPr>
            <p:nvPr/>
          </p:nvSpPr>
          <p:spPr bwMode="auto">
            <a:xfrm>
              <a:off x="4669" y="3042"/>
              <a:ext cx="7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0</a:t>
              </a:r>
              <a:endParaRPr lang="en-US" altLang="zh-CN" sz="2000" b="1"/>
            </a:p>
          </p:txBody>
        </p:sp>
      </p:grpSp>
      <p:sp>
        <p:nvSpPr>
          <p:cNvPr id="191531" name="Line 43"/>
          <p:cNvSpPr>
            <a:spLocks noChangeShapeType="1"/>
          </p:cNvSpPr>
          <p:nvPr/>
        </p:nvSpPr>
        <p:spPr bwMode="auto">
          <a:xfrm flipH="1">
            <a:off x="6991350" y="5048250"/>
            <a:ext cx="49530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1532" name="Line 44"/>
          <p:cNvSpPr>
            <a:spLocks noChangeShapeType="1"/>
          </p:cNvSpPr>
          <p:nvPr/>
        </p:nvSpPr>
        <p:spPr bwMode="auto">
          <a:xfrm flipH="1">
            <a:off x="5524500" y="5048250"/>
            <a:ext cx="53340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1533" name="Line 45"/>
          <p:cNvSpPr>
            <a:spLocks noChangeShapeType="1"/>
          </p:cNvSpPr>
          <p:nvPr/>
        </p:nvSpPr>
        <p:spPr bwMode="auto">
          <a:xfrm flipH="1">
            <a:off x="4076700" y="5048250"/>
            <a:ext cx="53340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1534" name="Line 46"/>
          <p:cNvSpPr>
            <a:spLocks noChangeShapeType="1"/>
          </p:cNvSpPr>
          <p:nvPr/>
        </p:nvSpPr>
        <p:spPr bwMode="auto">
          <a:xfrm flipH="1">
            <a:off x="2628900" y="5048250"/>
            <a:ext cx="51435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1535" name="Line 47"/>
          <p:cNvSpPr>
            <a:spLocks noChangeShapeType="1"/>
          </p:cNvSpPr>
          <p:nvPr/>
        </p:nvSpPr>
        <p:spPr bwMode="auto">
          <a:xfrm flipH="1">
            <a:off x="1162050" y="5048250"/>
            <a:ext cx="51435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14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91531"/>
                                        </p:tgtEl>
                                        <p:attrNameLst>
                                          <p:attrName>style.visibility</p:attrName>
                                        </p:attrNameLst>
                                      </p:cBhvr>
                                      <p:to>
                                        <p:strVal val="visible"/>
                                      </p:to>
                                    </p:set>
                                    <p:animEffect transition="in" filter="wipe(right)">
                                      <p:cBhvr>
                                        <p:cTn id="19" dur="500"/>
                                        <p:tgtEl>
                                          <p:spTgt spid="19153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91532"/>
                                        </p:tgtEl>
                                        <p:attrNameLst>
                                          <p:attrName>style.visibility</p:attrName>
                                        </p:attrNameLst>
                                      </p:cBhvr>
                                      <p:to>
                                        <p:strVal val="visible"/>
                                      </p:to>
                                    </p:set>
                                    <p:animEffect transition="in" filter="wipe(right)">
                                      <p:cBhvr>
                                        <p:cTn id="24" dur="500"/>
                                        <p:tgtEl>
                                          <p:spTgt spid="1915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91533"/>
                                        </p:tgtEl>
                                        <p:attrNameLst>
                                          <p:attrName>style.visibility</p:attrName>
                                        </p:attrNameLst>
                                      </p:cBhvr>
                                      <p:to>
                                        <p:strVal val="visible"/>
                                      </p:to>
                                    </p:set>
                                    <p:animEffect transition="in" filter="wipe(right)">
                                      <p:cBhvr>
                                        <p:cTn id="29" dur="500"/>
                                        <p:tgtEl>
                                          <p:spTgt spid="19153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91534"/>
                                        </p:tgtEl>
                                        <p:attrNameLst>
                                          <p:attrName>style.visibility</p:attrName>
                                        </p:attrNameLst>
                                      </p:cBhvr>
                                      <p:to>
                                        <p:strVal val="visible"/>
                                      </p:to>
                                    </p:set>
                                    <p:animEffect transition="in" filter="wipe(right)">
                                      <p:cBhvr>
                                        <p:cTn id="34" dur="500"/>
                                        <p:tgtEl>
                                          <p:spTgt spid="1915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91535"/>
                                        </p:tgtEl>
                                        <p:attrNameLst>
                                          <p:attrName>style.visibility</p:attrName>
                                        </p:attrNameLst>
                                      </p:cBhvr>
                                      <p:to>
                                        <p:strVal val="visible"/>
                                      </p:to>
                                    </p:set>
                                    <p:animEffect transition="in" filter="wipe(right)">
                                      <p:cBhvr>
                                        <p:cTn id="39" dur="500"/>
                                        <p:tgtEl>
                                          <p:spTgt spid="19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autoUpdateAnimBg="0"/>
      <p:bldP spid="191531" grpId="0" animBg="1"/>
      <p:bldP spid="191532" grpId="0" animBg="1"/>
      <p:bldP spid="191533" grpId="0" animBg="1"/>
      <p:bldP spid="191534" grpId="0" animBg="1"/>
      <p:bldP spid="1915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5C5A848-E321-48A6-8BBB-32E3334A0BDD}" type="datetime2">
              <a:rPr kumimoji="0" lang="zh-CN" altLang="en-US" smtClean="0"/>
              <a:pPr eaLnBrk="1" hangingPunct="1"/>
              <a:t>2016年10月31日</a:t>
            </a:fld>
            <a:endParaRPr kumimoji="0" lang="en-US" altLang="zh-CN" smtClean="0"/>
          </a:p>
        </p:txBody>
      </p:sp>
      <p:sp>
        <p:nvSpPr>
          <p:cNvPr id="12493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493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196611" name="Rectangle 3"/>
          <p:cNvSpPr>
            <a:spLocks noGrp="1" noChangeArrowheads="1"/>
          </p:cNvSpPr>
          <p:nvPr>
            <p:ph type="body" idx="1"/>
          </p:nvPr>
        </p:nvSpPr>
        <p:spPr>
          <a:xfrm>
            <a:off x="381000" y="914400"/>
            <a:ext cx="8229600" cy="5334000"/>
          </a:xfrm>
        </p:spPr>
        <p:txBody>
          <a:bodyPr/>
          <a:lstStyle/>
          <a:p>
            <a:pPr eaLnBrk="1" hangingPunct="1">
              <a:buFontTx/>
              <a:buNone/>
            </a:pPr>
            <a:r>
              <a:rPr lang="en-US" altLang="zh-CN" b="1" smtClean="0">
                <a:solidFill>
                  <a:srgbClr val="A50021"/>
                </a:solidFill>
                <a:latin typeface="Times New Roman" pitchFamily="18" charset="0"/>
              </a:rPr>
              <a:t>4.9.2 ALU</a:t>
            </a:r>
            <a:r>
              <a:rPr lang="zh-CN" altLang="en-US" b="1" smtClean="0">
                <a:solidFill>
                  <a:srgbClr val="A50021"/>
                </a:solidFill>
                <a:latin typeface="Times New Roman" pitchFamily="18" charset="0"/>
              </a:rPr>
              <a:t>举例</a:t>
            </a:r>
          </a:p>
          <a:p>
            <a:pPr eaLnBrk="1" hangingPunct="1">
              <a:buFontTx/>
              <a:buNone/>
            </a:pPr>
            <a:r>
              <a:rPr lang="en-US" altLang="zh-CN" b="1" smtClean="0">
                <a:latin typeface="Times New Roman" pitchFamily="18" charset="0"/>
                <a:cs typeface="Times New Roman" pitchFamily="18" charset="0"/>
              </a:rPr>
              <a:t>1</a:t>
            </a:r>
            <a:r>
              <a:rPr lang="en-US" altLang="zh-CN" b="1" smtClean="0">
                <a:latin typeface="Times New Roman" pitchFamily="18" charset="0"/>
              </a:rPr>
              <a:t>. ALU</a:t>
            </a:r>
            <a:r>
              <a:rPr lang="zh-CN" altLang="en-US" b="1" smtClean="0">
                <a:latin typeface="Times New Roman" pitchFamily="18" charset="0"/>
              </a:rPr>
              <a:t>电路</a:t>
            </a:r>
          </a:p>
          <a:p>
            <a:pPr algn="just" eaLnBrk="1" hangingPunct="1">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ALU</a:t>
            </a:r>
            <a:r>
              <a:rPr lang="zh-CN" altLang="en-US" b="1" smtClean="0">
                <a:latin typeface="Times New Roman" pitchFamily="18" charset="0"/>
              </a:rPr>
              <a:t>即算术逻辑单元，它是既能完成算术运算又能完成逻辑运算的部件。前面已经讨论过，无论是加、减、乘、除运算，最终都能归结为加法运算。因此，</a:t>
            </a:r>
            <a:r>
              <a:rPr lang="en-US" altLang="zh-CN" b="1" smtClean="0">
                <a:latin typeface="Times New Roman" pitchFamily="18" charset="0"/>
                <a:cs typeface="Times New Roman" pitchFamily="18" charset="0"/>
              </a:rPr>
              <a:t>ALU</a:t>
            </a:r>
            <a:r>
              <a:rPr lang="zh-CN" altLang="en-US" b="1" smtClean="0">
                <a:latin typeface="Times New Roman" pitchFamily="18" charset="0"/>
              </a:rPr>
              <a:t>的核心首先应当是一个并行加法器，同时也能执行像“与”、“或”、“非”、“异或”这样的逻辑运算。由于</a:t>
            </a:r>
            <a:r>
              <a:rPr lang="en-US" altLang="zh-CN" b="1" smtClean="0">
                <a:latin typeface="Times New Roman" pitchFamily="18" charset="0"/>
                <a:cs typeface="Times New Roman" pitchFamily="18" charset="0"/>
              </a:rPr>
              <a:t>ALU</a:t>
            </a:r>
            <a:r>
              <a:rPr lang="zh-CN" altLang="en-US" b="1" smtClean="0">
                <a:latin typeface="Times New Roman" pitchFamily="18" charset="0"/>
              </a:rPr>
              <a:t>能完成多种功能，所以</a:t>
            </a:r>
            <a:r>
              <a:rPr lang="en-US" altLang="zh-CN" b="1" smtClean="0">
                <a:latin typeface="Times New Roman" pitchFamily="18" charset="0"/>
                <a:cs typeface="Times New Roman" pitchFamily="18" charset="0"/>
              </a:rPr>
              <a:t>ALU</a:t>
            </a:r>
            <a:r>
              <a:rPr lang="zh-CN" altLang="en-US" b="1" smtClean="0">
                <a:latin typeface="Times New Roman" pitchFamily="18" charset="0"/>
              </a:rPr>
              <a:t>又称多功能函数发生器。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6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6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66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480D6FF-86CC-4068-8B08-39311D2B25AA}" type="datetime2">
              <a:rPr kumimoji="0" lang="zh-CN" altLang="en-US" smtClean="0"/>
              <a:pPr eaLnBrk="1" hangingPunct="1"/>
              <a:t>2016年10月31日</a:t>
            </a:fld>
            <a:endParaRPr kumimoji="0" lang="en-US" altLang="zh-CN" smtClean="0"/>
          </a:p>
        </p:txBody>
      </p:sp>
      <p:sp>
        <p:nvSpPr>
          <p:cNvPr id="12595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595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4. 9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309251" name="Rectangle 3"/>
          <p:cNvSpPr>
            <a:spLocks noGrp="1" noChangeArrowheads="1"/>
          </p:cNvSpPr>
          <p:nvPr>
            <p:ph type="body" idx="1"/>
          </p:nvPr>
        </p:nvSpPr>
        <p:spPr>
          <a:xfrm>
            <a:off x="381000" y="914400"/>
            <a:ext cx="8229600" cy="5334000"/>
          </a:xfrm>
        </p:spPr>
        <p:txBody>
          <a:bodyPr/>
          <a:lstStyle/>
          <a:p>
            <a:pPr eaLnBrk="1" hangingPunct="1">
              <a:lnSpc>
                <a:spcPct val="90000"/>
              </a:lnSpc>
              <a:buFontTx/>
              <a:buNone/>
            </a:pPr>
            <a:r>
              <a:rPr lang="en-US" altLang="zh-CN" b="1" smtClean="0">
                <a:latin typeface="Times New Roman" pitchFamily="18" charset="0"/>
              </a:rPr>
              <a:t>2.4</a:t>
            </a:r>
            <a:r>
              <a:rPr lang="zh-CN" altLang="en-US" b="1" smtClean="0">
                <a:latin typeface="Times New Roman" pitchFamily="18" charset="0"/>
              </a:rPr>
              <a:t>位</a:t>
            </a:r>
            <a:r>
              <a:rPr lang="en-US" altLang="zh-CN" b="1" smtClean="0">
                <a:latin typeface="Times New Roman" pitchFamily="18" charset="0"/>
              </a:rPr>
              <a:t>ALU</a:t>
            </a:r>
            <a:r>
              <a:rPr lang="zh-CN" altLang="en-US" b="1" smtClean="0">
                <a:latin typeface="Times New Roman" pitchFamily="18" charset="0"/>
              </a:rPr>
              <a:t>芯片</a:t>
            </a:r>
          </a:p>
          <a:p>
            <a:pPr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rPr>
              <a:t>74181</a:t>
            </a:r>
            <a:r>
              <a:rPr lang="zh-CN" altLang="en-US" b="1" smtClean="0">
                <a:latin typeface="Times New Roman" pitchFamily="18" charset="0"/>
              </a:rPr>
              <a:t>是四位算术逻辑运算部件（</a:t>
            </a:r>
            <a:r>
              <a:rPr lang="en-US" altLang="zh-CN" b="1" smtClean="0">
                <a:latin typeface="Times New Roman" pitchFamily="18" charset="0"/>
              </a:rPr>
              <a:t>ALU</a:t>
            </a:r>
            <a:r>
              <a:rPr lang="zh-CN" altLang="en-US" b="1" smtClean="0">
                <a:latin typeface="Times New Roman" pitchFamily="18" charset="0"/>
              </a:rPr>
              <a:t>），又称多功能函数发生器，能执行</a:t>
            </a:r>
            <a:r>
              <a:rPr lang="en-US" altLang="zh-CN" b="1" smtClean="0">
                <a:latin typeface="Times New Roman" pitchFamily="18" charset="0"/>
              </a:rPr>
              <a:t>16</a:t>
            </a:r>
            <a:r>
              <a:rPr lang="zh-CN" altLang="en-US" b="1" smtClean="0">
                <a:latin typeface="Times New Roman" pitchFamily="18" charset="0"/>
              </a:rPr>
              <a:t>种算术运算和</a:t>
            </a:r>
            <a:r>
              <a:rPr lang="en-US" altLang="zh-CN" b="1" smtClean="0">
                <a:latin typeface="Times New Roman" pitchFamily="18" charset="0"/>
              </a:rPr>
              <a:t>16</a:t>
            </a:r>
            <a:r>
              <a:rPr lang="zh-CN" altLang="en-US" b="1" smtClean="0">
                <a:latin typeface="Times New Roman" pitchFamily="18" charset="0"/>
              </a:rPr>
              <a:t>种逻辑运算。</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A0</a:t>
            </a:r>
            <a:r>
              <a:rPr lang="zh-CN" altLang="en-US" b="1" smtClean="0">
                <a:latin typeface="Times New Roman" pitchFamily="18" charset="0"/>
              </a:rPr>
              <a:t>、</a:t>
            </a:r>
            <a:r>
              <a:rPr lang="en-US" altLang="zh-CN" b="1" smtClean="0">
                <a:latin typeface="Times New Roman" pitchFamily="18" charset="0"/>
              </a:rPr>
              <a:t>B0</a:t>
            </a:r>
            <a:r>
              <a:rPr lang="zh-CN" altLang="en-US" b="1" smtClean="0">
                <a:latin typeface="Times New Roman" pitchFamily="18" charset="0"/>
              </a:rPr>
              <a:t>～</a:t>
            </a:r>
            <a:r>
              <a:rPr lang="en-US" altLang="zh-CN" b="1" smtClean="0">
                <a:latin typeface="Times New Roman" pitchFamily="18" charset="0"/>
              </a:rPr>
              <a:t>A3</a:t>
            </a:r>
            <a:r>
              <a:rPr lang="zh-CN" altLang="en-US" b="1" smtClean="0">
                <a:latin typeface="Times New Roman" pitchFamily="18" charset="0"/>
              </a:rPr>
              <a:t>、</a:t>
            </a:r>
            <a:r>
              <a:rPr lang="en-US" altLang="zh-CN" b="1" smtClean="0">
                <a:latin typeface="Times New Roman" pitchFamily="18" charset="0"/>
              </a:rPr>
              <a:t>B3</a:t>
            </a:r>
            <a:r>
              <a:rPr lang="zh-CN" altLang="en-US" b="1" smtClean="0">
                <a:latin typeface="Times New Roman" pitchFamily="18" charset="0"/>
              </a:rPr>
              <a:t>：操作数输入端；</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F0</a:t>
            </a:r>
            <a:r>
              <a:rPr lang="zh-CN" altLang="en-US" b="1" smtClean="0">
                <a:latin typeface="Times New Roman" pitchFamily="18" charset="0"/>
              </a:rPr>
              <a:t>～</a:t>
            </a:r>
            <a:r>
              <a:rPr lang="en-US" altLang="zh-CN" b="1" smtClean="0">
                <a:latin typeface="Times New Roman" pitchFamily="18" charset="0"/>
              </a:rPr>
              <a:t>F3</a:t>
            </a:r>
            <a:r>
              <a:rPr lang="zh-CN" altLang="en-US" b="1" smtClean="0">
                <a:latin typeface="Times New Roman" pitchFamily="18" charset="0"/>
              </a:rPr>
              <a:t>：输出端；</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n </a:t>
            </a:r>
            <a:r>
              <a:rPr lang="en-US" altLang="zh-CN" b="1" smtClean="0">
                <a:latin typeface="Times New Roman" pitchFamily="18" charset="0"/>
              </a:rPr>
              <a:t>’</a:t>
            </a:r>
            <a:r>
              <a:rPr lang="en-US" altLang="zh-CN" b="1" baseline="-30000" smtClean="0">
                <a:latin typeface="Times New Roman" pitchFamily="18" charset="0"/>
                <a:cs typeface="Times New Roman" pitchFamily="18" charset="0"/>
              </a:rPr>
              <a:t> </a:t>
            </a:r>
            <a:r>
              <a:rPr lang="zh-CN" altLang="en-US" b="1" smtClean="0">
                <a:latin typeface="Times New Roman" pitchFamily="18" charset="0"/>
              </a:rPr>
              <a:t>：进位输入端；</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n+4 </a:t>
            </a:r>
            <a:r>
              <a:rPr lang="en-US" altLang="zh-CN" b="1" smtClean="0">
                <a:latin typeface="Times New Roman" pitchFamily="18" charset="0"/>
              </a:rPr>
              <a:t>’</a:t>
            </a:r>
            <a:r>
              <a:rPr lang="en-US" altLang="zh-CN" b="1" baseline="-30000"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a:t>
            </a:r>
            <a:r>
              <a:rPr lang="zh-CN" altLang="en-US" b="1" smtClean="0">
                <a:latin typeface="Times New Roman" pitchFamily="18" charset="0"/>
              </a:rPr>
              <a:t>进位输出端；</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G* </a:t>
            </a:r>
            <a:r>
              <a:rPr lang="zh-CN" altLang="en-US" b="1" smtClean="0">
                <a:latin typeface="Times New Roman" pitchFamily="18" charset="0"/>
              </a:rPr>
              <a:t>：组进位产生函数输出端；</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P*</a:t>
            </a:r>
            <a:r>
              <a:rPr lang="zh-CN" altLang="en-US" b="1" smtClean="0">
                <a:latin typeface="Times New Roman" pitchFamily="18" charset="0"/>
              </a:rPr>
              <a:t>：组进位传递函数输出端；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9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9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92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92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925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92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925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9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1BDB74F-A165-4E2B-B5E0-31A48EAF8C2F}" type="datetime2">
              <a:rPr kumimoji="0" lang="zh-CN" altLang="en-US" smtClean="0"/>
              <a:pPr eaLnBrk="1" hangingPunct="1"/>
              <a:t>2016年10月31日</a:t>
            </a:fld>
            <a:endParaRPr kumimoji="0" lang="en-US" altLang="zh-CN" smtClean="0"/>
          </a:p>
        </p:txBody>
      </p:sp>
      <p:sp>
        <p:nvSpPr>
          <p:cNvPr id="12697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698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287747" name="Rectangle 3"/>
          <p:cNvSpPr>
            <a:spLocks noGrp="1" noChangeArrowheads="1"/>
          </p:cNvSpPr>
          <p:nvPr>
            <p:ph type="body" idx="1"/>
          </p:nvPr>
        </p:nvSpPr>
        <p:spPr>
          <a:xfrm>
            <a:off x="381000" y="914400"/>
            <a:ext cx="8229600" cy="5122863"/>
          </a:xfrm>
        </p:spPr>
        <p:txBody>
          <a:bodyPr/>
          <a:lstStyle/>
          <a:p>
            <a:pPr eaLnBrk="1" hangingPunct="1">
              <a:buFontTx/>
              <a:buNone/>
            </a:pPr>
            <a:r>
              <a:rPr lang="en-US" altLang="zh-CN" b="1" smtClean="0">
                <a:latin typeface="Times New Roman" pitchFamily="18" charset="0"/>
                <a:cs typeface="Times New Roman" pitchFamily="18" charset="0"/>
              </a:rPr>
              <a:t>            M</a:t>
            </a:r>
            <a:r>
              <a:rPr lang="zh-CN" altLang="en-US" b="1" smtClean="0">
                <a:latin typeface="Times New Roman" pitchFamily="18" charset="0"/>
              </a:rPr>
              <a:t>：工作方式，</a:t>
            </a:r>
            <a:r>
              <a:rPr lang="en-US" altLang="zh-CN" b="1" smtClean="0">
                <a:latin typeface="Times New Roman" pitchFamily="18" charset="0"/>
                <a:cs typeface="Times New Roman" pitchFamily="18" charset="0"/>
              </a:rPr>
              <a:t>M=0</a:t>
            </a:r>
            <a:r>
              <a:rPr lang="zh-CN" altLang="en-US" b="1" smtClean="0">
                <a:latin typeface="Times New Roman" pitchFamily="18" charset="0"/>
              </a:rPr>
              <a:t>为算术操作，</a:t>
            </a:r>
            <a:r>
              <a:rPr lang="en-US" altLang="zh-CN" b="1" smtClean="0">
                <a:latin typeface="Times New Roman" pitchFamily="18" charset="0"/>
                <a:cs typeface="Times New Roman" pitchFamily="18" charset="0"/>
              </a:rPr>
              <a:t>M=1</a:t>
            </a:r>
            <a:r>
              <a:rPr lang="zh-CN" altLang="en-US" b="1" smtClean="0">
                <a:latin typeface="Times New Roman" pitchFamily="18" charset="0"/>
              </a:rPr>
              <a:t>为逻辑操作；</a:t>
            </a:r>
          </a:p>
          <a:p>
            <a:pPr algn="just" eaLnBrk="1" hangingPunct="1">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0</a:t>
            </a:r>
            <a:r>
              <a:rPr lang="zh-CN" altLang="en-US" b="1" smtClean="0">
                <a:latin typeface="Times New Roman" pitchFamily="18" charset="0"/>
              </a:rPr>
              <a:t>～</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3</a:t>
            </a:r>
            <a:r>
              <a:rPr lang="zh-CN" altLang="en-US" b="1" smtClean="0">
                <a:latin typeface="Times New Roman" pitchFamily="18" charset="0"/>
              </a:rPr>
              <a:t>：功能选择线。</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74181</a:t>
            </a:r>
            <a:r>
              <a:rPr lang="zh-CN" altLang="en-US" b="1" smtClean="0">
                <a:latin typeface="Times New Roman" pitchFamily="18" charset="0"/>
              </a:rPr>
              <a:t>的</a:t>
            </a:r>
            <a:r>
              <a:rPr lang="en-US" altLang="zh-CN" b="1" smtClean="0">
                <a:latin typeface="Times New Roman" pitchFamily="18" charset="0"/>
              </a:rPr>
              <a:t>4</a:t>
            </a:r>
            <a:r>
              <a:rPr lang="zh-CN" altLang="en-US" b="1" smtClean="0">
                <a:latin typeface="Times New Roman" pitchFamily="18" charset="0"/>
              </a:rPr>
              <a:t>位作为一个小组，组间既可以采用串行进位，也可以采用并行进位。</a:t>
            </a:r>
          </a:p>
          <a:p>
            <a:pPr eaLnBrk="1" hangingPunct="1">
              <a:buFontTx/>
              <a:buNone/>
            </a:pPr>
            <a:r>
              <a:rPr lang="zh-CN" altLang="en-US" b="1" smtClean="0">
                <a:latin typeface="Times New Roman" pitchFamily="18" charset="0"/>
              </a:rPr>
              <a:t>            当采用组间串行进位时，只要把前片的</a:t>
            </a:r>
            <a:r>
              <a:rPr lang="en-US" altLang="zh-CN" b="1" smtClean="0">
                <a:latin typeface="Times New Roman" pitchFamily="18" charset="0"/>
              </a:rPr>
              <a:t>C</a:t>
            </a:r>
            <a:r>
              <a:rPr lang="en-US" altLang="zh-CN" b="1" baseline="-30000" smtClean="0">
                <a:latin typeface="Times New Roman" pitchFamily="18" charset="0"/>
              </a:rPr>
              <a:t>n+4</a:t>
            </a:r>
            <a:r>
              <a:rPr lang="zh-CN" altLang="en-US" b="1" smtClean="0">
                <a:latin typeface="Times New Roman" pitchFamily="18" charset="0"/>
              </a:rPr>
              <a:t>与下一片的</a:t>
            </a:r>
            <a:r>
              <a:rPr lang="en-US" altLang="zh-CN" b="1" smtClean="0">
                <a:latin typeface="Times New Roman" pitchFamily="18" charset="0"/>
              </a:rPr>
              <a:t>C</a:t>
            </a:r>
            <a:r>
              <a:rPr lang="en-US" altLang="zh-CN" b="1" baseline="-30000" smtClean="0">
                <a:latin typeface="Times New Roman" pitchFamily="18" charset="0"/>
              </a:rPr>
              <a:t>n</a:t>
            </a:r>
            <a:r>
              <a:rPr lang="zh-CN" altLang="en-US" b="1" smtClean="0">
                <a:latin typeface="Times New Roman" pitchFamily="18" charset="0"/>
              </a:rPr>
              <a:t>相连即可。</a:t>
            </a:r>
          </a:p>
        </p:txBody>
      </p:sp>
      <p:sp>
        <p:nvSpPr>
          <p:cNvPr id="126982" name="Rectangle 5"/>
          <p:cNvSpPr>
            <a:spLocks noChangeArrowheads="1"/>
          </p:cNvSpPr>
          <p:nvPr/>
        </p:nvSpPr>
        <p:spPr bwMode="auto">
          <a:xfrm>
            <a:off x="0" y="2389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7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7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77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7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A943CC1-2E0C-4936-8699-673B59467A1B}" type="datetime2">
              <a:rPr kumimoji="0" lang="zh-CN" altLang="en-US" smtClean="0"/>
              <a:pPr eaLnBrk="1" hangingPunct="1"/>
              <a:t>2016年10月31日</a:t>
            </a:fld>
            <a:endParaRPr kumimoji="0" lang="en-US" altLang="zh-CN" smtClean="0"/>
          </a:p>
        </p:txBody>
      </p:sp>
      <p:sp>
        <p:nvSpPr>
          <p:cNvPr id="12800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800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128005" name="Rectangle 4"/>
          <p:cNvSpPr>
            <a:spLocks noChangeArrowheads="1"/>
          </p:cNvSpPr>
          <p:nvPr/>
        </p:nvSpPr>
        <p:spPr bwMode="auto">
          <a:xfrm>
            <a:off x="0" y="2389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8006" name="Object 5"/>
          <p:cNvGraphicFramePr>
            <a:graphicFrameLocks noChangeAspect="1"/>
          </p:cNvGraphicFramePr>
          <p:nvPr/>
        </p:nvGraphicFramePr>
        <p:xfrm>
          <a:off x="0" y="1484313"/>
          <a:ext cx="9144000" cy="2911475"/>
        </p:xfrm>
        <a:graphic>
          <a:graphicData uri="http://schemas.openxmlformats.org/presentationml/2006/ole">
            <mc:AlternateContent xmlns:mc="http://schemas.openxmlformats.org/markup-compatibility/2006">
              <mc:Choice xmlns:v="urn:schemas-microsoft-com:vml" Requires="v">
                <p:oleObj spid="_x0000_s128017" name="Visio" r:id="rId3" imgW="6530340" imgH="2080260" progId="Visio.Drawing.11">
                  <p:embed/>
                </p:oleObj>
              </mc:Choice>
              <mc:Fallback>
                <p:oleObj name="Visio" r:id="rId3" imgW="6530340" imgH="20802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EFCB01C9-2F09-442E-A65B-A950707E3A93}" type="datetime2">
              <a:rPr kumimoji="0" lang="zh-CN" altLang="en-US" smtClean="0"/>
              <a:pPr eaLnBrk="1" hangingPunct="1"/>
              <a:t>2016年10月31日</a:t>
            </a:fld>
            <a:endParaRPr kumimoji="0" lang="en-US" altLang="zh-CN" smtClean="0"/>
          </a:p>
        </p:txBody>
      </p:sp>
      <p:sp>
        <p:nvSpPr>
          <p:cNvPr id="12902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2902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graphicFrame>
        <p:nvGraphicFramePr>
          <p:cNvPr id="129029" name="Object 4"/>
          <p:cNvGraphicFramePr>
            <a:graphicFrameLocks noChangeAspect="1"/>
          </p:cNvGraphicFramePr>
          <p:nvPr/>
        </p:nvGraphicFramePr>
        <p:xfrm>
          <a:off x="0" y="925513"/>
          <a:ext cx="9144000" cy="5173662"/>
        </p:xfrm>
        <a:graphic>
          <a:graphicData uri="http://schemas.openxmlformats.org/presentationml/2006/ole">
            <mc:AlternateContent xmlns:mc="http://schemas.openxmlformats.org/markup-compatibility/2006">
              <mc:Choice xmlns:v="urn:schemas-microsoft-com:vml" Requires="v">
                <p:oleObj spid="_x0000_s129040" name="Photo Editor 照片" r:id="rId3" imgW="6838095" imgH="3742857" progId="MSPhotoEd.3">
                  <p:embed/>
                </p:oleObj>
              </mc:Choice>
              <mc:Fallback>
                <p:oleObj name="Photo Editor 照片" r:id="rId3" imgW="6838095" imgH="3742857"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25513"/>
                        <a:ext cx="9144000"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6B34F55-8D54-40C3-8F09-94D4550BFAB1}" type="datetime2">
              <a:rPr kumimoji="0" lang="zh-CN" altLang="en-US" smtClean="0"/>
              <a:pPr eaLnBrk="1" hangingPunct="1"/>
              <a:t>2016年10月31日</a:t>
            </a:fld>
            <a:endParaRPr kumimoji="0" lang="en-US" altLang="zh-CN" smtClean="0"/>
          </a:p>
        </p:txBody>
      </p:sp>
      <p:sp>
        <p:nvSpPr>
          <p:cNvPr id="13005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005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197635" name="Rectangle 3"/>
          <p:cNvSpPr>
            <a:spLocks noGrp="1" noChangeArrowheads="1"/>
          </p:cNvSpPr>
          <p:nvPr>
            <p:ph type="body" idx="1"/>
          </p:nvPr>
        </p:nvSpPr>
        <p:spPr>
          <a:xfrm>
            <a:off x="381000" y="914400"/>
            <a:ext cx="8153400" cy="5122863"/>
          </a:xfrm>
        </p:spPr>
        <p:txBody>
          <a:bodyPr/>
          <a:lstStyle/>
          <a:p>
            <a:pPr eaLnBrk="1" hangingPunct="1">
              <a:buFontTx/>
              <a:buNone/>
            </a:pPr>
            <a:r>
              <a:rPr lang="en-US" altLang="zh-CN" b="1" smtClean="0">
                <a:latin typeface="Times New Roman" pitchFamily="18" charset="0"/>
              </a:rPr>
              <a:t>3. ALU</a:t>
            </a:r>
            <a:r>
              <a:rPr lang="zh-CN" altLang="en-US" b="1" smtClean="0">
                <a:latin typeface="Times New Roman" pitchFamily="18" charset="0"/>
              </a:rPr>
              <a:t>的应用            </a:t>
            </a:r>
          </a:p>
          <a:p>
            <a:pPr eaLnBrk="1" hangingPunct="1">
              <a:buFontTx/>
              <a:buNone/>
            </a:pPr>
            <a:r>
              <a:rPr lang="zh-CN" altLang="en-US" b="1" smtClean="0">
                <a:latin typeface="Times New Roman" pitchFamily="18" charset="0"/>
              </a:rPr>
              <a:t>           当采用组间并行进位时，需要增加一片先行进位部件（</a:t>
            </a:r>
            <a:r>
              <a:rPr lang="en-US" altLang="zh-CN" b="1" smtClean="0">
                <a:latin typeface="Times New Roman" pitchFamily="18" charset="0"/>
              </a:rPr>
              <a:t>74182</a:t>
            </a:r>
            <a:r>
              <a:rPr lang="zh-CN" altLang="en-US" b="1" smtClean="0">
                <a:latin typeface="Times New Roman" pitchFamily="18" charset="0"/>
              </a:rPr>
              <a:t>）。 </a:t>
            </a:r>
          </a:p>
        </p:txBody>
      </p:sp>
      <p:graphicFrame>
        <p:nvGraphicFramePr>
          <p:cNvPr id="197637" name="Object 5"/>
          <p:cNvGraphicFramePr>
            <a:graphicFrameLocks noChangeAspect="1"/>
          </p:cNvGraphicFramePr>
          <p:nvPr/>
        </p:nvGraphicFramePr>
        <p:xfrm>
          <a:off x="1828800" y="2819400"/>
          <a:ext cx="5562600" cy="3509963"/>
        </p:xfrm>
        <a:graphic>
          <a:graphicData uri="http://schemas.openxmlformats.org/presentationml/2006/ole">
            <mc:AlternateContent xmlns:mc="http://schemas.openxmlformats.org/markup-compatibility/2006">
              <mc:Choice xmlns:v="urn:schemas-microsoft-com:vml" Requires="v">
                <p:oleObj spid="_x0000_s130065" r:id="rId3" imgW="2402840" imgH="1513840" progId="Visio.Drawing.6">
                  <p:embed/>
                </p:oleObj>
              </mc:Choice>
              <mc:Fallback>
                <p:oleObj r:id="rId3" imgW="2402840" imgH="151384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819400"/>
                        <a:ext cx="5562600"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7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7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F4BFD74-2B4C-4BE9-878B-BAB683B1C2C4}" type="datetime2">
              <a:rPr kumimoji="0" lang="zh-CN" altLang="en-US" smtClean="0"/>
              <a:pPr eaLnBrk="1" hangingPunct="1"/>
              <a:t>2016年10月31日</a:t>
            </a:fld>
            <a:endParaRPr kumimoji="0" lang="en-US" altLang="zh-CN" smtClean="0"/>
          </a:p>
        </p:txBody>
      </p:sp>
      <p:sp>
        <p:nvSpPr>
          <p:cNvPr id="13107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107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292867" name="Rectangle 3"/>
          <p:cNvSpPr>
            <a:spLocks noGrp="1" noChangeArrowheads="1"/>
          </p:cNvSpPr>
          <p:nvPr>
            <p:ph type="body" idx="1"/>
          </p:nvPr>
        </p:nvSpPr>
        <p:spPr>
          <a:xfrm>
            <a:off x="381000" y="914400"/>
            <a:ext cx="8153400" cy="5122863"/>
          </a:xfrm>
        </p:spPr>
        <p:txBody>
          <a:bodyPr/>
          <a:lstStyle/>
          <a:p>
            <a:pPr eaLnBrk="1" hangingPunct="1">
              <a:buFontTx/>
              <a:buNone/>
            </a:pPr>
            <a:r>
              <a:rPr lang="en-US" altLang="zh-CN" b="1" smtClean="0">
                <a:latin typeface="Times New Roman" pitchFamily="18" charset="0"/>
              </a:rPr>
              <a:t>           74182</a:t>
            </a:r>
            <a:r>
              <a:rPr lang="zh-CN" altLang="en-US" b="1" smtClean="0">
                <a:latin typeface="Times New Roman" pitchFamily="18" charset="0"/>
              </a:rPr>
              <a:t>可以产生三个进位信号</a:t>
            </a:r>
            <a:r>
              <a:rPr lang="en-US" altLang="zh-CN" b="1" smtClean="0">
                <a:latin typeface="Times New Roman" pitchFamily="18" charset="0"/>
              </a:rPr>
              <a:t>C</a:t>
            </a:r>
            <a:r>
              <a:rPr lang="en-US" altLang="zh-CN" b="1" baseline="-25000" smtClean="0">
                <a:latin typeface="Times New Roman" pitchFamily="18" charset="0"/>
              </a:rPr>
              <a:t>n+x</a:t>
            </a:r>
            <a:r>
              <a:rPr lang="zh-CN" altLang="en-US" b="1" smtClean="0">
                <a:latin typeface="Times New Roman" pitchFamily="18" charset="0"/>
              </a:rPr>
              <a:t>、</a:t>
            </a:r>
            <a:r>
              <a:rPr lang="en-US" altLang="zh-CN" b="1" smtClean="0">
                <a:latin typeface="Times New Roman" pitchFamily="18" charset="0"/>
              </a:rPr>
              <a:t>C</a:t>
            </a:r>
            <a:r>
              <a:rPr lang="en-US" altLang="zh-CN" b="1" baseline="-25000" smtClean="0">
                <a:latin typeface="Times New Roman" pitchFamily="18" charset="0"/>
              </a:rPr>
              <a:t>n+y</a:t>
            </a:r>
            <a:r>
              <a:rPr lang="zh-CN" altLang="en-US" b="1" smtClean="0">
                <a:latin typeface="Times New Roman" pitchFamily="18" charset="0"/>
              </a:rPr>
              <a:t>、</a:t>
            </a:r>
            <a:r>
              <a:rPr lang="en-US" altLang="zh-CN" b="1" smtClean="0">
                <a:latin typeface="Times New Roman" pitchFamily="18" charset="0"/>
              </a:rPr>
              <a:t>C</a:t>
            </a:r>
            <a:r>
              <a:rPr lang="en-US" altLang="zh-CN" b="1" baseline="-25000" smtClean="0">
                <a:latin typeface="Times New Roman" pitchFamily="18" charset="0"/>
              </a:rPr>
              <a:t>n+z</a:t>
            </a:r>
            <a:r>
              <a:rPr lang="zh-CN" altLang="en-US" b="1" smtClean="0">
                <a:latin typeface="Times New Roman" pitchFamily="18" charset="0"/>
              </a:rPr>
              <a:t>，并且还产生大组进位产生函数</a:t>
            </a:r>
            <a:r>
              <a:rPr lang="en-US" altLang="zh-CN" b="1" smtClean="0">
                <a:latin typeface="Times New Roman" pitchFamily="18" charset="0"/>
              </a:rPr>
              <a:t>G**</a:t>
            </a:r>
            <a:r>
              <a:rPr lang="zh-CN" altLang="en-US" b="1" smtClean="0">
                <a:latin typeface="Times New Roman" pitchFamily="18" charset="0"/>
              </a:rPr>
              <a:t>和大组进位传递函数</a:t>
            </a:r>
            <a:r>
              <a:rPr lang="en-US" altLang="zh-CN" b="1" smtClean="0">
                <a:latin typeface="Times New Roman" pitchFamily="18" charset="0"/>
              </a:rPr>
              <a:t>P**</a:t>
            </a:r>
            <a:r>
              <a:rPr lang="zh-CN" altLang="en-US" b="1" smtClean="0">
                <a:latin typeface="Times New Roman" pitchFamily="18" charset="0"/>
              </a:rPr>
              <a:t>，可供组成位数更长的多级先行进位</a:t>
            </a:r>
            <a:r>
              <a:rPr lang="en-US" altLang="zh-CN" b="1" smtClean="0">
                <a:latin typeface="Times New Roman" pitchFamily="18" charset="0"/>
              </a:rPr>
              <a:t>ALU</a:t>
            </a:r>
            <a:r>
              <a:rPr lang="zh-CN" altLang="en-US" b="1" smtClean="0">
                <a:latin typeface="Times New Roman" pitchFamily="18" charset="0"/>
              </a:rPr>
              <a:t>时用。</a:t>
            </a:r>
          </a:p>
        </p:txBody>
      </p:sp>
      <p:sp>
        <p:nvSpPr>
          <p:cNvPr id="292869" name="Text Box 5"/>
          <p:cNvSpPr txBox="1">
            <a:spLocks noChangeArrowheads="1"/>
          </p:cNvSpPr>
          <p:nvPr/>
        </p:nvSpPr>
        <p:spPr bwMode="auto">
          <a:xfrm>
            <a:off x="0" y="3124200"/>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accent2"/>
              </a:buClr>
              <a:buSzPct val="80000"/>
              <a:buFont typeface="Wingdings" pitchFamily="2" charset="2"/>
              <a:buNone/>
            </a:pP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16</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endParaRPr lang="en-US" altLang="zh-CN" sz="3600"/>
          </a:p>
        </p:txBody>
      </p:sp>
      <p:sp>
        <p:nvSpPr>
          <p:cNvPr id="292870" name="Line 6"/>
          <p:cNvSpPr>
            <a:spLocks noChangeShapeType="1"/>
          </p:cNvSpPr>
          <p:nvPr/>
        </p:nvSpPr>
        <p:spPr bwMode="auto">
          <a:xfrm>
            <a:off x="838200" y="3657600"/>
            <a:ext cx="5334000" cy="0"/>
          </a:xfrm>
          <a:prstGeom prst="line">
            <a:avLst/>
          </a:prstGeom>
          <a:noFill/>
          <a:ln w="381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2871" name="Line 7"/>
          <p:cNvSpPr>
            <a:spLocks noChangeShapeType="1"/>
          </p:cNvSpPr>
          <p:nvPr/>
        </p:nvSpPr>
        <p:spPr bwMode="auto">
          <a:xfrm>
            <a:off x="6477000" y="3657600"/>
            <a:ext cx="1828800" cy="0"/>
          </a:xfrm>
          <a:prstGeom prst="line">
            <a:avLst/>
          </a:prstGeom>
          <a:noFill/>
          <a:ln w="381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2872" name="AutoShape 8"/>
          <p:cNvSpPr>
            <a:spLocks noChangeArrowheads="1"/>
          </p:cNvSpPr>
          <p:nvPr/>
        </p:nvSpPr>
        <p:spPr bwMode="auto">
          <a:xfrm>
            <a:off x="1143000" y="4800600"/>
            <a:ext cx="2362200" cy="838200"/>
          </a:xfrm>
          <a:prstGeom prst="wedgeRoundRectCallout">
            <a:avLst>
              <a:gd name="adj1" fmla="val 50806"/>
              <a:gd name="adj2" fmla="val -204546"/>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大组进位</a:t>
            </a:r>
          </a:p>
          <a:p>
            <a:pPr algn="ctr" eaLnBrk="0" hangingPunct="0"/>
            <a:r>
              <a:rPr lang="zh-CN" altLang="en-US" sz="2400" b="1">
                <a:solidFill>
                  <a:srgbClr val="FF3300"/>
                </a:solidFill>
              </a:rPr>
              <a:t>产生函数</a:t>
            </a:r>
            <a:r>
              <a:rPr lang="en-US" altLang="zh-CN" sz="2800" b="1">
                <a:solidFill>
                  <a:srgbClr val="FF3300"/>
                </a:solidFill>
              </a:rPr>
              <a:t>G</a:t>
            </a:r>
            <a:r>
              <a:rPr lang="en-US" altLang="zh-CN" sz="2800" b="1" baseline="-30000">
                <a:solidFill>
                  <a:srgbClr val="FF3300"/>
                </a:solidFill>
              </a:rPr>
              <a:t>1</a:t>
            </a:r>
            <a:r>
              <a:rPr lang="en-US" altLang="zh-CN" sz="2800" b="1" baseline="30000">
                <a:solidFill>
                  <a:srgbClr val="FF3300"/>
                </a:solidFill>
              </a:rPr>
              <a:t>**</a:t>
            </a:r>
          </a:p>
        </p:txBody>
      </p:sp>
      <p:sp>
        <p:nvSpPr>
          <p:cNvPr id="292873" name="AutoShape 9"/>
          <p:cNvSpPr>
            <a:spLocks noChangeArrowheads="1"/>
          </p:cNvSpPr>
          <p:nvPr/>
        </p:nvSpPr>
        <p:spPr bwMode="auto">
          <a:xfrm>
            <a:off x="5791200" y="4648200"/>
            <a:ext cx="2571750" cy="838200"/>
          </a:xfrm>
          <a:prstGeom prst="wedgeRoundRectCallout">
            <a:avLst>
              <a:gd name="adj1" fmla="val 370"/>
              <a:gd name="adj2" fmla="val -170454"/>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大组进位</a:t>
            </a:r>
          </a:p>
          <a:p>
            <a:pPr algn="ctr" eaLnBrk="0" hangingPunct="0"/>
            <a:r>
              <a:rPr lang="zh-CN" altLang="en-US" sz="2400" b="1">
                <a:solidFill>
                  <a:srgbClr val="FF3300"/>
                </a:solidFill>
              </a:rPr>
              <a:t>传递函数</a:t>
            </a:r>
            <a:r>
              <a:rPr lang="en-US" altLang="zh-CN" sz="2800" b="1">
                <a:solidFill>
                  <a:srgbClr val="FF3300"/>
                </a:solidFill>
              </a:rPr>
              <a:t>P</a:t>
            </a:r>
            <a:r>
              <a:rPr lang="en-US" altLang="zh-CN" sz="2800" b="1" baseline="-30000">
                <a:solidFill>
                  <a:srgbClr val="FF3300"/>
                </a:solidFill>
              </a:rPr>
              <a:t>1</a:t>
            </a:r>
            <a:r>
              <a:rPr lang="en-US" altLang="zh-CN" sz="2800" b="1" baseline="30000">
                <a:solidFill>
                  <a:srgbClr val="FF3300"/>
                </a:solidFill>
              </a:rPr>
              <a:t>**</a:t>
            </a:r>
          </a:p>
        </p:txBody>
      </p:sp>
      <p:sp>
        <p:nvSpPr>
          <p:cNvPr id="292874" name="Text Box 10"/>
          <p:cNvSpPr txBox="1">
            <a:spLocks noChangeArrowheads="1"/>
          </p:cNvSpPr>
          <p:nvPr/>
        </p:nvSpPr>
        <p:spPr bwMode="auto">
          <a:xfrm>
            <a:off x="304800" y="3962400"/>
            <a:ext cx="2190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2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28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2870"/>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1000"/>
                                  </p:stCondLst>
                                  <p:childTnLst>
                                    <p:set>
                                      <p:cBhvr>
                                        <p:cTn id="17" dur="1" fill="hold">
                                          <p:stCondLst>
                                            <p:cond delay="499"/>
                                          </p:stCondLst>
                                        </p:cTn>
                                        <p:tgtEl>
                                          <p:spTgt spid="292872"/>
                                        </p:tgtEl>
                                        <p:attrNameLst>
                                          <p:attrName>style.visibility</p:attrName>
                                        </p:attrNameLst>
                                      </p:cBhvr>
                                      <p:to>
                                        <p:strVal val="visible"/>
                                      </p:to>
                                    </p:set>
                                  </p:childTnLst>
                                  <p:subTnLst>
                                    <p:set>
                                      <p:cBhvr override="childStyle">
                                        <p:cTn dur="1" fill="hold" display="0" masterRel="nextClick" afterEffect="1"/>
                                        <p:tgtEl>
                                          <p:spTgt spid="292872"/>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92871"/>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0"/>
                                  </p:stCondLst>
                                  <p:childTnLst>
                                    <p:set>
                                      <p:cBhvr>
                                        <p:cTn id="24" dur="1" fill="hold">
                                          <p:stCondLst>
                                            <p:cond delay="499"/>
                                          </p:stCondLst>
                                        </p:cTn>
                                        <p:tgtEl>
                                          <p:spTgt spid="292873"/>
                                        </p:tgtEl>
                                        <p:attrNameLst>
                                          <p:attrName>style.visibility</p:attrName>
                                        </p:attrNameLst>
                                      </p:cBhvr>
                                      <p:to>
                                        <p:strVal val="visible"/>
                                      </p:to>
                                    </p:set>
                                  </p:childTnLst>
                                  <p:subTnLst>
                                    <p:set>
                                      <p:cBhvr override="childStyle">
                                        <p:cTn dur="1" fill="hold" display="0" masterRel="nextClick" afterEffect="1"/>
                                        <p:tgtEl>
                                          <p:spTgt spid="292873"/>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92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build="p" autoUpdateAnimBg="0"/>
      <p:bldP spid="292869" grpId="0" autoUpdateAnimBg="0"/>
      <p:bldP spid="292870" grpId="0" animBg="1"/>
      <p:bldP spid="292871" grpId="0" animBg="1"/>
      <p:bldP spid="292872" grpId="0" animBg="1" autoUpdateAnimBg="0"/>
      <p:bldP spid="292873" grpId="0" animBg="1" autoUpdateAnimBg="0"/>
      <p:bldP spid="292874"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CC61957-13EC-40FD-B10D-E73A7D9C8B2B}" type="datetime2">
              <a:rPr kumimoji="0" lang="zh-CN" altLang="en-US" smtClean="0"/>
              <a:pPr eaLnBrk="1" hangingPunct="1"/>
              <a:t>2016年10月31日</a:t>
            </a:fld>
            <a:endParaRPr kumimoji="0" lang="en-US" altLang="zh-CN" smtClean="0"/>
          </a:p>
        </p:txBody>
      </p:sp>
      <p:sp>
        <p:nvSpPr>
          <p:cNvPr id="13209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210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4.9 </a:t>
            </a:r>
            <a:r>
              <a:rPr lang="zh-CN" altLang="en-US" sz="2400" smtClean="0">
                <a:solidFill>
                  <a:schemeClr val="tx1"/>
                </a:solidFill>
                <a:latin typeface="宋体" pitchFamily="2" charset="-122"/>
              </a:rPr>
              <a:t>运算器的基本组成与实例</a:t>
            </a:r>
            <a:endParaRPr lang="zh-CN" altLang="en-US" smtClean="0">
              <a:latin typeface="宋体" pitchFamily="2" charset="-122"/>
            </a:endParaRPr>
          </a:p>
        </p:txBody>
      </p:sp>
      <p:sp>
        <p:nvSpPr>
          <p:cNvPr id="289795" name="Rectangle 3"/>
          <p:cNvSpPr>
            <a:spLocks noGrp="1" noChangeArrowheads="1"/>
          </p:cNvSpPr>
          <p:nvPr>
            <p:ph type="body" idx="1"/>
          </p:nvPr>
        </p:nvSpPr>
        <p:spPr>
          <a:xfrm>
            <a:off x="381000" y="914400"/>
            <a:ext cx="8153400" cy="5122863"/>
          </a:xfrm>
        </p:spPr>
        <p:txBody>
          <a:bodyPr/>
          <a:lstStyle/>
          <a:p>
            <a:pPr algn="just" eaLnBrk="1" hangingPunct="1">
              <a:buFontTx/>
              <a:buNone/>
            </a:pPr>
            <a:r>
              <a:rPr lang="en-US" altLang="zh-CN" b="1" smtClean="0">
                <a:latin typeface="Times New Roman" pitchFamily="18" charset="0"/>
              </a:rPr>
              <a:t>            74181</a:t>
            </a:r>
            <a:r>
              <a:rPr lang="zh-CN" altLang="en-US" b="1" smtClean="0">
                <a:latin typeface="Times New Roman" pitchFamily="18" charset="0"/>
              </a:rPr>
              <a:t>和</a:t>
            </a:r>
            <a:r>
              <a:rPr lang="en-US" altLang="zh-CN" b="1" smtClean="0">
                <a:latin typeface="Times New Roman" pitchFamily="18" charset="0"/>
              </a:rPr>
              <a:t>74182</a:t>
            </a:r>
            <a:r>
              <a:rPr lang="zh-CN" altLang="en-US" b="1" smtClean="0">
                <a:latin typeface="Times New Roman" pitchFamily="18" charset="0"/>
              </a:rPr>
              <a:t>的结合可组成各种位数的</a:t>
            </a:r>
            <a:r>
              <a:rPr lang="en-US" altLang="zh-CN" b="1" smtClean="0">
                <a:latin typeface="Times New Roman" pitchFamily="18" charset="0"/>
              </a:rPr>
              <a:t>ALU</a:t>
            </a:r>
            <a:r>
              <a:rPr lang="zh-CN" altLang="en-US" b="1" smtClean="0">
                <a:latin typeface="Times New Roman" pitchFamily="18" charset="0"/>
              </a:rPr>
              <a:t>部件。</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8</a:t>
            </a:r>
            <a:r>
              <a:rPr lang="zh-CN" altLang="en-US" b="1" smtClean="0">
                <a:latin typeface="Times New Roman" pitchFamily="18" charset="0"/>
              </a:rPr>
              <a:t>片</a:t>
            </a:r>
            <a:r>
              <a:rPr lang="en-US" altLang="zh-CN" b="1" smtClean="0">
                <a:latin typeface="Times New Roman" pitchFamily="18" charset="0"/>
              </a:rPr>
              <a:t>74181</a:t>
            </a:r>
            <a:r>
              <a:rPr lang="zh-CN" altLang="en-US" b="1" smtClean="0">
                <a:latin typeface="Times New Roman" pitchFamily="18" charset="0"/>
              </a:rPr>
              <a:t>和</a:t>
            </a:r>
            <a:r>
              <a:rPr lang="en-US" altLang="zh-CN" b="1" smtClean="0">
                <a:latin typeface="Times New Roman" pitchFamily="18" charset="0"/>
              </a:rPr>
              <a:t>2</a:t>
            </a:r>
            <a:r>
              <a:rPr lang="zh-CN" altLang="en-US" b="1" smtClean="0">
                <a:latin typeface="Times New Roman" pitchFamily="18" charset="0"/>
              </a:rPr>
              <a:t>片</a:t>
            </a:r>
            <a:r>
              <a:rPr lang="en-US" altLang="zh-CN" b="1" smtClean="0">
                <a:latin typeface="Times New Roman" pitchFamily="18" charset="0"/>
              </a:rPr>
              <a:t>74182</a:t>
            </a:r>
            <a:r>
              <a:rPr lang="zh-CN" altLang="en-US" b="1" smtClean="0">
                <a:latin typeface="Times New Roman" pitchFamily="18" charset="0"/>
              </a:rPr>
              <a:t>构成的</a:t>
            </a:r>
            <a:r>
              <a:rPr lang="en-US" altLang="zh-CN" b="1" smtClean="0">
                <a:latin typeface="Times New Roman" pitchFamily="18" charset="0"/>
              </a:rPr>
              <a:t>32</a:t>
            </a:r>
            <a:r>
              <a:rPr lang="zh-CN" altLang="en-US" b="1" smtClean="0">
                <a:latin typeface="Times New Roman" pitchFamily="18" charset="0"/>
              </a:rPr>
              <a:t>位两级行波</a:t>
            </a:r>
            <a:r>
              <a:rPr lang="en-US" altLang="zh-CN" b="1" smtClean="0">
                <a:latin typeface="Times New Roman" pitchFamily="18" charset="0"/>
              </a:rPr>
              <a:t>ALU</a:t>
            </a:r>
            <a:r>
              <a:rPr lang="zh-CN" altLang="en-US" b="1" smtClean="0">
                <a:latin typeface="Times New Roman" pitchFamily="18" charset="0"/>
              </a:rPr>
              <a:t>。各片</a:t>
            </a:r>
            <a:r>
              <a:rPr lang="en-US" altLang="zh-CN" b="1" smtClean="0">
                <a:latin typeface="Times New Roman" pitchFamily="18" charset="0"/>
              </a:rPr>
              <a:t>74181</a:t>
            </a:r>
            <a:r>
              <a:rPr lang="zh-CN" altLang="en-US" b="1" smtClean="0">
                <a:latin typeface="Times New Roman" pitchFamily="18" charset="0"/>
              </a:rPr>
              <a:t>输出的组进位产生函数和组进位传递函数作为</a:t>
            </a:r>
            <a:r>
              <a:rPr lang="en-US" altLang="zh-CN" b="1" smtClean="0">
                <a:latin typeface="Times New Roman" pitchFamily="18" charset="0"/>
              </a:rPr>
              <a:t>74182</a:t>
            </a:r>
            <a:r>
              <a:rPr lang="zh-CN" altLang="en-US" b="1" smtClean="0">
                <a:latin typeface="Times New Roman" pitchFamily="18" charset="0"/>
              </a:rPr>
              <a:t>的输入，而</a:t>
            </a:r>
            <a:r>
              <a:rPr lang="en-US" altLang="zh-CN" b="1" smtClean="0">
                <a:latin typeface="Times New Roman" pitchFamily="18" charset="0"/>
              </a:rPr>
              <a:t>74182</a:t>
            </a:r>
            <a:r>
              <a:rPr lang="zh-CN" altLang="en-US" b="1" smtClean="0">
                <a:latin typeface="Times New Roman" pitchFamily="18" charset="0"/>
              </a:rPr>
              <a:t>输出的进位信号</a:t>
            </a:r>
            <a:r>
              <a:rPr lang="en-US" altLang="zh-CN" b="1" smtClean="0">
                <a:latin typeface="Times New Roman" pitchFamily="18" charset="0"/>
              </a:rPr>
              <a:t>C</a:t>
            </a:r>
            <a:r>
              <a:rPr lang="en-US" altLang="zh-CN" b="1" baseline="-30000" smtClean="0">
                <a:latin typeface="Times New Roman" pitchFamily="18" charset="0"/>
              </a:rPr>
              <a:t>n+x</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n+y</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n+x</a:t>
            </a:r>
            <a:r>
              <a:rPr lang="zh-CN" altLang="en-US" b="1" smtClean="0">
                <a:latin typeface="Times New Roman" pitchFamily="18" charset="0"/>
              </a:rPr>
              <a:t>作为</a:t>
            </a:r>
            <a:r>
              <a:rPr lang="en-US" altLang="zh-CN" b="1" smtClean="0">
                <a:latin typeface="Times New Roman" pitchFamily="18" charset="0"/>
              </a:rPr>
              <a:t>74181</a:t>
            </a:r>
            <a:r>
              <a:rPr lang="zh-CN" altLang="en-US" b="1" smtClean="0">
                <a:latin typeface="Times New Roman" pitchFamily="18" charset="0"/>
              </a:rPr>
              <a:t>的输入，</a:t>
            </a:r>
            <a:r>
              <a:rPr lang="en-US" altLang="zh-CN" b="1" smtClean="0">
                <a:latin typeface="Times New Roman" pitchFamily="18" charset="0"/>
              </a:rPr>
              <a:t>74182</a:t>
            </a:r>
            <a:r>
              <a:rPr lang="zh-CN" altLang="en-US" b="1" smtClean="0">
                <a:latin typeface="Times New Roman" pitchFamily="18" charset="0"/>
              </a:rPr>
              <a:t>输出的大组进位产生函数和大组进位传递函数可作为更高一级</a:t>
            </a:r>
            <a:r>
              <a:rPr lang="en-US" altLang="zh-CN" b="1" smtClean="0">
                <a:latin typeface="Times New Roman" pitchFamily="18" charset="0"/>
              </a:rPr>
              <a:t>74182</a:t>
            </a:r>
            <a:r>
              <a:rPr lang="zh-CN" altLang="en-US" b="1" smtClean="0">
                <a:latin typeface="Times New Roman" pitchFamily="18" charset="0"/>
              </a:rPr>
              <a:t>的输入。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9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A7BAF79-8B4E-4EF8-B657-478B0415B1A9}" type="datetime2">
              <a:rPr kumimoji="0" lang="zh-CN" altLang="en-US" smtClean="0"/>
              <a:pPr eaLnBrk="1" hangingPunct="1"/>
              <a:t>2016年10月31日</a:t>
            </a:fld>
            <a:endParaRPr kumimoji="0" lang="en-US" altLang="zh-CN" smtClean="0"/>
          </a:p>
        </p:txBody>
      </p:sp>
      <p:sp>
        <p:nvSpPr>
          <p:cNvPr id="13312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3124" name="Rectangle 2"/>
          <p:cNvSpPr>
            <a:spLocks noGrp="1" noChangeArrowheads="1"/>
          </p:cNvSpPr>
          <p:nvPr>
            <p:ph type="title"/>
          </p:nvPr>
        </p:nvSpPr>
        <p:spPr/>
        <p:txBody>
          <a:bodyPr/>
          <a:lstStyle/>
          <a:p>
            <a:pPr eaLnBrk="1" hangingPunct="1">
              <a:lnSpc>
                <a:spcPct val="90000"/>
              </a:lnSpc>
            </a:pPr>
            <a:r>
              <a:rPr lang="zh-CN" altLang="en-US" sz="2400" smtClean="0">
                <a:latin typeface="Times New Roman" pitchFamily="18" charset="0"/>
              </a:rPr>
              <a:t>第</a:t>
            </a:r>
            <a:r>
              <a:rPr lang="en-US" altLang="zh-CN" sz="2400" smtClean="0">
                <a:latin typeface="Times New Roman" pitchFamily="18" charset="0"/>
              </a:rPr>
              <a:t>4</a:t>
            </a:r>
            <a:r>
              <a:rPr lang="zh-CN" altLang="en-US" sz="2400" smtClean="0">
                <a:latin typeface="Times New Roman" pitchFamily="18" charset="0"/>
              </a:rPr>
              <a:t>章 小结</a:t>
            </a:r>
          </a:p>
        </p:txBody>
      </p:sp>
      <p:sp>
        <p:nvSpPr>
          <p:cNvPr id="330755" name="Rectangle 3"/>
          <p:cNvSpPr>
            <a:spLocks noGrp="1" noChangeArrowheads="1"/>
          </p:cNvSpPr>
          <p:nvPr>
            <p:ph type="body" idx="1"/>
          </p:nvPr>
        </p:nvSpPr>
        <p:spPr/>
        <p:txBody>
          <a:bodyPr/>
          <a:lstStyle/>
          <a:p>
            <a:pPr eaLnBrk="1" hangingPunct="1">
              <a:buFontTx/>
              <a:buNone/>
            </a:pPr>
            <a:r>
              <a:rPr lang="en-US" altLang="zh-CN" sz="3600" b="1" smtClean="0">
                <a:latin typeface="Times New Roman" pitchFamily="18" charset="0"/>
              </a:rPr>
              <a:t>4.1 </a:t>
            </a:r>
            <a:r>
              <a:rPr lang="zh-CN" altLang="en-US" sz="3600" b="1" smtClean="0">
                <a:latin typeface="Times New Roman" pitchFamily="18" charset="0"/>
              </a:rPr>
              <a:t>基本运算的实现</a:t>
            </a:r>
          </a:p>
          <a:p>
            <a:pPr eaLnBrk="1" hangingPunct="1"/>
            <a:r>
              <a:rPr lang="zh-CN" altLang="en-US" sz="3600" b="1" smtClean="0">
                <a:latin typeface="Times New Roman" pitchFamily="18" charset="0"/>
              </a:rPr>
              <a:t>加法器</a:t>
            </a:r>
          </a:p>
          <a:p>
            <a:pPr eaLnBrk="1" hangingPunct="1">
              <a:buFontTx/>
              <a:buNone/>
            </a:pPr>
            <a:r>
              <a:rPr lang="zh-CN" altLang="en-US" sz="3600" b="1" smtClean="0">
                <a:latin typeface="Times New Roman" pitchFamily="18" charset="0"/>
              </a:rPr>
              <a:t>   串行加法器与并行加法器</a:t>
            </a:r>
          </a:p>
          <a:p>
            <a:pPr eaLnBrk="1" hangingPunct="1"/>
            <a:r>
              <a:rPr lang="zh-CN" altLang="en-US" sz="3600" b="1" smtClean="0">
                <a:solidFill>
                  <a:srgbClr val="FF0000"/>
                </a:solidFill>
                <a:latin typeface="Times New Roman" pitchFamily="18" charset="0"/>
              </a:rPr>
              <a:t>进位的产生和传递</a:t>
            </a:r>
          </a:p>
          <a:p>
            <a:pPr eaLnBrk="1" hangingPunct="1"/>
            <a:r>
              <a:rPr lang="zh-CN" altLang="en-US" sz="3600" b="1" smtClean="0">
                <a:solidFill>
                  <a:srgbClr val="FF0000"/>
                </a:solidFill>
                <a:latin typeface="Times New Roman" pitchFamily="18" charset="0"/>
              </a:rPr>
              <a:t>并行加法器快速进位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07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0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B019497-12DD-4CE0-A3BD-FEBF3F54404F}" type="datetime2">
              <a:rPr kumimoji="0" lang="zh-CN" altLang="en-US" smtClean="0"/>
              <a:pPr eaLnBrk="1" hangingPunct="1"/>
              <a:t>2016年10月31日</a:t>
            </a:fld>
            <a:endParaRPr kumimoji="0" lang="en-US" altLang="zh-CN" smtClean="0"/>
          </a:p>
        </p:txBody>
      </p:sp>
      <p:sp>
        <p:nvSpPr>
          <p:cNvPr id="1341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4148" name="Rectangle 2"/>
          <p:cNvSpPr>
            <a:spLocks noGrp="1" noChangeArrowheads="1"/>
          </p:cNvSpPr>
          <p:nvPr>
            <p:ph type="title"/>
          </p:nvPr>
        </p:nvSpPr>
        <p:spPr/>
        <p:txBody>
          <a:bodyPr/>
          <a:lstStyle/>
          <a:p>
            <a:pPr eaLnBrk="1" hangingPunct="1">
              <a:lnSpc>
                <a:spcPct val="90000"/>
              </a:lnSpc>
            </a:pPr>
            <a:r>
              <a:rPr lang="zh-CN" altLang="en-US" sz="2400" smtClean="0">
                <a:latin typeface="Times New Roman" pitchFamily="18" charset="0"/>
              </a:rPr>
              <a:t>第</a:t>
            </a:r>
            <a:r>
              <a:rPr lang="en-US" altLang="zh-CN" sz="2400" smtClean="0">
                <a:latin typeface="Times New Roman" pitchFamily="18" charset="0"/>
              </a:rPr>
              <a:t>4</a:t>
            </a:r>
            <a:r>
              <a:rPr lang="zh-CN" altLang="en-US" sz="2400" smtClean="0">
                <a:latin typeface="Times New Roman" pitchFamily="18" charset="0"/>
              </a:rPr>
              <a:t>章 小结</a:t>
            </a:r>
          </a:p>
        </p:txBody>
      </p:sp>
      <p:sp>
        <p:nvSpPr>
          <p:cNvPr id="274435" name="Rectangle 3"/>
          <p:cNvSpPr>
            <a:spLocks noGrp="1" noChangeArrowheads="1"/>
          </p:cNvSpPr>
          <p:nvPr>
            <p:ph type="body" idx="1"/>
          </p:nvPr>
        </p:nvSpPr>
        <p:spPr>
          <a:xfrm>
            <a:off x="685800" y="990600"/>
            <a:ext cx="8001000" cy="5105400"/>
          </a:xfrm>
        </p:spPr>
        <p:txBody>
          <a:bodyPr/>
          <a:lstStyle/>
          <a:p>
            <a:pPr eaLnBrk="1" hangingPunct="1">
              <a:buFontTx/>
              <a:buNone/>
            </a:pPr>
            <a:r>
              <a:rPr lang="en-US" altLang="zh-CN" sz="3600" b="1" smtClean="0">
                <a:latin typeface="Times New Roman" pitchFamily="18" charset="0"/>
              </a:rPr>
              <a:t>4.2 </a:t>
            </a:r>
            <a:r>
              <a:rPr lang="zh-CN" altLang="en-US" sz="3600" b="1" smtClean="0">
                <a:latin typeface="Times New Roman" pitchFamily="18" charset="0"/>
              </a:rPr>
              <a:t>定点加减运算</a:t>
            </a:r>
          </a:p>
          <a:p>
            <a:pPr eaLnBrk="1" hangingPunct="1"/>
            <a:r>
              <a:rPr lang="zh-CN" altLang="en-US" sz="3600" b="1" smtClean="0">
                <a:solidFill>
                  <a:srgbClr val="FF0000"/>
                </a:solidFill>
                <a:latin typeface="Times New Roman" pitchFamily="18" charset="0"/>
              </a:rPr>
              <a:t>补码加法运算</a:t>
            </a:r>
          </a:p>
          <a:p>
            <a:pPr eaLnBrk="1" hangingPunct="1"/>
            <a:r>
              <a:rPr lang="zh-CN" altLang="en-US" sz="3600" b="1" smtClean="0">
                <a:solidFill>
                  <a:srgbClr val="FF0000"/>
                </a:solidFill>
                <a:latin typeface="Times New Roman" pitchFamily="18" charset="0"/>
              </a:rPr>
              <a:t>补码减法运算</a:t>
            </a:r>
          </a:p>
          <a:p>
            <a:pPr lvl="1" eaLnBrk="1" hangingPunct="1">
              <a:buFontTx/>
              <a:buNone/>
            </a:pPr>
            <a:r>
              <a:rPr lang="zh-CN" altLang="en-US" sz="3600" b="1" smtClean="0">
                <a:solidFill>
                  <a:srgbClr val="FF0000"/>
                </a:solidFill>
                <a:latin typeface="Times New Roman" pitchFamily="18" charset="0"/>
              </a:rPr>
              <a:t>已知</a:t>
            </a:r>
            <a:r>
              <a:rPr lang="en-US" altLang="zh-CN" sz="3600" b="1" smtClean="0">
                <a:solidFill>
                  <a:srgbClr val="FF0000"/>
                </a:solidFill>
                <a:latin typeface="Times New Roman" pitchFamily="18" charset="0"/>
              </a:rPr>
              <a:t>[Y]</a:t>
            </a:r>
            <a:r>
              <a:rPr lang="zh-CN" altLang="en-US" sz="3600" b="1" baseline="-25000" smtClean="0">
                <a:solidFill>
                  <a:srgbClr val="FF0000"/>
                </a:solidFill>
                <a:latin typeface="Times New Roman" pitchFamily="18" charset="0"/>
              </a:rPr>
              <a:t>补</a:t>
            </a:r>
            <a:r>
              <a:rPr lang="zh-CN" altLang="en-US" sz="3600" b="1" smtClean="0">
                <a:solidFill>
                  <a:srgbClr val="FF0000"/>
                </a:solidFill>
                <a:latin typeface="Times New Roman" pitchFamily="18" charset="0"/>
              </a:rPr>
              <a:t>求</a:t>
            </a:r>
            <a:r>
              <a:rPr lang="en-US" altLang="zh-CN" sz="3600" b="1" smtClean="0">
                <a:solidFill>
                  <a:srgbClr val="FF0000"/>
                </a:solidFill>
                <a:latin typeface="Times New Roman" pitchFamily="18" charset="0"/>
              </a:rPr>
              <a:t>[-Y]</a:t>
            </a:r>
            <a:r>
              <a:rPr lang="zh-CN" altLang="en-US" sz="3600" b="1" baseline="-25000" smtClean="0">
                <a:solidFill>
                  <a:srgbClr val="FF0000"/>
                </a:solidFill>
                <a:latin typeface="Times New Roman" pitchFamily="18" charset="0"/>
              </a:rPr>
              <a:t>补</a:t>
            </a:r>
            <a:r>
              <a:rPr lang="zh-CN" altLang="en-US" sz="3600" b="1" smtClean="0">
                <a:solidFill>
                  <a:srgbClr val="FF0000"/>
                </a:solidFill>
                <a:latin typeface="Times New Roman" pitchFamily="18" charset="0"/>
              </a:rPr>
              <a:t>的方法</a:t>
            </a:r>
          </a:p>
          <a:p>
            <a:pPr eaLnBrk="1" hangingPunct="1"/>
            <a:r>
              <a:rPr lang="zh-CN" altLang="en-US" sz="3600" b="1" smtClean="0">
                <a:latin typeface="Times New Roman" pitchFamily="18" charset="0"/>
              </a:rPr>
              <a:t>补码的溢出判断与检测方法</a:t>
            </a:r>
          </a:p>
          <a:p>
            <a:pPr lvl="1" eaLnBrk="1" hangingPunct="1">
              <a:buFontTx/>
              <a:buNone/>
            </a:pPr>
            <a:r>
              <a:rPr lang="zh-CN" altLang="en-US" sz="3600" b="1" smtClean="0">
                <a:latin typeface="Times New Roman" pitchFamily="18" charset="0"/>
              </a:rPr>
              <a:t>一位符号位，进位位，</a:t>
            </a:r>
            <a:r>
              <a:rPr lang="zh-CN" altLang="en-US" sz="3600" b="1" smtClean="0">
                <a:solidFill>
                  <a:srgbClr val="FF0000"/>
                </a:solidFill>
                <a:latin typeface="Times New Roman" pitchFamily="18" charset="0"/>
              </a:rPr>
              <a:t>双符号位补码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4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44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443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74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9B66153-8A20-4906-A79A-A155AB10BC2B}" type="datetime2">
              <a:rPr kumimoji="0" lang="zh-CN" altLang="en-US" smtClean="0"/>
              <a:pPr eaLnBrk="1" hangingPunct="1"/>
              <a:t>2016年10月31日</a:t>
            </a:fld>
            <a:endParaRPr kumimoji="0" lang="en-US" altLang="zh-CN" smtClean="0"/>
          </a:p>
        </p:txBody>
      </p:sp>
      <p:sp>
        <p:nvSpPr>
          <p:cNvPr id="1536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5364" name="Rectangle 2"/>
          <p:cNvSpPr>
            <a:spLocks noGrp="1" noChangeArrowheads="1"/>
          </p:cNvSpPr>
          <p:nvPr>
            <p:ph type="title"/>
          </p:nvPr>
        </p:nvSpPr>
        <p:spPr/>
        <p:txBody>
          <a:bodyPr/>
          <a:lstStyle/>
          <a:p>
            <a:pPr algn="just"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mtClean="0">
              <a:latin typeface="宋体" pitchFamily="2" charset="-122"/>
            </a:endParaRPr>
          </a:p>
        </p:txBody>
      </p:sp>
      <p:grpSp>
        <p:nvGrpSpPr>
          <p:cNvPr id="192515" name="Group 3"/>
          <p:cNvGrpSpPr>
            <a:grpSpLocks/>
          </p:cNvGrpSpPr>
          <p:nvPr/>
        </p:nvGrpSpPr>
        <p:grpSpPr bwMode="auto">
          <a:xfrm>
            <a:off x="2667000" y="2514600"/>
            <a:ext cx="1676400" cy="457200"/>
            <a:chOff x="1680" y="1584"/>
            <a:chExt cx="1056" cy="288"/>
          </a:xfrm>
        </p:grpSpPr>
        <p:sp>
          <p:nvSpPr>
            <p:cNvPr id="15421" name="Text Box 4"/>
            <p:cNvSpPr txBox="1">
              <a:spLocks noChangeArrowheads="1"/>
            </p:cNvSpPr>
            <p:nvPr/>
          </p:nvSpPr>
          <p:spPr bwMode="auto">
            <a:xfrm>
              <a:off x="1680" y="158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22" name="Text Box 5"/>
            <p:cNvSpPr txBox="1">
              <a:spLocks noChangeArrowheads="1"/>
            </p:cNvSpPr>
            <p:nvPr/>
          </p:nvSpPr>
          <p:spPr bwMode="auto">
            <a:xfrm>
              <a:off x="1872" y="158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23" name="Text Box 6"/>
            <p:cNvSpPr txBox="1">
              <a:spLocks noChangeArrowheads="1"/>
            </p:cNvSpPr>
            <p:nvPr/>
          </p:nvSpPr>
          <p:spPr bwMode="auto">
            <a:xfrm>
              <a:off x="2064" y="158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24" name="Text Box 7"/>
            <p:cNvSpPr txBox="1">
              <a:spLocks noChangeArrowheads="1"/>
            </p:cNvSpPr>
            <p:nvPr/>
          </p:nvSpPr>
          <p:spPr bwMode="auto">
            <a:xfrm>
              <a:off x="2256" y="158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grpSp>
        <p:nvGrpSpPr>
          <p:cNvPr id="192520" name="Group 8"/>
          <p:cNvGrpSpPr>
            <a:grpSpLocks/>
          </p:cNvGrpSpPr>
          <p:nvPr/>
        </p:nvGrpSpPr>
        <p:grpSpPr bwMode="auto">
          <a:xfrm>
            <a:off x="3886200" y="3200400"/>
            <a:ext cx="1676400" cy="457200"/>
            <a:chOff x="2448" y="2016"/>
            <a:chExt cx="1056" cy="288"/>
          </a:xfrm>
        </p:grpSpPr>
        <p:sp>
          <p:nvSpPr>
            <p:cNvPr id="15417" name="Text Box 9"/>
            <p:cNvSpPr txBox="1">
              <a:spLocks noChangeArrowheads="1"/>
            </p:cNvSpPr>
            <p:nvPr/>
          </p:nvSpPr>
          <p:spPr bwMode="auto">
            <a:xfrm>
              <a:off x="2448"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18" name="Text Box 10"/>
            <p:cNvSpPr txBox="1">
              <a:spLocks noChangeArrowheads="1"/>
            </p:cNvSpPr>
            <p:nvPr/>
          </p:nvSpPr>
          <p:spPr bwMode="auto">
            <a:xfrm>
              <a:off x="2640"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19" name="Text Box 11"/>
            <p:cNvSpPr txBox="1">
              <a:spLocks noChangeArrowheads="1"/>
            </p:cNvSpPr>
            <p:nvPr/>
          </p:nvSpPr>
          <p:spPr bwMode="auto">
            <a:xfrm>
              <a:off x="2832"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20" name="Text Box 12"/>
            <p:cNvSpPr txBox="1">
              <a:spLocks noChangeArrowheads="1"/>
            </p:cNvSpPr>
            <p:nvPr/>
          </p:nvSpPr>
          <p:spPr bwMode="auto">
            <a:xfrm>
              <a:off x="3024"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grpSp>
        <p:nvGrpSpPr>
          <p:cNvPr id="192525" name="Group 13"/>
          <p:cNvGrpSpPr>
            <a:grpSpLocks/>
          </p:cNvGrpSpPr>
          <p:nvPr/>
        </p:nvGrpSpPr>
        <p:grpSpPr bwMode="auto">
          <a:xfrm>
            <a:off x="5105400" y="3886200"/>
            <a:ext cx="1676400" cy="457200"/>
            <a:chOff x="3216" y="2448"/>
            <a:chExt cx="1056" cy="288"/>
          </a:xfrm>
        </p:grpSpPr>
        <p:sp>
          <p:nvSpPr>
            <p:cNvPr id="15413" name="Text Box 14"/>
            <p:cNvSpPr txBox="1">
              <a:spLocks noChangeArrowheads="1"/>
            </p:cNvSpPr>
            <p:nvPr/>
          </p:nvSpPr>
          <p:spPr bwMode="auto">
            <a:xfrm>
              <a:off x="3216"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14" name="Text Box 15"/>
            <p:cNvSpPr txBox="1">
              <a:spLocks noChangeArrowheads="1"/>
            </p:cNvSpPr>
            <p:nvPr/>
          </p:nvSpPr>
          <p:spPr bwMode="auto">
            <a:xfrm>
              <a:off x="3408"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15" name="Text Box 16"/>
            <p:cNvSpPr txBox="1">
              <a:spLocks noChangeArrowheads="1"/>
            </p:cNvSpPr>
            <p:nvPr/>
          </p:nvSpPr>
          <p:spPr bwMode="auto">
            <a:xfrm>
              <a:off x="3600"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416" name="Text Box 17"/>
            <p:cNvSpPr txBox="1">
              <a:spLocks noChangeArrowheads="1"/>
            </p:cNvSpPr>
            <p:nvPr/>
          </p:nvSpPr>
          <p:spPr bwMode="auto">
            <a:xfrm>
              <a:off x="3792"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grpSp>
        <p:nvGrpSpPr>
          <p:cNvPr id="15368" name="Group 18"/>
          <p:cNvGrpSpPr>
            <a:grpSpLocks/>
          </p:cNvGrpSpPr>
          <p:nvPr/>
        </p:nvGrpSpPr>
        <p:grpSpPr bwMode="auto">
          <a:xfrm>
            <a:off x="1295400" y="1295400"/>
            <a:ext cx="6629400" cy="3886200"/>
            <a:chOff x="816" y="816"/>
            <a:chExt cx="4176" cy="2448"/>
          </a:xfrm>
        </p:grpSpPr>
        <p:sp>
          <p:nvSpPr>
            <p:cNvPr id="15376" name="Line 19"/>
            <p:cNvSpPr>
              <a:spLocks noChangeShapeType="1"/>
            </p:cNvSpPr>
            <p:nvPr/>
          </p:nvSpPr>
          <p:spPr bwMode="auto">
            <a:xfrm>
              <a:off x="1344"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77" name="Line 20"/>
            <p:cNvSpPr>
              <a:spLocks noChangeShapeType="1"/>
            </p:cNvSpPr>
            <p:nvPr/>
          </p:nvSpPr>
          <p:spPr bwMode="auto">
            <a:xfrm>
              <a:off x="1152" y="3024"/>
              <a:ext cx="3360" cy="0"/>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78" name="Line 21"/>
            <p:cNvSpPr>
              <a:spLocks noChangeShapeType="1"/>
            </p:cNvSpPr>
            <p:nvPr/>
          </p:nvSpPr>
          <p:spPr bwMode="auto">
            <a:xfrm flipV="1">
              <a:off x="1152" y="1104"/>
              <a:ext cx="0" cy="1920"/>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79" name="Line 22"/>
            <p:cNvSpPr>
              <a:spLocks noChangeShapeType="1"/>
            </p:cNvSpPr>
            <p:nvPr/>
          </p:nvSpPr>
          <p:spPr bwMode="auto">
            <a:xfrm>
              <a:off x="1536"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0" name="Line 23"/>
            <p:cNvSpPr>
              <a:spLocks noChangeShapeType="1"/>
            </p:cNvSpPr>
            <p:nvPr/>
          </p:nvSpPr>
          <p:spPr bwMode="auto">
            <a:xfrm>
              <a:off x="1728"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1" name="Line 24"/>
            <p:cNvSpPr>
              <a:spLocks noChangeShapeType="1"/>
            </p:cNvSpPr>
            <p:nvPr/>
          </p:nvSpPr>
          <p:spPr bwMode="auto">
            <a:xfrm>
              <a:off x="1920" y="2880"/>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2" name="Line 25"/>
            <p:cNvSpPr>
              <a:spLocks noChangeShapeType="1"/>
            </p:cNvSpPr>
            <p:nvPr/>
          </p:nvSpPr>
          <p:spPr bwMode="auto">
            <a:xfrm>
              <a:off x="2112"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3" name="Line 26"/>
            <p:cNvSpPr>
              <a:spLocks noChangeShapeType="1"/>
            </p:cNvSpPr>
            <p:nvPr/>
          </p:nvSpPr>
          <p:spPr bwMode="auto">
            <a:xfrm>
              <a:off x="2304"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4" name="Line 27"/>
            <p:cNvSpPr>
              <a:spLocks noChangeShapeType="1"/>
            </p:cNvSpPr>
            <p:nvPr/>
          </p:nvSpPr>
          <p:spPr bwMode="auto">
            <a:xfrm>
              <a:off x="2112"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5" name="Line 28"/>
            <p:cNvSpPr>
              <a:spLocks noChangeShapeType="1"/>
            </p:cNvSpPr>
            <p:nvPr/>
          </p:nvSpPr>
          <p:spPr bwMode="auto">
            <a:xfrm>
              <a:off x="2304"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6" name="Line 29"/>
            <p:cNvSpPr>
              <a:spLocks noChangeShapeType="1"/>
            </p:cNvSpPr>
            <p:nvPr/>
          </p:nvSpPr>
          <p:spPr bwMode="auto">
            <a:xfrm>
              <a:off x="2496"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7" name="Line 30"/>
            <p:cNvSpPr>
              <a:spLocks noChangeShapeType="1"/>
            </p:cNvSpPr>
            <p:nvPr/>
          </p:nvSpPr>
          <p:spPr bwMode="auto">
            <a:xfrm>
              <a:off x="2688" y="2880"/>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8" name="Line 31"/>
            <p:cNvSpPr>
              <a:spLocks noChangeShapeType="1"/>
            </p:cNvSpPr>
            <p:nvPr/>
          </p:nvSpPr>
          <p:spPr bwMode="auto">
            <a:xfrm>
              <a:off x="2880"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9" name="Line 32"/>
            <p:cNvSpPr>
              <a:spLocks noChangeShapeType="1"/>
            </p:cNvSpPr>
            <p:nvPr/>
          </p:nvSpPr>
          <p:spPr bwMode="auto">
            <a:xfrm>
              <a:off x="3072"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0" name="Line 33"/>
            <p:cNvSpPr>
              <a:spLocks noChangeShapeType="1"/>
            </p:cNvSpPr>
            <p:nvPr/>
          </p:nvSpPr>
          <p:spPr bwMode="auto">
            <a:xfrm>
              <a:off x="3264"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1" name="Line 34"/>
            <p:cNvSpPr>
              <a:spLocks noChangeShapeType="1"/>
            </p:cNvSpPr>
            <p:nvPr/>
          </p:nvSpPr>
          <p:spPr bwMode="auto">
            <a:xfrm>
              <a:off x="3456" y="2880"/>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2" name="Line 35"/>
            <p:cNvSpPr>
              <a:spLocks noChangeShapeType="1"/>
            </p:cNvSpPr>
            <p:nvPr/>
          </p:nvSpPr>
          <p:spPr bwMode="auto">
            <a:xfrm>
              <a:off x="3648"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3" name="Line 36"/>
            <p:cNvSpPr>
              <a:spLocks noChangeShapeType="1"/>
            </p:cNvSpPr>
            <p:nvPr/>
          </p:nvSpPr>
          <p:spPr bwMode="auto">
            <a:xfrm>
              <a:off x="3840"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4" name="Line 37"/>
            <p:cNvSpPr>
              <a:spLocks noChangeShapeType="1"/>
            </p:cNvSpPr>
            <p:nvPr/>
          </p:nvSpPr>
          <p:spPr bwMode="auto">
            <a:xfrm>
              <a:off x="3648"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5" name="Line 38"/>
            <p:cNvSpPr>
              <a:spLocks noChangeShapeType="1"/>
            </p:cNvSpPr>
            <p:nvPr/>
          </p:nvSpPr>
          <p:spPr bwMode="auto">
            <a:xfrm>
              <a:off x="3840"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6" name="Line 39"/>
            <p:cNvSpPr>
              <a:spLocks noChangeShapeType="1"/>
            </p:cNvSpPr>
            <p:nvPr/>
          </p:nvSpPr>
          <p:spPr bwMode="auto">
            <a:xfrm>
              <a:off x="4032" y="2928"/>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7" name="Line 40"/>
            <p:cNvSpPr>
              <a:spLocks noChangeShapeType="1"/>
            </p:cNvSpPr>
            <p:nvPr/>
          </p:nvSpPr>
          <p:spPr bwMode="auto">
            <a:xfrm>
              <a:off x="4224" y="2880"/>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8" name="Text Box 41"/>
            <p:cNvSpPr txBox="1">
              <a:spLocks noChangeArrowheads="1"/>
            </p:cNvSpPr>
            <p:nvPr/>
          </p:nvSpPr>
          <p:spPr bwMode="auto">
            <a:xfrm>
              <a:off x="864"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16</a:t>
              </a:r>
            </a:p>
          </p:txBody>
        </p:sp>
        <p:sp>
          <p:nvSpPr>
            <p:cNvPr id="15399" name="Text Box 42"/>
            <p:cNvSpPr txBox="1">
              <a:spLocks noChangeArrowheads="1"/>
            </p:cNvSpPr>
            <p:nvPr/>
          </p:nvSpPr>
          <p:spPr bwMode="auto">
            <a:xfrm>
              <a:off x="1632"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12</a:t>
              </a:r>
            </a:p>
          </p:txBody>
        </p:sp>
        <p:sp>
          <p:nvSpPr>
            <p:cNvPr id="15400" name="Text Box 43"/>
            <p:cNvSpPr txBox="1">
              <a:spLocks noChangeArrowheads="1"/>
            </p:cNvSpPr>
            <p:nvPr/>
          </p:nvSpPr>
          <p:spPr bwMode="auto">
            <a:xfrm>
              <a:off x="2400"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8</a:t>
              </a:r>
            </a:p>
          </p:txBody>
        </p:sp>
        <p:sp>
          <p:nvSpPr>
            <p:cNvPr id="15401" name="Text Box 44"/>
            <p:cNvSpPr txBox="1">
              <a:spLocks noChangeArrowheads="1"/>
            </p:cNvSpPr>
            <p:nvPr/>
          </p:nvSpPr>
          <p:spPr bwMode="auto">
            <a:xfrm>
              <a:off x="3168"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4</a:t>
              </a:r>
            </a:p>
          </p:txBody>
        </p:sp>
        <p:sp>
          <p:nvSpPr>
            <p:cNvPr id="15402" name="Text Box 45"/>
            <p:cNvSpPr txBox="1">
              <a:spLocks noChangeArrowheads="1"/>
            </p:cNvSpPr>
            <p:nvPr/>
          </p:nvSpPr>
          <p:spPr bwMode="auto">
            <a:xfrm>
              <a:off x="3936"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0</a:t>
              </a:r>
            </a:p>
          </p:txBody>
        </p:sp>
        <p:sp>
          <p:nvSpPr>
            <p:cNvPr id="15403" name="Text Box 46"/>
            <p:cNvSpPr txBox="1">
              <a:spLocks noChangeArrowheads="1"/>
            </p:cNvSpPr>
            <p:nvPr/>
          </p:nvSpPr>
          <p:spPr bwMode="auto">
            <a:xfrm>
              <a:off x="3744" y="29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a:t>
              </a:r>
            </a:p>
          </p:txBody>
        </p:sp>
        <p:sp>
          <p:nvSpPr>
            <p:cNvPr id="15404" name="Line 47"/>
            <p:cNvSpPr>
              <a:spLocks noChangeShapeType="1"/>
            </p:cNvSpPr>
            <p:nvPr/>
          </p:nvSpPr>
          <p:spPr bwMode="auto">
            <a:xfrm>
              <a:off x="1152" y="2592"/>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5" name="Line 48"/>
            <p:cNvSpPr>
              <a:spLocks noChangeShapeType="1"/>
            </p:cNvSpPr>
            <p:nvPr/>
          </p:nvSpPr>
          <p:spPr bwMode="auto">
            <a:xfrm>
              <a:off x="1152" y="2160"/>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6" name="Line 49"/>
            <p:cNvSpPr>
              <a:spLocks noChangeShapeType="1"/>
            </p:cNvSpPr>
            <p:nvPr/>
          </p:nvSpPr>
          <p:spPr bwMode="auto">
            <a:xfrm>
              <a:off x="1152" y="1728"/>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7" name="Line 50"/>
            <p:cNvSpPr>
              <a:spLocks noChangeShapeType="1"/>
            </p:cNvSpPr>
            <p:nvPr/>
          </p:nvSpPr>
          <p:spPr bwMode="auto">
            <a:xfrm>
              <a:off x="1152" y="1344"/>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8" name="Text Box 51"/>
            <p:cNvSpPr txBox="1">
              <a:spLocks noChangeArrowheads="1"/>
            </p:cNvSpPr>
            <p:nvPr/>
          </p:nvSpPr>
          <p:spPr bwMode="auto">
            <a:xfrm>
              <a:off x="4320" y="288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i</a:t>
              </a:r>
            </a:p>
          </p:txBody>
        </p:sp>
        <p:sp>
          <p:nvSpPr>
            <p:cNvPr id="15409" name="Text Box 52"/>
            <p:cNvSpPr txBox="1">
              <a:spLocks noChangeArrowheads="1"/>
            </p:cNvSpPr>
            <p:nvPr/>
          </p:nvSpPr>
          <p:spPr bwMode="auto">
            <a:xfrm>
              <a:off x="816" y="81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ty</a:t>
              </a:r>
              <a:endParaRPr lang="en-US" altLang="zh-CN" sz="2400" b="1" baseline="-25000">
                <a:latin typeface="宋体" pitchFamily="2" charset="-122"/>
              </a:endParaRPr>
            </a:p>
          </p:txBody>
        </p:sp>
        <p:sp>
          <p:nvSpPr>
            <p:cNvPr id="15410" name="Text Box 53"/>
            <p:cNvSpPr txBox="1">
              <a:spLocks noChangeArrowheads="1"/>
            </p:cNvSpPr>
            <p:nvPr/>
          </p:nvSpPr>
          <p:spPr bwMode="auto">
            <a:xfrm>
              <a:off x="912" y="244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2</a:t>
              </a:r>
            </a:p>
          </p:txBody>
        </p:sp>
        <p:sp>
          <p:nvSpPr>
            <p:cNvPr id="15411" name="Text Box 54"/>
            <p:cNvSpPr txBox="1">
              <a:spLocks noChangeArrowheads="1"/>
            </p:cNvSpPr>
            <p:nvPr/>
          </p:nvSpPr>
          <p:spPr bwMode="auto">
            <a:xfrm>
              <a:off x="912" y="201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4</a:t>
              </a:r>
            </a:p>
          </p:txBody>
        </p:sp>
        <p:sp>
          <p:nvSpPr>
            <p:cNvPr id="15412" name="Text Box 55"/>
            <p:cNvSpPr txBox="1">
              <a:spLocks noChangeArrowheads="1"/>
            </p:cNvSpPr>
            <p:nvPr/>
          </p:nvSpPr>
          <p:spPr bwMode="auto">
            <a:xfrm>
              <a:off x="91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6</a:t>
              </a:r>
            </a:p>
          </p:txBody>
        </p:sp>
      </p:grpSp>
      <p:sp>
        <p:nvSpPr>
          <p:cNvPr id="15369" name="Text Box 56"/>
          <p:cNvSpPr txBox="1">
            <a:spLocks noChangeArrowheads="1"/>
          </p:cNvSpPr>
          <p:nvPr/>
        </p:nvSpPr>
        <p:spPr bwMode="auto">
          <a:xfrm>
            <a:off x="1447800" y="1905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8</a:t>
            </a:r>
          </a:p>
        </p:txBody>
      </p:sp>
      <p:grpSp>
        <p:nvGrpSpPr>
          <p:cNvPr id="192569" name="Group 57"/>
          <p:cNvGrpSpPr>
            <a:grpSpLocks/>
          </p:cNvGrpSpPr>
          <p:nvPr/>
        </p:nvGrpSpPr>
        <p:grpSpPr bwMode="auto">
          <a:xfrm>
            <a:off x="1447800" y="1905000"/>
            <a:ext cx="1676400" cy="457200"/>
            <a:chOff x="912" y="1200"/>
            <a:chExt cx="1056" cy="288"/>
          </a:xfrm>
        </p:grpSpPr>
        <p:grpSp>
          <p:nvGrpSpPr>
            <p:cNvPr id="15371" name="Group 58"/>
            <p:cNvGrpSpPr>
              <a:grpSpLocks/>
            </p:cNvGrpSpPr>
            <p:nvPr/>
          </p:nvGrpSpPr>
          <p:grpSpPr bwMode="auto">
            <a:xfrm>
              <a:off x="1104" y="1200"/>
              <a:ext cx="864" cy="288"/>
              <a:chOff x="1104" y="1200"/>
              <a:chExt cx="864" cy="288"/>
            </a:xfrm>
          </p:grpSpPr>
          <p:sp>
            <p:nvSpPr>
              <p:cNvPr id="15373" name="Text Box 59"/>
              <p:cNvSpPr txBox="1">
                <a:spLocks noChangeArrowheads="1"/>
              </p:cNvSpPr>
              <p:nvPr/>
            </p:nvSpPr>
            <p:spPr bwMode="auto">
              <a:xfrm>
                <a:off x="1104" y="12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374" name="Text Box 60"/>
              <p:cNvSpPr txBox="1">
                <a:spLocks noChangeArrowheads="1"/>
              </p:cNvSpPr>
              <p:nvPr/>
            </p:nvSpPr>
            <p:spPr bwMode="auto">
              <a:xfrm>
                <a:off x="1296" y="12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5375" name="Text Box 61"/>
              <p:cNvSpPr txBox="1">
                <a:spLocks noChangeArrowheads="1"/>
              </p:cNvSpPr>
              <p:nvPr/>
            </p:nvSpPr>
            <p:spPr bwMode="auto">
              <a:xfrm>
                <a:off x="1488" y="12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sp>
          <p:nvSpPr>
            <p:cNvPr id="15372" name="Text Box 62"/>
            <p:cNvSpPr txBox="1">
              <a:spLocks noChangeArrowheads="1"/>
            </p:cNvSpPr>
            <p:nvPr/>
          </p:nvSpPr>
          <p:spPr bwMode="auto">
            <a:xfrm>
              <a:off x="912" y="120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25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25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25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92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4877084-8FAA-4124-909F-7283D20EBE63}" type="datetime2">
              <a:rPr kumimoji="0" lang="zh-CN" altLang="en-US" smtClean="0"/>
              <a:pPr eaLnBrk="1" hangingPunct="1"/>
              <a:t>2016年10月31日</a:t>
            </a:fld>
            <a:endParaRPr kumimoji="0" lang="en-US" altLang="zh-CN" smtClean="0"/>
          </a:p>
        </p:txBody>
      </p:sp>
      <p:sp>
        <p:nvSpPr>
          <p:cNvPr id="13517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5172" name="Rectangle 2"/>
          <p:cNvSpPr>
            <a:spLocks noGrp="1" noChangeArrowheads="1"/>
          </p:cNvSpPr>
          <p:nvPr>
            <p:ph type="title"/>
          </p:nvPr>
        </p:nvSpPr>
        <p:spPr/>
        <p:txBody>
          <a:bodyPr/>
          <a:lstStyle/>
          <a:p>
            <a:pPr eaLnBrk="1" hangingPunct="1">
              <a:lnSpc>
                <a:spcPct val="90000"/>
              </a:lnSpc>
            </a:pPr>
            <a:r>
              <a:rPr lang="zh-CN" altLang="en-US" sz="2400" smtClean="0">
                <a:latin typeface="Times New Roman" pitchFamily="18" charset="0"/>
              </a:rPr>
              <a:t>第</a:t>
            </a:r>
            <a:r>
              <a:rPr lang="en-US" altLang="zh-CN" sz="2400" smtClean="0">
                <a:latin typeface="Times New Roman" pitchFamily="18" charset="0"/>
              </a:rPr>
              <a:t>4</a:t>
            </a:r>
            <a:r>
              <a:rPr lang="zh-CN" altLang="en-US" sz="2400" smtClean="0">
                <a:latin typeface="Times New Roman" pitchFamily="18" charset="0"/>
              </a:rPr>
              <a:t>章 小结</a:t>
            </a:r>
          </a:p>
        </p:txBody>
      </p:sp>
      <p:sp>
        <p:nvSpPr>
          <p:cNvPr id="276483" name="Rectangle 3"/>
          <p:cNvSpPr>
            <a:spLocks noGrp="1" noChangeArrowheads="1"/>
          </p:cNvSpPr>
          <p:nvPr>
            <p:ph type="body" idx="1"/>
          </p:nvPr>
        </p:nvSpPr>
        <p:spPr/>
        <p:txBody>
          <a:bodyPr/>
          <a:lstStyle/>
          <a:p>
            <a:pPr eaLnBrk="1" hangingPunct="1">
              <a:buFontTx/>
              <a:buNone/>
            </a:pPr>
            <a:r>
              <a:rPr lang="en-US" altLang="zh-CN" sz="3600" b="1" smtClean="0">
                <a:latin typeface="Times New Roman" pitchFamily="18" charset="0"/>
              </a:rPr>
              <a:t>4.3 </a:t>
            </a:r>
            <a:r>
              <a:rPr lang="zh-CN" altLang="en-US" sz="3600" b="1" smtClean="0">
                <a:latin typeface="Times New Roman" pitchFamily="18" charset="0"/>
              </a:rPr>
              <a:t>带符号数的移位运算和舍入操作</a:t>
            </a:r>
          </a:p>
          <a:p>
            <a:pPr eaLnBrk="1" hangingPunct="1"/>
            <a:r>
              <a:rPr lang="zh-CN" altLang="en-US" sz="3600" b="1" smtClean="0">
                <a:latin typeface="Times New Roman" pitchFamily="18" charset="0"/>
              </a:rPr>
              <a:t>补码的移位运算</a:t>
            </a:r>
          </a:p>
          <a:p>
            <a:pPr eaLnBrk="1" hangingPunct="1"/>
            <a:r>
              <a:rPr lang="zh-CN" altLang="en-US" sz="3600" b="1" smtClean="0">
                <a:latin typeface="Times New Roman" pitchFamily="18" charset="0"/>
              </a:rPr>
              <a:t>舍入操作</a:t>
            </a:r>
          </a:p>
          <a:p>
            <a:pPr eaLnBrk="1" hangingPunct="1">
              <a:buFontTx/>
              <a:buNone/>
            </a:pPr>
            <a:r>
              <a:rPr lang="en-US" altLang="zh-CN" sz="3600" b="1" smtClean="0">
                <a:latin typeface="Times New Roman" pitchFamily="18" charset="0"/>
              </a:rPr>
              <a:t>4.4 </a:t>
            </a:r>
            <a:r>
              <a:rPr lang="zh-CN" altLang="en-US" sz="3600" b="1" smtClean="0">
                <a:latin typeface="Times New Roman" pitchFamily="18" charset="0"/>
              </a:rPr>
              <a:t>定点乘法运算</a:t>
            </a:r>
          </a:p>
          <a:p>
            <a:pPr eaLnBrk="1" hangingPunct="1"/>
            <a:r>
              <a:rPr lang="zh-CN" altLang="en-US" sz="3600" b="1" smtClean="0">
                <a:latin typeface="Times New Roman" pitchFamily="18" charset="0"/>
              </a:rPr>
              <a:t>原码一位乘法</a:t>
            </a:r>
          </a:p>
          <a:p>
            <a:pPr eaLnBrk="1" hangingPunct="1"/>
            <a:r>
              <a:rPr lang="zh-CN" altLang="en-US" sz="3600" b="1" smtClean="0">
                <a:solidFill>
                  <a:srgbClr val="FF0000"/>
                </a:solidFill>
                <a:latin typeface="Times New Roman" pitchFamily="18" charset="0"/>
              </a:rPr>
              <a:t>补码一位乘法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4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4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809DFDF-491A-41A0-9DAC-A466CF778373}" type="datetime2">
              <a:rPr kumimoji="0" lang="zh-CN" altLang="en-US" smtClean="0"/>
              <a:pPr eaLnBrk="1" hangingPunct="1"/>
              <a:t>2016年10月31日</a:t>
            </a:fld>
            <a:endParaRPr kumimoji="0" lang="en-US" altLang="zh-CN" smtClean="0"/>
          </a:p>
        </p:txBody>
      </p:sp>
      <p:sp>
        <p:nvSpPr>
          <p:cNvPr id="1361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6196" name="Rectangle 2"/>
          <p:cNvSpPr>
            <a:spLocks noGrp="1" noChangeArrowheads="1"/>
          </p:cNvSpPr>
          <p:nvPr>
            <p:ph type="title"/>
          </p:nvPr>
        </p:nvSpPr>
        <p:spPr/>
        <p:txBody>
          <a:bodyPr/>
          <a:lstStyle/>
          <a:p>
            <a:pPr eaLnBrk="1" hangingPunct="1">
              <a:lnSpc>
                <a:spcPct val="90000"/>
              </a:lnSpc>
            </a:pPr>
            <a:r>
              <a:rPr lang="zh-CN" altLang="en-US" sz="2400" smtClean="0">
                <a:latin typeface="Times New Roman" pitchFamily="18" charset="0"/>
              </a:rPr>
              <a:t>第</a:t>
            </a:r>
            <a:r>
              <a:rPr lang="en-US" altLang="zh-CN" sz="2400" smtClean="0">
                <a:latin typeface="Times New Roman" pitchFamily="18" charset="0"/>
              </a:rPr>
              <a:t>4</a:t>
            </a:r>
            <a:r>
              <a:rPr lang="zh-CN" altLang="en-US" sz="2400" smtClean="0">
                <a:latin typeface="Times New Roman" pitchFamily="18" charset="0"/>
              </a:rPr>
              <a:t>章 小结</a:t>
            </a:r>
          </a:p>
        </p:txBody>
      </p:sp>
      <p:sp>
        <p:nvSpPr>
          <p:cNvPr id="275459" name="Rectangle 3"/>
          <p:cNvSpPr>
            <a:spLocks noGrp="1" noChangeArrowheads="1"/>
          </p:cNvSpPr>
          <p:nvPr>
            <p:ph type="body" idx="1"/>
          </p:nvPr>
        </p:nvSpPr>
        <p:spPr>
          <a:xfrm>
            <a:off x="609600" y="838200"/>
            <a:ext cx="7772400" cy="6019800"/>
          </a:xfrm>
        </p:spPr>
        <p:txBody>
          <a:bodyPr/>
          <a:lstStyle/>
          <a:p>
            <a:pPr eaLnBrk="1" hangingPunct="1">
              <a:buFontTx/>
              <a:buNone/>
            </a:pPr>
            <a:r>
              <a:rPr lang="en-US" altLang="zh-CN" sz="3600" b="1" smtClean="0">
                <a:latin typeface="Times New Roman" pitchFamily="18" charset="0"/>
              </a:rPr>
              <a:t>4.5 </a:t>
            </a:r>
            <a:r>
              <a:rPr lang="zh-CN" altLang="en-US" sz="3600" b="1" smtClean="0">
                <a:latin typeface="Times New Roman" pitchFamily="18" charset="0"/>
              </a:rPr>
              <a:t>定点除法运算</a:t>
            </a:r>
          </a:p>
          <a:p>
            <a:pPr eaLnBrk="1" hangingPunct="1"/>
            <a:r>
              <a:rPr lang="zh-CN" altLang="en-US" sz="3600" b="1" smtClean="0">
                <a:latin typeface="Times New Roman" pitchFamily="18" charset="0"/>
              </a:rPr>
              <a:t>原码加减交替除法</a:t>
            </a:r>
          </a:p>
          <a:p>
            <a:pPr eaLnBrk="1" hangingPunct="1"/>
            <a:r>
              <a:rPr lang="zh-CN" altLang="en-US" sz="3600" b="1" smtClean="0">
                <a:solidFill>
                  <a:srgbClr val="FF0000"/>
                </a:solidFill>
                <a:latin typeface="Times New Roman" pitchFamily="18" charset="0"/>
              </a:rPr>
              <a:t>补码加减交替除法</a:t>
            </a:r>
          </a:p>
          <a:p>
            <a:pPr eaLnBrk="1" hangingPunct="1">
              <a:buFontTx/>
              <a:buNone/>
            </a:pPr>
            <a:r>
              <a:rPr lang="en-US" altLang="zh-CN" sz="3600" b="1" smtClean="0">
                <a:latin typeface="Times New Roman" pitchFamily="18" charset="0"/>
              </a:rPr>
              <a:t>4.6 </a:t>
            </a:r>
            <a:r>
              <a:rPr lang="zh-CN" altLang="en-US" sz="3600" b="1" smtClean="0">
                <a:latin typeface="Times New Roman" pitchFamily="18" charset="0"/>
              </a:rPr>
              <a:t>规格化浮点运算算法</a:t>
            </a:r>
          </a:p>
          <a:p>
            <a:pPr eaLnBrk="1" hangingPunct="1"/>
            <a:r>
              <a:rPr lang="zh-CN" altLang="en-US" sz="3600" b="1" smtClean="0">
                <a:latin typeface="Times New Roman" pitchFamily="18" charset="0"/>
              </a:rPr>
              <a:t>浮点加减运算</a:t>
            </a:r>
          </a:p>
          <a:p>
            <a:pPr eaLnBrk="1" hangingPunct="1"/>
            <a:r>
              <a:rPr lang="zh-CN" altLang="en-US" sz="3600" b="1" smtClean="0">
                <a:latin typeface="Times New Roman" pitchFamily="18" charset="0"/>
              </a:rPr>
              <a:t>浮点乘除运算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5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5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54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54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5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B6D7225-4462-4D6D-B62B-763D0059DD8D}" type="datetime2">
              <a:rPr kumimoji="0" lang="zh-CN" altLang="en-US" smtClean="0"/>
              <a:pPr eaLnBrk="1" hangingPunct="1"/>
              <a:t>2016年10月31日</a:t>
            </a:fld>
            <a:endParaRPr kumimoji="0" lang="en-US" altLang="zh-CN" smtClean="0"/>
          </a:p>
        </p:txBody>
      </p:sp>
      <p:sp>
        <p:nvSpPr>
          <p:cNvPr id="1372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37220" name="Rectangle 2"/>
          <p:cNvSpPr>
            <a:spLocks noGrp="1" noChangeArrowheads="1"/>
          </p:cNvSpPr>
          <p:nvPr>
            <p:ph type="title"/>
          </p:nvPr>
        </p:nvSpPr>
        <p:spPr/>
        <p:txBody>
          <a:bodyPr/>
          <a:lstStyle/>
          <a:p>
            <a:pPr eaLnBrk="1" hangingPunct="1">
              <a:lnSpc>
                <a:spcPct val="90000"/>
              </a:lnSpc>
            </a:pPr>
            <a:r>
              <a:rPr lang="zh-CN" altLang="en-US" sz="2400" smtClean="0">
                <a:latin typeface="Times New Roman" pitchFamily="18" charset="0"/>
              </a:rPr>
              <a:t>第</a:t>
            </a:r>
            <a:r>
              <a:rPr lang="en-US" altLang="zh-CN" sz="2400" smtClean="0">
                <a:latin typeface="Times New Roman" pitchFamily="18" charset="0"/>
              </a:rPr>
              <a:t>4</a:t>
            </a:r>
            <a:r>
              <a:rPr lang="zh-CN" altLang="en-US" sz="2400" smtClean="0">
                <a:latin typeface="Times New Roman" pitchFamily="18" charset="0"/>
              </a:rPr>
              <a:t>章 小结</a:t>
            </a:r>
          </a:p>
        </p:txBody>
      </p:sp>
      <p:sp>
        <p:nvSpPr>
          <p:cNvPr id="277507" name="Rectangle 3"/>
          <p:cNvSpPr>
            <a:spLocks noGrp="1" noChangeArrowheads="1"/>
          </p:cNvSpPr>
          <p:nvPr>
            <p:ph type="body" idx="1"/>
          </p:nvPr>
        </p:nvSpPr>
        <p:spPr/>
        <p:txBody>
          <a:bodyPr/>
          <a:lstStyle/>
          <a:p>
            <a:pPr eaLnBrk="1" hangingPunct="1">
              <a:buFontTx/>
              <a:buNone/>
            </a:pPr>
            <a:r>
              <a:rPr lang="en-US" altLang="zh-CN" sz="3600" b="1" smtClean="0">
                <a:latin typeface="Times New Roman" pitchFamily="18" charset="0"/>
              </a:rPr>
              <a:t>4.7 </a:t>
            </a:r>
            <a:r>
              <a:rPr lang="zh-CN" altLang="en-US" sz="3600" b="1" smtClean="0">
                <a:latin typeface="Times New Roman" pitchFamily="18" charset="0"/>
              </a:rPr>
              <a:t>十进制整数的加减运算</a:t>
            </a:r>
          </a:p>
          <a:p>
            <a:pPr eaLnBrk="1" hangingPunct="1"/>
            <a:r>
              <a:rPr lang="zh-CN" altLang="en-US" sz="3600" b="1" smtClean="0">
                <a:latin typeface="Times New Roman" pitchFamily="18" charset="0"/>
              </a:rPr>
              <a:t>十进制加法运算的校正</a:t>
            </a:r>
          </a:p>
          <a:p>
            <a:pPr eaLnBrk="1" hangingPunct="1">
              <a:buFontTx/>
              <a:buNone/>
            </a:pPr>
            <a:r>
              <a:rPr lang="en-US" altLang="zh-CN" sz="3600" b="1" smtClean="0">
                <a:latin typeface="Times New Roman" pitchFamily="18" charset="0"/>
              </a:rPr>
              <a:t>4.8 </a:t>
            </a:r>
            <a:r>
              <a:rPr lang="zh-CN" altLang="en-US" sz="3600" b="1" smtClean="0">
                <a:latin typeface="Times New Roman" pitchFamily="18" charset="0"/>
              </a:rPr>
              <a:t>逻辑运算与实现</a:t>
            </a:r>
          </a:p>
          <a:p>
            <a:pPr eaLnBrk="1" hangingPunct="1">
              <a:buFontTx/>
              <a:buNone/>
            </a:pPr>
            <a:r>
              <a:rPr lang="en-US" altLang="zh-CN" sz="3600" b="1" smtClean="0">
                <a:latin typeface="Times New Roman" pitchFamily="18" charset="0"/>
              </a:rPr>
              <a:t>5.9 </a:t>
            </a:r>
            <a:r>
              <a:rPr lang="zh-CN" altLang="en-US" sz="3600" b="1" smtClean="0">
                <a:latin typeface="Times New Roman" pitchFamily="18" charset="0"/>
              </a:rPr>
              <a:t>运算器的基本组成与实例</a:t>
            </a:r>
          </a:p>
          <a:p>
            <a:pPr eaLnBrk="1" hangingPunct="1"/>
            <a:r>
              <a:rPr lang="zh-CN" altLang="en-US" sz="3600" b="1" smtClean="0">
                <a:latin typeface="Times New Roman" pitchFamily="18" charset="0"/>
              </a:rPr>
              <a:t>运算器的基本结构</a:t>
            </a:r>
          </a:p>
          <a:p>
            <a:pPr eaLnBrk="1" hangingPunct="1"/>
            <a:r>
              <a:rPr lang="en-US" altLang="zh-CN" sz="3600" b="1" smtClean="0">
                <a:latin typeface="Times New Roman" pitchFamily="18" charset="0"/>
              </a:rPr>
              <a:t>ALU</a:t>
            </a:r>
            <a:r>
              <a:rPr lang="zh-CN" altLang="en-US" sz="3600" b="1" smtClean="0">
                <a:latin typeface="Times New Roman" pitchFamily="18" charset="0"/>
              </a:rPr>
              <a:t>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7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7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7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75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75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7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825D922-B4E7-44EB-806E-31FFF1578D53}" type="datetime2">
              <a:rPr kumimoji="0" lang="zh-CN" altLang="en-US" smtClean="0"/>
              <a:pPr eaLnBrk="1" hangingPunct="1"/>
              <a:t>2016年10月31日</a:t>
            </a:fld>
            <a:endParaRPr kumimoji="0" lang="en-US" altLang="zh-CN" smtClean="0"/>
          </a:p>
        </p:txBody>
      </p:sp>
      <p:sp>
        <p:nvSpPr>
          <p:cNvPr id="1638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93538" name="Text Box 2"/>
          <p:cNvSpPr txBox="1">
            <a:spLocks noChangeArrowheads="1"/>
          </p:cNvSpPr>
          <p:nvPr/>
        </p:nvSpPr>
        <p:spPr bwMode="auto">
          <a:xfrm>
            <a:off x="7239000" y="3505200"/>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p>
        </p:txBody>
      </p:sp>
      <p:sp>
        <p:nvSpPr>
          <p:cNvPr id="16389" name="Rectangle 3"/>
          <p:cNvSpPr>
            <a:spLocks noGrp="1" noChangeArrowheads="1"/>
          </p:cNvSpPr>
          <p:nvPr>
            <p:ph type="title"/>
          </p:nvPr>
        </p:nvSpPr>
        <p:spPr/>
        <p:txBody>
          <a:bodyPr/>
          <a:lstStyle/>
          <a:p>
            <a:pPr algn="just"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p>
        </p:txBody>
      </p:sp>
      <p:sp>
        <p:nvSpPr>
          <p:cNvPr id="193540" name="Rectangle 4"/>
          <p:cNvSpPr>
            <a:spLocks noGrp="1" noChangeArrowheads="1"/>
          </p:cNvSpPr>
          <p:nvPr>
            <p:ph type="body" idx="1"/>
          </p:nvPr>
        </p:nvSpPr>
        <p:spPr>
          <a:xfrm>
            <a:off x="0" y="742950"/>
            <a:ext cx="8686800" cy="4876800"/>
          </a:xfrm>
        </p:spPr>
        <p:txBody>
          <a:bodyPr/>
          <a:lstStyle/>
          <a:p>
            <a:pPr eaLnBrk="1" hangingPunct="1">
              <a:buFontTx/>
              <a:buNone/>
            </a:pPr>
            <a:r>
              <a:rPr lang="en-US" altLang="zh-CN" b="1" smtClean="0">
                <a:latin typeface="Times New Roman" pitchFamily="18" charset="0"/>
              </a:rPr>
              <a:t>(2)</a:t>
            </a:r>
            <a:r>
              <a:rPr lang="zh-CN" altLang="en-US" b="1" smtClean="0">
                <a:latin typeface="Times New Roman" pitchFamily="18" charset="0"/>
              </a:rPr>
              <a:t>多级先行进位方式</a:t>
            </a:r>
          </a:p>
          <a:p>
            <a:pPr eaLnBrk="1" hangingPunct="1">
              <a:buFontTx/>
              <a:buNone/>
            </a:pPr>
            <a:r>
              <a:rPr lang="zh-CN" altLang="en-US" b="1" smtClean="0">
                <a:latin typeface="Times New Roman" pitchFamily="18" charset="0"/>
              </a:rPr>
              <a:t>            多级先行进位又称</a:t>
            </a:r>
            <a:r>
              <a:rPr lang="zh-CN" altLang="en-US" b="1" smtClean="0">
                <a:solidFill>
                  <a:srgbClr val="FF3300"/>
                </a:solidFill>
                <a:latin typeface="Times New Roman" pitchFamily="18" charset="0"/>
              </a:rPr>
              <a:t>组内并行、组间并行</a:t>
            </a:r>
            <a:r>
              <a:rPr lang="zh-CN" altLang="en-US" b="1" smtClean="0">
                <a:latin typeface="Times New Roman" pitchFamily="18" charset="0"/>
              </a:rPr>
              <a:t>进位方式。</a:t>
            </a:r>
          </a:p>
          <a:p>
            <a:pPr eaLnBrk="1" hangingPunct="1">
              <a:buFontTx/>
              <a:buNone/>
            </a:pPr>
            <a:r>
              <a:rPr lang="zh-CN" altLang="en-US" b="1" smtClean="0">
                <a:latin typeface="Times New Roman" pitchFamily="18" charset="0"/>
              </a:rPr>
              <a:t>            字长为</a:t>
            </a:r>
            <a:r>
              <a:rPr lang="en-US" altLang="zh-CN" b="1" smtClean="0">
                <a:latin typeface="Times New Roman" pitchFamily="18" charset="0"/>
              </a:rPr>
              <a:t>16</a:t>
            </a:r>
            <a:r>
              <a:rPr lang="zh-CN" altLang="en-US" b="1" smtClean="0">
                <a:latin typeface="Times New Roman" pitchFamily="18" charset="0"/>
              </a:rPr>
              <a:t>位的两级先行进位加法器，第一小组的最高位进位</a:t>
            </a:r>
            <a:r>
              <a:rPr lang="en-US" altLang="zh-CN" b="1" smtClean="0">
                <a:latin typeface="Times New Roman" pitchFamily="18" charset="0"/>
              </a:rPr>
              <a:t>C</a:t>
            </a:r>
            <a:r>
              <a:rPr lang="en-US" altLang="zh-CN" b="1" baseline="-30000" smtClean="0">
                <a:latin typeface="Times New Roman" pitchFamily="18" charset="0"/>
              </a:rPr>
              <a:t>4</a:t>
            </a:r>
            <a:r>
              <a:rPr lang="zh-CN" altLang="en-US" b="1" smtClean="0">
                <a:latin typeface="Times New Roman" pitchFamily="18" charset="0"/>
              </a:rPr>
              <a:t>：</a:t>
            </a:r>
          </a:p>
          <a:p>
            <a:pPr eaLnBrk="1" hangingPunct="1">
              <a:buFontTx/>
              <a:buNone/>
            </a:pPr>
            <a:r>
              <a:rPr lang="zh-CN" altLang="en-US" b="1" smtClean="0">
                <a:solidFill>
                  <a:srgbClr val="FF3300"/>
                </a:solidFill>
                <a:latin typeface="Times New Roman" pitchFamily="18" charset="0"/>
              </a:rPr>
              <a:t>   </a:t>
            </a:r>
            <a:r>
              <a:rPr lang="en-US" altLang="zh-CN" sz="2800" b="1" smtClean="0">
                <a:solidFill>
                  <a:srgbClr val="FF3300"/>
                </a:solidFill>
                <a:latin typeface="Times New Roman" pitchFamily="18" charset="0"/>
              </a:rPr>
              <a:t>C</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=G</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G</a:t>
            </a:r>
            <a:r>
              <a:rPr lang="en-US" altLang="zh-CN" sz="2800" b="1" baseline="-30000" smtClean="0">
                <a:solidFill>
                  <a:srgbClr val="FF3300"/>
                </a:solidFill>
                <a:latin typeface="Times New Roman" pitchFamily="18" charset="0"/>
              </a:rPr>
              <a:t>3</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3</a:t>
            </a:r>
            <a:r>
              <a:rPr lang="en-US" altLang="zh-CN" sz="2800" b="1" smtClean="0">
                <a:solidFill>
                  <a:srgbClr val="FF3300"/>
                </a:solidFill>
                <a:latin typeface="Times New Roman" pitchFamily="18" charset="0"/>
              </a:rPr>
              <a:t>G</a:t>
            </a:r>
            <a:r>
              <a:rPr lang="en-US" altLang="zh-CN" sz="2800" b="1" baseline="-30000" smtClean="0">
                <a:solidFill>
                  <a:srgbClr val="FF3300"/>
                </a:solidFill>
                <a:latin typeface="Times New Roman" pitchFamily="18" charset="0"/>
              </a:rPr>
              <a:t>2</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3</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2</a:t>
            </a:r>
            <a:r>
              <a:rPr lang="en-US" altLang="zh-CN" sz="2800" b="1" smtClean="0">
                <a:solidFill>
                  <a:srgbClr val="FF3300"/>
                </a:solidFill>
                <a:latin typeface="Times New Roman" pitchFamily="18" charset="0"/>
              </a:rPr>
              <a:t>G</a:t>
            </a:r>
            <a:r>
              <a:rPr lang="en-US" altLang="zh-CN" sz="2800" b="1" baseline="-30000" smtClean="0">
                <a:solidFill>
                  <a:srgbClr val="FF3300"/>
                </a:solidFill>
                <a:latin typeface="Times New Roman" pitchFamily="18" charset="0"/>
              </a:rPr>
              <a:t>1</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4</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3</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2</a:t>
            </a:r>
            <a:r>
              <a:rPr lang="en-US" altLang="zh-CN" sz="2800" b="1" smtClean="0">
                <a:solidFill>
                  <a:srgbClr val="FF3300"/>
                </a:solidFill>
                <a:latin typeface="Times New Roman" pitchFamily="18" charset="0"/>
              </a:rPr>
              <a:t>P</a:t>
            </a:r>
            <a:r>
              <a:rPr lang="en-US" altLang="zh-CN" sz="2800" b="1" baseline="-30000" smtClean="0">
                <a:solidFill>
                  <a:srgbClr val="FF3300"/>
                </a:solidFill>
                <a:latin typeface="Times New Roman" pitchFamily="18" charset="0"/>
              </a:rPr>
              <a:t>1</a:t>
            </a:r>
            <a:r>
              <a:rPr lang="en-US" altLang="zh-CN" sz="2800" b="1" smtClean="0">
                <a:solidFill>
                  <a:srgbClr val="FF3300"/>
                </a:solidFill>
                <a:latin typeface="Times New Roman" pitchFamily="18" charset="0"/>
              </a:rPr>
              <a:t>C</a:t>
            </a:r>
            <a:r>
              <a:rPr lang="en-US" altLang="zh-CN" sz="2800" b="1" baseline="-30000" smtClean="0">
                <a:solidFill>
                  <a:srgbClr val="FF3300"/>
                </a:solidFill>
                <a:latin typeface="Times New Roman" pitchFamily="18" charset="0"/>
              </a:rPr>
              <a:t>0</a:t>
            </a:r>
          </a:p>
        </p:txBody>
      </p:sp>
      <p:sp>
        <p:nvSpPr>
          <p:cNvPr id="193541" name="AutoShape 5"/>
          <p:cNvSpPr>
            <a:spLocks noChangeArrowheads="1"/>
          </p:cNvSpPr>
          <p:nvPr/>
        </p:nvSpPr>
        <p:spPr bwMode="auto">
          <a:xfrm>
            <a:off x="457200" y="2076450"/>
            <a:ext cx="2209800" cy="838200"/>
          </a:xfrm>
          <a:prstGeom prst="wedgeRoundRectCallout">
            <a:avLst>
              <a:gd name="adj1" fmla="val 78449"/>
              <a:gd name="adj2" fmla="val 147727"/>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组进位</a:t>
            </a:r>
          </a:p>
          <a:p>
            <a:pPr algn="ctr" eaLnBrk="0" hangingPunct="0"/>
            <a:r>
              <a:rPr lang="zh-CN" altLang="en-US" sz="2400" b="1">
                <a:solidFill>
                  <a:srgbClr val="FF3300"/>
                </a:solidFill>
              </a:rPr>
              <a:t>产生函数</a:t>
            </a:r>
            <a:r>
              <a:rPr lang="en-US" altLang="zh-CN" sz="2800" b="1">
                <a:solidFill>
                  <a:srgbClr val="FF3300"/>
                </a:solidFill>
              </a:rPr>
              <a:t>G</a:t>
            </a:r>
            <a:r>
              <a:rPr lang="en-US" altLang="zh-CN" sz="2800" b="1" baseline="-30000">
                <a:solidFill>
                  <a:srgbClr val="FF3300"/>
                </a:solidFill>
              </a:rPr>
              <a:t>1</a:t>
            </a:r>
            <a:r>
              <a:rPr lang="en-US" altLang="zh-CN" sz="2800" b="1" baseline="30000">
                <a:solidFill>
                  <a:srgbClr val="FF3300"/>
                </a:solidFill>
              </a:rPr>
              <a:t>*</a:t>
            </a:r>
          </a:p>
        </p:txBody>
      </p:sp>
      <p:sp>
        <p:nvSpPr>
          <p:cNvPr id="193542" name="AutoShape 6"/>
          <p:cNvSpPr>
            <a:spLocks noChangeArrowheads="1"/>
          </p:cNvSpPr>
          <p:nvPr/>
        </p:nvSpPr>
        <p:spPr bwMode="auto">
          <a:xfrm>
            <a:off x="4267200" y="1981200"/>
            <a:ext cx="2571750" cy="838200"/>
          </a:xfrm>
          <a:prstGeom prst="wedgeRoundRectCallout">
            <a:avLst>
              <a:gd name="adj1" fmla="val 24074"/>
              <a:gd name="adj2" fmla="val 172727"/>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组进位</a:t>
            </a:r>
          </a:p>
          <a:p>
            <a:pPr algn="ctr" eaLnBrk="0" hangingPunct="0"/>
            <a:r>
              <a:rPr lang="zh-CN" altLang="en-US" sz="2400" b="1">
                <a:solidFill>
                  <a:srgbClr val="FF3300"/>
                </a:solidFill>
              </a:rPr>
              <a:t>传递函数</a:t>
            </a:r>
            <a:r>
              <a:rPr lang="en-US" altLang="zh-CN" sz="2800" b="1">
                <a:solidFill>
                  <a:srgbClr val="FF3300"/>
                </a:solidFill>
              </a:rPr>
              <a:t>P</a:t>
            </a:r>
            <a:r>
              <a:rPr lang="en-US" altLang="zh-CN" sz="2800" b="1" baseline="-30000">
                <a:solidFill>
                  <a:srgbClr val="FF3300"/>
                </a:solidFill>
              </a:rPr>
              <a:t>1</a:t>
            </a:r>
            <a:r>
              <a:rPr lang="en-US" altLang="zh-CN" sz="2800" b="1" baseline="30000">
                <a:solidFill>
                  <a:srgbClr val="FF3300"/>
                </a:solidFill>
              </a:rPr>
              <a:t>*</a:t>
            </a:r>
          </a:p>
        </p:txBody>
      </p:sp>
      <p:sp>
        <p:nvSpPr>
          <p:cNvPr id="193543" name="Text Box 7"/>
          <p:cNvSpPr txBox="1">
            <a:spLocks noChangeArrowheads="1"/>
          </p:cNvSpPr>
          <p:nvPr/>
        </p:nvSpPr>
        <p:spPr bwMode="auto">
          <a:xfrm>
            <a:off x="266700" y="4210050"/>
            <a:ext cx="8839200"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80000"/>
              </a:lnSpc>
              <a:spcBef>
                <a:spcPct val="20000"/>
              </a:spcBef>
              <a:buClr>
                <a:schemeClr val="accent2"/>
              </a:buClr>
              <a:buSzPct val="80000"/>
              <a:buFont typeface="Wingdings" pitchFamily="2" charset="2"/>
              <a:buNone/>
            </a:pPr>
            <a:r>
              <a:rPr lang="zh-CN" altLang="en-US" sz="3200" b="1"/>
              <a:t>依次类推：</a:t>
            </a:r>
          </a:p>
          <a:p>
            <a:pPr eaLnBrk="1" hangingPunct="1">
              <a:lnSpc>
                <a:spcPct val="80000"/>
              </a:lnSpc>
              <a:spcBef>
                <a:spcPct val="20000"/>
              </a:spcBef>
              <a:buClr>
                <a:schemeClr val="accent2"/>
              </a:buClr>
              <a:buSzPct val="80000"/>
              <a:buFont typeface="Wingdings" pitchFamily="2" charset="2"/>
              <a:buNone/>
            </a:pPr>
            <a:r>
              <a:rPr lang="zh-CN" altLang="en-US" sz="2800" b="1">
                <a:cs typeface="Times New Roman" pitchFamily="18" charset="0"/>
              </a:rPr>
              <a:t> </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8</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p>
          <a:p>
            <a:pPr eaLnBrk="1" hangingPunct="1">
              <a:lnSpc>
                <a:spcPct val="80000"/>
              </a:lnSpc>
              <a:spcBef>
                <a:spcPct val="20000"/>
              </a:spcBef>
              <a:buClr>
                <a:schemeClr val="accent2"/>
              </a:buClr>
              <a:buSzPct val="80000"/>
              <a:buFont typeface="Wingdings" pitchFamily="2" charset="2"/>
              <a:buNone/>
            </a:pPr>
            <a:r>
              <a:rPr lang="en-US" altLang="zh-CN" sz="2800" b="1" baseline="-30000">
                <a:solidFill>
                  <a:srgbClr val="FF3300"/>
                </a:solidFill>
                <a:cs typeface="Times New Roman" pitchFamily="18" charset="0"/>
              </a:rPr>
              <a:t> </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12</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2 </a:t>
            </a:r>
            <a:r>
              <a:rPr lang="en-US" altLang="zh-CN" sz="2800" b="1" baseline="30000">
                <a:solidFill>
                  <a:srgbClr val="FF3300"/>
                </a:solidFill>
                <a:cs typeface="Times New Roman" pitchFamily="18" charset="0"/>
              </a:rPr>
              <a:t>*</a:t>
            </a:r>
            <a:r>
              <a:rPr lang="en-US" altLang="zh-CN" sz="2800" b="1" baseline="-30000">
                <a:solidFill>
                  <a:srgbClr val="FF3300"/>
                </a:solidFill>
                <a:cs typeface="Times New Roman" pitchFamily="18" charset="0"/>
              </a:rPr>
              <a:t> </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endParaRPr lang="en-US" altLang="zh-CN" sz="2800" b="1">
              <a:solidFill>
                <a:srgbClr val="FF3300"/>
              </a:solidFill>
              <a:cs typeface="Times New Roman" pitchFamily="18" charset="0"/>
            </a:endParaRPr>
          </a:p>
          <a:p>
            <a:pPr eaLnBrk="1" hangingPunct="1">
              <a:lnSpc>
                <a:spcPct val="90000"/>
              </a:lnSpc>
              <a:spcBef>
                <a:spcPct val="20000"/>
              </a:spcBef>
              <a:buClr>
                <a:schemeClr val="accent2"/>
              </a:buClr>
              <a:buSzPct val="80000"/>
              <a:buFont typeface="Wingdings" pitchFamily="2" charset="2"/>
              <a:buNone/>
            </a:pP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16</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G</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4</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3</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2</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P</a:t>
            </a:r>
            <a:r>
              <a:rPr lang="en-US" altLang="zh-CN" sz="2800" b="1" baseline="-30000">
                <a:solidFill>
                  <a:srgbClr val="FF3300"/>
                </a:solidFill>
                <a:cs typeface="Times New Roman" pitchFamily="18" charset="0"/>
              </a:rPr>
              <a:t>1</a:t>
            </a:r>
            <a:r>
              <a:rPr lang="en-US" altLang="zh-CN" sz="2800" b="1" baseline="30000">
                <a:solidFill>
                  <a:srgbClr val="FF3300"/>
                </a:solidFill>
                <a:cs typeface="Times New Roman" pitchFamily="18" charset="0"/>
              </a:rPr>
              <a:t>*</a:t>
            </a:r>
            <a:r>
              <a:rPr lang="en-US" altLang="zh-CN" sz="2800" b="1">
                <a:solidFill>
                  <a:srgbClr val="FF3300"/>
                </a:solidFill>
                <a:cs typeface="Times New Roman" pitchFamily="18" charset="0"/>
              </a:rPr>
              <a:t>C</a:t>
            </a:r>
            <a:r>
              <a:rPr lang="en-US" altLang="zh-CN" sz="2800" b="1" baseline="-30000">
                <a:solidFill>
                  <a:srgbClr val="FF3300"/>
                </a:solidFill>
                <a:cs typeface="Times New Roman" pitchFamily="18" charset="0"/>
              </a:rPr>
              <a:t>0</a:t>
            </a:r>
          </a:p>
        </p:txBody>
      </p:sp>
      <p:sp>
        <p:nvSpPr>
          <p:cNvPr id="193544" name="Line 8"/>
          <p:cNvSpPr>
            <a:spLocks noChangeShapeType="1"/>
          </p:cNvSpPr>
          <p:nvPr/>
        </p:nvSpPr>
        <p:spPr bwMode="auto">
          <a:xfrm>
            <a:off x="1085850" y="4019550"/>
            <a:ext cx="407670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3545" name="Line 9"/>
          <p:cNvSpPr>
            <a:spLocks noChangeShapeType="1"/>
          </p:cNvSpPr>
          <p:nvPr/>
        </p:nvSpPr>
        <p:spPr bwMode="auto">
          <a:xfrm>
            <a:off x="5467350" y="4019550"/>
            <a:ext cx="123825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96" name="AutoShape 10">
            <a:hlinkClick r:id="rId2" action="ppaction://hlinksldjump"/>
          </p:cNvPr>
          <p:cNvSpPr>
            <a:spLocks noChangeArrowheads="1"/>
          </p:cNvSpPr>
          <p:nvPr/>
        </p:nvSpPr>
        <p:spPr bwMode="auto">
          <a:xfrm>
            <a:off x="7164388" y="4652963"/>
            <a:ext cx="936625" cy="215900"/>
          </a:xfrm>
          <a:prstGeom prst="rightArrow">
            <a:avLst>
              <a:gd name="adj1" fmla="val 50000"/>
              <a:gd name="adj2" fmla="val 1084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35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354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354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354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3544"/>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1000"/>
                                  </p:stCondLst>
                                  <p:childTnLst>
                                    <p:set>
                                      <p:cBhvr>
                                        <p:cTn id="25" dur="1" fill="hold">
                                          <p:stCondLst>
                                            <p:cond delay="499"/>
                                          </p:stCondLst>
                                        </p:cTn>
                                        <p:tgtEl>
                                          <p:spTgt spid="193541"/>
                                        </p:tgtEl>
                                        <p:attrNameLst>
                                          <p:attrName>style.visibility</p:attrName>
                                        </p:attrNameLst>
                                      </p:cBhvr>
                                      <p:to>
                                        <p:strVal val="visible"/>
                                      </p:to>
                                    </p:set>
                                  </p:childTnLst>
                                  <p:subTnLst>
                                    <p:set>
                                      <p:cBhvr override="childStyle">
                                        <p:cTn dur="1" fill="hold" display="0" masterRel="nextClick" afterEffect="1"/>
                                        <p:tgtEl>
                                          <p:spTgt spid="193541"/>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93545"/>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1000"/>
                                  </p:stCondLst>
                                  <p:childTnLst>
                                    <p:set>
                                      <p:cBhvr>
                                        <p:cTn id="32" dur="1" fill="hold">
                                          <p:stCondLst>
                                            <p:cond delay="499"/>
                                          </p:stCondLst>
                                        </p:cTn>
                                        <p:tgtEl>
                                          <p:spTgt spid="193542"/>
                                        </p:tgtEl>
                                        <p:attrNameLst>
                                          <p:attrName>style.visibility</p:attrName>
                                        </p:attrNameLst>
                                      </p:cBhvr>
                                      <p:to>
                                        <p:strVal val="visible"/>
                                      </p:to>
                                    </p:set>
                                  </p:childTnLst>
                                  <p:subTnLst>
                                    <p:set>
                                      <p:cBhvr override="childStyle">
                                        <p:cTn dur="1" fill="hold" display="0" masterRel="nextClick" afterEffect="1"/>
                                        <p:tgtEl>
                                          <p:spTgt spid="193542"/>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353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3543">
                                            <p:txEl>
                                              <p:pRg st="0" end="0"/>
                                            </p:txEl>
                                          </p:spTgt>
                                        </p:tgtEl>
                                        <p:attrNameLst>
                                          <p:attrName>style.visibility</p:attrName>
                                        </p:attrNameLst>
                                      </p:cBhvr>
                                      <p:to>
                                        <p:strVal val="visible"/>
                                      </p:to>
                                    </p:set>
                                    <p:anim calcmode="lin" valueType="num">
                                      <p:cBhvr additive="base">
                                        <p:cTn id="41" dur="500" fill="hold"/>
                                        <p:tgtEl>
                                          <p:spTgt spid="193543">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35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3543">
                                            <p:txEl>
                                              <p:pRg st="1" end="1"/>
                                            </p:txEl>
                                          </p:spTgt>
                                        </p:tgtEl>
                                        <p:attrNameLst>
                                          <p:attrName>style.visibility</p:attrName>
                                        </p:attrNameLst>
                                      </p:cBhvr>
                                      <p:to>
                                        <p:strVal val="visible"/>
                                      </p:to>
                                    </p:set>
                                    <p:anim calcmode="lin" valueType="num">
                                      <p:cBhvr additive="base">
                                        <p:cTn id="47" dur="500" fill="hold"/>
                                        <p:tgtEl>
                                          <p:spTgt spid="193543">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935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3543">
                                            <p:txEl>
                                              <p:pRg st="2" end="2"/>
                                            </p:txEl>
                                          </p:spTgt>
                                        </p:tgtEl>
                                        <p:attrNameLst>
                                          <p:attrName>style.visibility</p:attrName>
                                        </p:attrNameLst>
                                      </p:cBhvr>
                                      <p:to>
                                        <p:strVal val="visible"/>
                                      </p:to>
                                    </p:set>
                                    <p:anim calcmode="lin" valueType="num">
                                      <p:cBhvr additive="base">
                                        <p:cTn id="53" dur="500" fill="hold"/>
                                        <p:tgtEl>
                                          <p:spTgt spid="193543">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35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3543">
                                            <p:txEl>
                                              <p:pRg st="3" end="3"/>
                                            </p:txEl>
                                          </p:spTgt>
                                        </p:tgtEl>
                                        <p:attrNameLst>
                                          <p:attrName>style.visibility</p:attrName>
                                        </p:attrNameLst>
                                      </p:cBhvr>
                                      <p:to>
                                        <p:strVal val="visible"/>
                                      </p:to>
                                    </p:set>
                                    <p:anim calcmode="lin" valueType="num">
                                      <p:cBhvr additive="base">
                                        <p:cTn id="59" dur="500" fill="hold"/>
                                        <p:tgtEl>
                                          <p:spTgt spid="193543">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935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utoUpdateAnimBg="0"/>
      <p:bldP spid="193540" grpId="0" build="p" autoUpdateAnimBg="0"/>
      <p:bldP spid="193541" grpId="0" animBg="1" autoUpdateAnimBg="0"/>
      <p:bldP spid="193542" grpId="0" animBg="1" autoUpdateAnimBg="0"/>
      <p:bldP spid="193543" grpId="0" build="p" autoUpdateAnimBg="0"/>
      <p:bldP spid="193544" grpId="0" animBg="1"/>
      <p:bldP spid="1935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4661E1D-9532-4929-A5CB-96F6EDF3B64F}" type="datetime2">
              <a:rPr kumimoji="0" lang="zh-CN" altLang="en-US" smtClean="0"/>
              <a:pPr eaLnBrk="1" hangingPunct="1"/>
              <a:t>2016年10月31日</a:t>
            </a:fld>
            <a:endParaRPr kumimoji="0" lang="en-US" altLang="zh-CN" smtClean="0"/>
          </a:p>
        </p:txBody>
      </p:sp>
      <p:sp>
        <p:nvSpPr>
          <p:cNvPr id="1741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741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200" smtClean="0">
              <a:solidFill>
                <a:srgbClr val="FF3300"/>
              </a:solidFill>
              <a:latin typeface="Times New Roman" pitchFamily="18" charset="0"/>
              <a:cs typeface="Times New Roman" pitchFamily="18" charset="0"/>
            </a:endParaRPr>
          </a:p>
        </p:txBody>
      </p:sp>
      <p:grpSp>
        <p:nvGrpSpPr>
          <p:cNvPr id="17413" name="Group 3"/>
          <p:cNvGrpSpPr>
            <a:grpSpLocks/>
          </p:cNvGrpSpPr>
          <p:nvPr/>
        </p:nvGrpSpPr>
        <p:grpSpPr bwMode="auto">
          <a:xfrm>
            <a:off x="466725" y="1504950"/>
            <a:ext cx="8420100" cy="4054475"/>
            <a:chOff x="294" y="948"/>
            <a:chExt cx="5304" cy="2554"/>
          </a:xfrm>
        </p:grpSpPr>
        <p:sp>
          <p:nvSpPr>
            <p:cNvPr id="17429" name="Rectangle 4"/>
            <p:cNvSpPr>
              <a:spLocks noChangeArrowheads="1"/>
            </p:cNvSpPr>
            <p:nvPr/>
          </p:nvSpPr>
          <p:spPr bwMode="auto">
            <a:xfrm>
              <a:off x="913" y="948"/>
              <a:ext cx="3697" cy="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CLA</a:t>
              </a:r>
              <a:r>
                <a:rPr lang="zh-CN" altLang="zh-CN" sz="2000" b="1"/>
                <a:t>电路</a:t>
              </a:r>
              <a:endParaRPr lang="zh-CN" altLang="en-US" sz="2000" b="1"/>
            </a:p>
          </p:txBody>
        </p:sp>
        <p:sp>
          <p:nvSpPr>
            <p:cNvPr id="17430" name="Rectangle 5"/>
            <p:cNvSpPr>
              <a:spLocks noChangeArrowheads="1"/>
            </p:cNvSpPr>
            <p:nvPr/>
          </p:nvSpPr>
          <p:spPr bwMode="auto">
            <a:xfrm>
              <a:off x="3993" y="2318"/>
              <a:ext cx="617" cy="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a:t>4</a:t>
              </a:r>
              <a:r>
                <a:rPr lang="zh-CN" altLang="en-US" sz="2000" b="1"/>
                <a:t>位</a:t>
              </a:r>
            </a:p>
            <a:p>
              <a:pPr algn="ctr" eaLnBrk="0" hangingPunct="0">
                <a:lnSpc>
                  <a:spcPct val="80000"/>
                </a:lnSpc>
              </a:pPr>
              <a:r>
                <a:rPr lang="en-US" altLang="zh-CN" sz="2000" b="1"/>
                <a:t>BCLA</a:t>
              </a:r>
            </a:p>
            <a:p>
              <a:pPr algn="ctr" eaLnBrk="0" hangingPunct="0">
                <a:lnSpc>
                  <a:spcPct val="70000"/>
                </a:lnSpc>
              </a:pPr>
              <a:r>
                <a:rPr lang="zh-CN" altLang="en-US" sz="2000" b="1"/>
                <a:t>加法器</a:t>
              </a:r>
            </a:p>
          </p:txBody>
        </p:sp>
        <p:sp>
          <p:nvSpPr>
            <p:cNvPr id="17431" name="Rectangle 6"/>
            <p:cNvSpPr>
              <a:spLocks noChangeArrowheads="1"/>
            </p:cNvSpPr>
            <p:nvPr/>
          </p:nvSpPr>
          <p:spPr bwMode="auto">
            <a:xfrm>
              <a:off x="2967" y="2318"/>
              <a:ext cx="616" cy="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a:t>4</a:t>
              </a:r>
              <a:r>
                <a:rPr lang="zh-CN" altLang="en-US" sz="2000" b="1"/>
                <a:t>位</a:t>
              </a:r>
            </a:p>
            <a:p>
              <a:pPr algn="ctr" eaLnBrk="0" hangingPunct="0">
                <a:lnSpc>
                  <a:spcPct val="80000"/>
                </a:lnSpc>
              </a:pPr>
              <a:r>
                <a:rPr lang="en-US" altLang="zh-CN" sz="2000" b="1"/>
                <a:t>BCLA</a:t>
              </a:r>
            </a:p>
            <a:p>
              <a:pPr algn="ctr" eaLnBrk="0" hangingPunct="0">
                <a:lnSpc>
                  <a:spcPct val="70000"/>
                </a:lnSpc>
              </a:pPr>
              <a:r>
                <a:rPr lang="zh-CN" altLang="en-US" sz="2000" b="1"/>
                <a:t>加法器</a:t>
              </a:r>
            </a:p>
          </p:txBody>
        </p:sp>
        <p:sp>
          <p:nvSpPr>
            <p:cNvPr id="17432" name="Rectangle 7"/>
            <p:cNvSpPr>
              <a:spLocks noChangeArrowheads="1"/>
            </p:cNvSpPr>
            <p:nvPr/>
          </p:nvSpPr>
          <p:spPr bwMode="auto">
            <a:xfrm>
              <a:off x="1940" y="2318"/>
              <a:ext cx="616" cy="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a:t>4</a:t>
              </a:r>
              <a:r>
                <a:rPr lang="zh-CN" altLang="en-US" sz="2000" b="1"/>
                <a:t>位</a:t>
              </a:r>
            </a:p>
            <a:p>
              <a:pPr algn="ctr" eaLnBrk="0" hangingPunct="0">
                <a:lnSpc>
                  <a:spcPct val="80000"/>
                </a:lnSpc>
              </a:pPr>
              <a:r>
                <a:rPr lang="en-US" altLang="zh-CN" sz="2000" b="1"/>
                <a:t>BCLA</a:t>
              </a:r>
            </a:p>
            <a:p>
              <a:pPr algn="ctr" eaLnBrk="0" hangingPunct="0">
                <a:lnSpc>
                  <a:spcPct val="70000"/>
                </a:lnSpc>
              </a:pPr>
              <a:r>
                <a:rPr lang="zh-CN" altLang="en-US" sz="2000" b="1"/>
                <a:t>加法器</a:t>
              </a:r>
            </a:p>
          </p:txBody>
        </p:sp>
        <p:sp>
          <p:nvSpPr>
            <p:cNvPr id="17433" name="Rectangle 8"/>
            <p:cNvSpPr>
              <a:spLocks noChangeArrowheads="1"/>
            </p:cNvSpPr>
            <p:nvPr/>
          </p:nvSpPr>
          <p:spPr bwMode="auto">
            <a:xfrm>
              <a:off x="913" y="2318"/>
              <a:ext cx="616" cy="4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80000"/>
                </a:lnSpc>
              </a:pPr>
              <a:r>
                <a:rPr lang="en-US" altLang="zh-CN" sz="2000" b="1"/>
                <a:t>4</a:t>
              </a:r>
              <a:r>
                <a:rPr lang="zh-CN" altLang="en-US" sz="2000" b="1"/>
                <a:t>位</a:t>
              </a:r>
            </a:p>
            <a:p>
              <a:pPr algn="ctr" eaLnBrk="0" hangingPunct="0">
                <a:lnSpc>
                  <a:spcPct val="80000"/>
                </a:lnSpc>
              </a:pPr>
              <a:r>
                <a:rPr lang="en-US" altLang="zh-CN" sz="2000" b="1"/>
                <a:t>BCLA</a:t>
              </a:r>
            </a:p>
            <a:p>
              <a:pPr algn="ctr" eaLnBrk="0" hangingPunct="0">
                <a:lnSpc>
                  <a:spcPct val="70000"/>
                </a:lnSpc>
              </a:pPr>
              <a:r>
                <a:rPr lang="zh-CN" altLang="en-US" sz="2000" b="1"/>
                <a:t>加法器</a:t>
              </a:r>
            </a:p>
          </p:txBody>
        </p:sp>
        <p:sp>
          <p:nvSpPr>
            <p:cNvPr id="17434" name="AutoShape 9"/>
            <p:cNvSpPr>
              <a:spLocks noChangeArrowheads="1"/>
            </p:cNvSpPr>
            <p:nvPr/>
          </p:nvSpPr>
          <p:spPr bwMode="auto">
            <a:xfrm>
              <a:off x="4314" y="1944"/>
              <a:ext cx="193" cy="374"/>
            </a:xfrm>
            <a:prstGeom prst="upArrow">
              <a:avLst>
                <a:gd name="adj1" fmla="val 53704"/>
                <a:gd name="adj2" fmla="val 471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35" name="AutoShape 10"/>
            <p:cNvSpPr>
              <a:spLocks noChangeArrowheads="1"/>
            </p:cNvSpPr>
            <p:nvPr/>
          </p:nvSpPr>
          <p:spPr bwMode="auto">
            <a:xfrm>
              <a:off x="4353" y="2816"/>
              <a:ext cx="192" cy="499"/>
            </a:xfrm>
            <a:prstGeom prst="upArrow">
              <a:avLst>
                <a:gd name="adj1" fmla="val 61667"/>
                <a:gd name="adj2" fmla="val 5821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36" name="AutoShape 11"/>
            <p:cNvSpPr>
              <a:spLocks noChangeArrowheads="1"/>
            </p:cNvSpPr>
            <p:nvPr/>
          </p:nvSpPr>
          <p:spPr bwMode="auto">
            <a:xfrm>
              <a:off x="4045" y="2832"/>
              <a:ext cx="192" cy="296"/>
            </a:xfrm>
            <a:prstGeom prst="upArrow">
              <a:avLst>
                <a:gd name="adj1" fmla="val 61407"/>
                <a:gd name="adj2" fmla="val 5255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37" name="Line 12"/>
            <p:cNvSpPr>
              <a:spLocks noChangeShapeType="1"/>
            </p:cNvSpPr>
            <p:nvPr/>
          </p:nvSpPr>
          <p:spPr bwMode="auto">
            <a:xfrm flipV="1">
              <a:off x="4199" y="1415"/>
              <a:ext cx="0" cy="903"/>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8" name="Line 13"/>
            <p:cNvSpPr>
              <a:spLocks noChangeShapeType="1"/>
            </p:cNvSpPr>
            <p:nvPr/>
          </p:nvSpPr>
          <p:spPr bwMode="auto">
            <a:xfrm flipH="1" flipV="1">
              <a:off x="4096" y="1415"/>
              <a:ext cx="0" cy="903"/>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9" name="Line 14"/>
            <p:cNvSpPr>
              <a:spLocks noChangeShapeType="1"/>
            </p:cNvSpPr>
            <p:nvPr/>
          </p:nvSpPr>
          <p:spPr bwMode="auto">
            <a:xfrm flipV="1">
              <a:off x="3069" y="1431"/>
              <a:ext cx="0" cy="88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0" name="Line 15"/>
            <p:cNvSpPr>
              <a:spLocks noChangeShapeType="1"/>
            </p:cNvSpPr>
            <p:nvPr/>
          </p:nvSpPr>
          <p:spPr bwMode="auto">
            <a:xfrm flipV="1">
              <a:off x="3172" y="1431"/>
              <a:ext cx="0" cy="88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1" name="Line 16"/>
            <p:cNvSpPr>
              <a:spLocks noChangeShapeType="1"/>
            </p:cNvSpPr>
            <p:nvPr/>
          </p:nvSpPr>
          <p:spPr bwMode="auto">
            <a:xfrm flipV="1">
              <a:off x="2145" y="1431"/>
              <a:ext cx="0" cy="88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Line 17"/>
            <p:cNvSpPr>
              <a:spLocks noChangeShapeType="1"/>
            </p:cNvSpPr>
            <p:nvPr/>
          </p:nvSpPr>
          <p:spPr bwMode="auto">
            <a:xfrm flipV="1">
              <a:off x="2042" y="1415"/>
              <a:ext cx="0" cy="903"/>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3" name="Line 18"/>
            <p:cNvSpPr>
              <a:spLocks noChangeShapeType="1"/>
            </p:cNvSpPr>
            <p:nvPr/>
          </p:nvSpPr>
          <p:spPr bwMode="auto">
            <a:xfrm flipV="1">
              <a:off x="1118" y="1431"/>
              <a:ext cx="0" cy="88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4" name="Line 19"/>
            <p:cNvSpPr>
              <a:spLocks noChangeShapeType="1"/>
            </p:cNvSpPr>
            <p:nvPr/>
          </p:nvSpPr>
          <p:spPr bwMode="auto">
            <a:xfrm flipV="1">
              <a:off x="1015" y="1415"/>
              <a:ext cx="0" cy="903"/>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5" name="Line 20"/>
            <p:cNvSpPr>
              <a:spLocks noChangeShapeType="1"/>
            </p:cNvSpPr>
            <p:nvPr/>
          </p:nvSpPr>
          <p:spPr bwMode="auto">
            <a:xfrm flipH="1">
              <a:off x="4610" y="2567"/>
              <a:ext cx="513"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6" name="Line 21"/>
            <p:cNvSpPr>
              <a:spLocks noChangeShapeType="1"/>
            </p:cNvSpPr>
            <p:nvPr/>
          </p:nvSpPr>
          <p:spPr bwMode="auto">
            <a:xfrm flipH="1">
              <a:off x="4610" y="1197"/>
              <a:ext cx="308"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7" name="Line 22"/>
            <p:cNvSpPr>
              <a:spLocks noChangeShapeType="1"/>
            </p:cNvSpPr>
            <p:nvPr/>
          </p:nvSpPr>
          <p:spPr bwMode="auto">
            <a:xfrm>
              <a:off x="4918" y="1197"/>
              <a:ext cx="0" cy="1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8" name="Line 23"/>
            <p:cNvSpPr>
              <a:spLocks noChangeShapeType="1"/>
            </p:cNvSpPr>
            <p:nvPr/>
          </p:nvSpPr>
          <p:spPr bwMode="auto">
            <a:xfrm flipH="1">
              <a:off x="605" y="1197"/>
              <a:ext cx="308"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9" name="Text Box 24"/>
            <p:cNvSpPr txBox="1">
              <a:spLocks noChangeArrowheads="1"/>
            </p:cNvSpPr>
            <p:nvPr/>
          </p:nvSpPr>
          <p:spPr bwMode="auto">
            <a:xfrm>
              <a:off x="3775" y="3065"/>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4</a:t>
              </a:r>
              <a:r>
                <a:rPr lang="zh-CN" altLang="en-US" sz="2000" b="1"/>
                <a:t>～</a:t>
              </a:r>
              <a:r>
                <a:rPr lang="en-US" altLang="zh-CN" sz="2000" b="1"/>
                <a:t>A</a:t>
              </a:r>
              <a:r>
                <a:rPr lang="en-US" altLang="zh-CN" sz="2000" b="1" baseline="-10000"/>
                <a:t>1</a:t>
              </a:r>
              <a:endParaRPr lang="en-US" altLang="zh-CN" sz="2000" b="1"/>
            </a:p>
          </p:txBody>
        </p:sp>
        <p:sp>
          <p:nvSpPr>
            <p:cNvPr id="17450" name="Text Box 25"/>
            <p:cNvSpPr txBox="1">
              <a:spLocks noChangeArrowheads="1"/>
            </p:cNvSpPr>
            <p:nvPr/>
          </p:nvSpPr>
          <p:spPr bwMode="auto">
            <a:xfrm>
              <a:off x="2748" y="3065"/>
              <a:ext cx="9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8</a:t>
              </a:r>
              <a:r>
                <a:rPr lang="zh-CN" altLang="en-US" sz="2000" b="1"/>
                <a:t>～</a:t>
              </a:r>
              <a:r>
                <a:rPr lang="en-US" altLang="zh-CN" sz="2000" b="1"/>
                <a:t>A</a:t>
              </a:r>
              <a:r>
                <a:rPr lang="en-US" altLang="zh-CN" sz="2000" b="1" baseline="-10000"/>
                <a:t>5</a:t>
              </a:r>
              <a:endParaRPr lang="en-US" altLang="zh-CN" sz="2000" b="1"/>
            </a:p>
          </p:txBody>
        </p:sp>
        <p:sp>
          <p:nvSpPr>
            <p:cNvPr id="17451" name="Text Box 26"/>
            <p:cNvSpPr txBox="1">
              <a:spLocks noChangeArrowheads="1"/>
            </p:cNvSpPr>
            <p:nvPr/>
          </p:nvSpPr>
          <p:spPr bwMode="auto">
            <a:xfrm>
              <a:off x="1670" y="3065"/>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12</a:t>
              </a:r>
              <a:r>
                <a:rPr lang="zh-CN" altLang="en-US" sz="2000" b="1"/>
                <a:t>～</a:t>
              </a:r>
              <a:r>
                <a:rPr lang="en-US" altLang="zh-CN" sz="2000" b="1"/>
                <a:t>A</a:t>
              </a:r>
              <a:r>
                <a:rPr lang="en-US" altLang="zh-CN" sz="2000" b="1" baseline="-10000"/>
                <a:t>9</a:t>
              </a:r>
              <a:endParaRPr lang="en-US" altLang="zh-CN" sz="2000" b="1"/>
            </a:p>
          </p:txBody>
        </p:sp>
        <p:sp>
          <p:nvSpPr>
            <p:cNvPr id="17452" name="Text Box 27"/>
            <p:cNvSpPr txBox="1">
              <a:spLocks noChangeArrowheads="1"/>
            </p:cNvSpPr>
            <p:nvPr/>
          </p:nvSpPr>
          <p:spPr bwMode="auto">
            <a:xfrm>
              <a:off x="566" y="3065"/>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16</a:t>
              </a:r>
              <a:r>
                <a:rPr lang="zh-CN" altLang="en-US" sz="2000" b="1"/>
                <a:t>～</a:t>
              </a:r>
              <a:r>
                <a:rPr lang="en-US" altLang="zh-CN" sz="2000" b="1"/>
                <a:t>A</a:t>
              </a:r>
              <a:r>
                <a:rPr lang="en-US" altLang="zh-CN" sz="2000" b="1" baseline="-10000"/>
                <a:t>13</a:t>
              </a:r>
              <a:endParaRPr lang="en-US" altLang="zh-CN" sz="2000" b="1"/>
            </a:p>
          </p:txBody>
        </p:sp>
        <p:sp>
          <p:nvSpPr>
            <p:cNvPr id="17453" name="Text Box 28"/>
            <p:cNvSpPr txBox="1">
              <a:spLocks noChangeArrowheads="1"/>
            </p:cNvSpPr>
            <p:nvPr/>
          </p:nvSpPr>
          <p:spPr bwMode="auto">
            <a:xfrm>
              <a:off x="1015" y="3237"/>
              <a:ext cx="9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16</a:t>
              </a:r>
              <a:r>
                <a:rPr lang="zh-CN" altLang="en-US" sz="2000" b="1"/>
                <a:t>～</a:t>
              </a:r>
              <a:r>
                <a:rPr lang="en-US" altLang="zh-CN" sz="2000" b="1"/>
                <a:t>B</a:t>
              </a:r>
              <a:r>
                <a:rPr lang="en-US" altLang="zh-CN" sz="2000" b="1" baseline="-10000"/>
                <a:t>13</a:t>
              </a:r>
              <a:endParaRPr lang="en-US" altLang="zh-CN" sz="2000" b="1"/>
            </a:p>
          </p:txBody>
        </p:sp>
        <p:sp>
          <p:nvSpPr>
            <p:cNvPr id="17454" name="Text Box 29"/>
            <p:cNvSpPr txBox="1">
              <a:spLocks noChangeArrowheads="1"/>
            </p:cNvSpPr>
            <p:nvPr/>
          </p:nvSpPr>
          <p:spPr bwMode="auto">
            <a:xfrm>
              <a:off x="2081" y="3252"/>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12</a:t>
              </a:r>
              <a:r>
                <a:rPr lang="zh-CN" altLang="en-US" sz="2000" b="1"/>
                <a:t>～</a:t>
              </a:r>
              <a:r>
                <a:rPr lang="en-US" altLang="zh-CN" sz="2000" b="1"/>
                <a:t>B</a:t>
              </a:r>
              <a:r>
                <a:rPr lang="en-US" altLang="zh-CN" sz="2000" b="1" baseline="-10000"/>
                <a:t>9</a:t>
              </a:r>
              <a:endParaRPr lang="en-US" altLang="zh-CN" sz="2000" b="1"/>
            </a:p>
          </p:txBody>
        </p:sp>
        <p:sp>
          <p:nvSpPr>
            <p:cNvPr id="17455" name="Text Box 30"/>
            <p:cNvSpPr txBox="1">
              <a:spLocks noChangeArrowheads="1"/>
            </p:cNvSpPr>
            <p:nvPr/>
          </p:nvSpPr>
          <p:spPr bwMode="auto">
            <a:xfrm>
              <a:off x="3108" y="3252"/>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8</a:t>
              </a:r>
              <a:r>
                <a:rPr lang="zh-CN" altLang="en-US" sz="2000" b="1"/>
                <a:t>～</a:t>
              </a:r>
              <a:r>
                <a:rPr lang="en-US" altLang="zh-CN" sz="2000" b="1"/>
                <a:t>B</a:t>
              </a:r>
              <a:r>
                <a:rPr lang="en-US" altLang="zh-CN" sz="2000" b="1" baseline="-10000"/>
                <a:t>5</a:t>
              </a:r>
              <a:endParaRPr lang="en-US" altLang="zh-CN" sz="2000" b="1"/>
            </a:p>
          </p:txBody>
        </p:sp>
        <p:sp>
          <p:nvSpPr>
            <p:cNvPr id="17456" name="Text Box 31"/>
            <p:cNvSpPr txBox="1">
              <a:spLocks noChangeArrowheads="1"/>
            </p:cNvSpPr>
            <p:nvPr/>
          </p:nvSpPr>
          <p:spPr bwMode="auto">
            <a:xfrm>
              <a:off x="4135" y="3252"/>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4</a:t>
              </a:r>
              <a:r>
                <a:rPr lang="zh-CN" altLang="en-US" sz="2000" b="1"/>
                <a:t>～</a:t>
              </a:r>
              <a:r>
                <a:rPr lang="en-US" altLang="zh-CN" sz="2000" b="1"/>
                <a:t>B</a:t>
              </a:r>
              <a:r>
                <a:rPr lang="en-US" altLang="zh-CN" sz="2000" b="1" baseline="-10000"/>
                <a:t>1</a:t>
              </a:r>
              <a:endParaRPr lang="en-US" altLang="zh-CN" sz="2000" b="1"/>
            </a:p>
          </p:txBody>
        </p:sp>
        <p:sp>
          <p:nvSpPr>
            <p:cNvPr id="17457" name="Text Box 32"/>
            <p:cNvSpPr txBox="1">
              <a:spLocks noChangeArrowheads="1"/>
            </p:cNvSpPr>
            <p:nvPr/>
          </p:nvSpPr>
          <p:spPr bwMode="auto">
            <a:xfrm>
              <a:off x="4181" y="1724"/>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4</a:t>
              </a:r>
              <a:r>
                <a:rPr lang="zh-CN" altLang="en-US" sz="2000" b="1"/>
                <a:t>～</a:t>
              </a:r>
              <a:r>
                <a:rPr lang="en-US" altLang="zh-CN" sz="2000" b="1"/>
                <a:t>S</a:t>
              </a:r>
              <a:r>
                <a:rPr lang="en-US" altLang="zh-CN" sz="2000" b="1" baseline="-10000"/>
                <a:t>1</a:t>
              </a:r>
              <a:endParaRPr lang="en-US" altLang="zh-CN" sz="2000" b="1"/>
            </a:p>
          </p:txBody>
        </p:sp>
        <p:sp>
          <p:nvSpPr>
            <p:cNvPr id="17458" name="Text Box 33"/>
            <p:cNvSpPr txBox="1">
              <a:spLocks noChangeArrowheads="1"/>
            </p:cNvSpPr>
            <p:nvPr/>
          </p:nvSpPr>
          <p:spPr bwMode="auto">
            <a:xfrm>
              <a:off x="3154" y="1724"/>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8</a:t>
              </a:r>
              <a:r>
                <a:rPr lang="zh-CN" altLang="en-US" sz="2000" b="1"/>
                <a:t>～</a:t>
              </a:r>
              <a:r>
                <a:rPr lang="en-US" altLang="zh-CN" sz="2000" b="1"/>
                <a:t>S</a:t>
              </a:r>
              <a:r>
                <a:rPr lang="en-US" altLang="zh-CN" sz="2000" b="1" baseline="-10000"/>
                <a:t>5</a:t>
              </a:r>
              <a:endParaRPr lang="en-US" altLang="zh-CN" sz="2000" b="1"/>
            </a:p>
          </p:txBody>
        </p:sp>
        <p:sp>
          <p:nvSpPr>
            <p:cNvPr id="17459" name="Text Box 34"/>
            <p:cNvSpPr txBox="1">
              <a:spLocks noChangeArrowheads="1"/>
            </p:cNvSpPr>
            <p:nvPr/>
          </p:nvSpPr>
          <p:spPr bwMode="auto">
            <a:xfrm>
              <a:off x="2127" y="1724"/>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12</a:t>
              </a:r>
              <a:r>
                <a:rPr lang="zh-CN" altLang="en-US" sz="2000" b="1"/>
                <a:t>～</a:t>
              </a:r>
              <a:r>
                <a:rPr lang="en-US" altLang="zh-CN" sz="2000" b="1"/>
                <a:t>S</a:t>
              </a:r>
              <a:r>
                <a:rPr lang="en-US" altLang="zh-CN" sz="2000" b="1" baseline="-10000"/>
                <a:t>9</a:t>
              </a:r>
              <a:endParaRPr lang="en-US" altLang="zh-CN" sz="2000" b="1"/>
            </a:p>
          </p:txBody>
        </p:sp>
        <p:sp>
          <p:nvSpPr>
            <p:cNvPr id="17460" name="Text Box 35"/>
            <p:cNvSpPr txBox="1">
              <a:spLocks noChangeArrowheads="1"/>
            </p:cNvSpPr>
            <p:nvPr/>
          </p:nvSpPr>
          <p:spPr bwMode="auto">
            <a:xfrm>
              <a:off x="1100" y="1724"/>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16</a:t>
              </a:r>
              <a:r>
                <a:rPr lang="zh-CN" altLang="en-US" sz="2000" b="1"/>
                <a:t>～</a:t>
              </a:r>
              <a:r>
                <a:rPr lang="en-US" altLang="zh-CN" sz="2000" b="1"/>
                <a:t>S</a:t>
              </a:r>
              <a:r>
                <a:rPr lang="en-US" altLang="zh-CN" sz="2000" b="1" baseline="-10000"/>
                <a:t>13</a:t>
              </a:r>
              <a:endParaRPr lang="en-US" altLang="zh-CN" sz="2000" b="1"/>
            </a:p>
          </p:txBody>
        </p:sp>
        <p:sp>
          <p:nvSpPr>
            <p:cNvPr id="17461" name="Text Box 36"/>
            <p:cNvSpPr txBox="1">
              <a:spLocks noChangeArrowheads="1"/>
            </p:cNvSpPr>
            <p:nvPr/>
          </p:nvSpPr>
          <p:spPr bwMode="auto">
            <a:xfrm>
              <a:off x="5085" y="2396"/>
              <a:ext cx="5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0</a:t>
              </a:r>
              <a:endParaRPr lang="en-US" altLang="zh-CN" sz="2000" b="1"/>
            </a:p>
          </p:txBody>
        </p:sp>
        <p:sp>
          <p:nvSpPr>
            <p:cNvPr id="17462" name="Text Box 37"/>
            <p:cNvSpPr txBox="1">
              <a:spLocks noChangeArrowheads="1"/>
            </p:cNvSpPr>
            <p:nvPr/>
          </p:nvSpPr>
          <p:spPr bwMode="auto">
            <a:xfrm>
              <a:off x="294" y="1026"/>
              <a:ext cx="7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16</a:t>
              </a:r>
              <a:endParaRPr lang="en-US" altLang="zh-CN" sz="2000" b="1"/>
            </a:p>
          </p:txBody>
        </p:sp>
        <p:sp>
          <p:nvSpPr>
            <p:cNvPr id="17463" name="Text Box 38"/>
            <p:cNvSpPr txBox="1">
              <a:spLocks noChangeArrowheads="1"/>
            </p:cNvSpPr>
            <p:nvPr/>
          </p:nvSpPr>
          <p:spPr bwMode="auto">
            <a:xfrm>
              <a:off x="3157"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P</a:t>
              </a:r>
              <a:r>
                <a:rPr lang="en-US" altLang="zh-CN" sz="2000" b="1" baseline="-10000"/>
                <a:t>2</a:t>
              </a:r>
              <a:endParaRPr lang="en-US" altLang="zh-CN" sz="2000" b="1"/>
            </a:p>
          </p:txBody>
        </p:sp>
        <p:sp>
          <p:nvSpPr>
            <p:cNvPr id="17464" name="Text Box 39"/>
            <p:cNvSpPr txBox="1">
              <a:spLocks noChangeArrowheads="1"/>
            </p:cNvSpPr>
            <p:nvPr/>
          </p:nvSpPr>
          <p:spPr bwMode="auto">
            <a:xfrm>
              <a:off x="4183" y="1415"/>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P</a:t>
              </a:r>
              <a:r>
                <a:rPr lang="en-US" altLang="zh-CN" sz="2000" b="1" baseline="-10000"/>
                <a:t>1</a:t>
              </a:r>
              <a:endParaRPr lang="en-US" altLang="zh-CN" sz="2000" b="1"/>
            </a:p>
          </p:txBody>
        </p:sp>
        <p:sp>
          <p:nvSpPr>
            <p:cNvPr id="17465" name="Text Box 40"/>
            <p:cNvSpPr txBox="1">
              <a:spLocks noChangeArrowheads="1"/>
            </p:cNvSpPr>
            <p:nvPr/>
          </p:nvSpPr>
          <p:spPr bwMode="auto">
            <a:xfrm>
              <a:off x="2130"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P</a:t>
              </a:r>
              <a:r>
                <a:rPr lang="en-US" altLang="zh-CN" sz="2000" b="1" baseline="-10000"/>
                <a:t>3</a:t>
              </a:r>
              <a:endParaRPr lang="en-US" altLang="zh-CN" sz="2000" b="1"/>
            </a:p>
          </p:txBody>
        </p:sp>
        <p:sp>
          <p:nvSpPr>
            <p:cNvPr id="17466" name="Text Box 41"/>
            <p:cNvSpPr txBox="1">
              <a:spLocks noChangeArrowheads="1"/>
            </p:cNvSpPr>
            <p:nvPr/>
          </p:nvSpPr>
          <p:spPr bwMode="auto">
            <a:xfrm>
              <a:off x="1127"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P</a:t>
              </a:r>
              <a:r>
                <a:rPr lang="en-US" altLang="zh-CN" sz="2000" b="1" baseline="-10000"/>
                <a:t>4</a:t>
              </a:r>
              <a:endParaRPr lang="en-US" altLang="zh-CN" sz="2000" b="1"/>
            </a:p>
          </p:txBody>
        </p:sp>
        <p:sp>
          <p:nvSpPr>
            <p:cNvPr id="17467" name="Text Box 42"/>
            <p:cNvSpPr txBox="1">
              <a:spLocks noChangeArrowheads="1"/>
            </p:cNvSpPr>
            <p:nvPr/>
          </p:nvSpPr>
          <p:spPr bwMode="auto">
            <a:xfrm>
              <a:off x="3858"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G</a:t>
              </a:r>
              <a:r>
                <a:rPr lang="en-US" altLang="zh-CN" sz="2000" b="1" baseline="-10000"/>
                <a:t>1</a:t>
              </a:r>
              <a:endParaRPr lang="en-US" altLang="zh-CN" sz="2000" b="1"/>
            </a:p>
          </p:txBody>
        </p:sp>
        <p:sp>
          <p:nvSpPr>
            <p:cNvPr id="17468" name="Text Box 43"/>
            <p:cNvSpPr txBox="1">
              <a:spLocks noChangeArrowheads="1"/>
            </p:cNvSpPr>
            <p:nvPr/>
          </p:nvSpPr>
          <p:spPr bwMode="auto">
            <a:xfrm>
              <a:off x="2807"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G</a:t>
              </a:r>
              <a:r>
                <a:rPr lang="en-US" altLang="zh-CN" sz="2000" b="1" baseline="-10000"/>
                <a:t>2</a:t>
              </a:r>
              <a:endParaRPr lang="en-US" altLang="zh-CN" sz="2000" b="1"/>
            </a:p>
          </p:txBody>
        </p:sp>
        <p:sp>
          <p:nvSpPr>
            <p:cNvPr id="17469" name="Text Box 44"/>
            <p:cNvSpPr txBox="1">
              <a:spLocks noChangeArrowheads="1"/>
            </p:cNvSpPr>
            <p:nvPr/>
          </p:nvSpPr>
          <p:spPr bwMode="auto">
            <a:xfrm>
              <a:off x="1805" y="1427"/>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G</a:t>
              </a:r>
              <a:r>
                <a:rPr lang="en-US" altLang="zh-CN" sz="2000" b="1" baseline="-10000"/>
                <a:t>3</a:t>
              </a:r>
              <a:endParaRPr lang="en-US" altLang="zh-CN" sz="2000" b="1"/>
            </a:p>
          </p:txBody>
        </p:sp>
        <p:sp>
          <p:nvSpPr>
            <p:cNvPr id="17470" name="Text Box 45"/>
            <p:cNvSpPr txBox="1">
              <a:spLocks noChangeArrowheads="1"/>
            </p:cNvSpPr>
            <p:nvPr/>
          </p:nvSpPr>
          <p:spPr bwMode="auto">
            <a:xfrm>
              <a:off x="766" y="1415"/>
              <a:ext cx="5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G</a:t>
              </a:r>
              <a:r>
                <a:rPr lang="en-US" altLang="zh-CN" sz="2000" b="1" baseline="-10000"/>
                <a:t>4</a:t>
              </a:r>
              <a:endParaRPr lang="en-US" altLang="zh-CN" sz="2000" b="1"/>
            </a:p>
          </p:txBody>
        </p:sp>
        <p:sp>
          <p:nvSpPr>
            <p:cNvPr id="17471" name="AutoShape 46"/>
            <p:cNvSpPr>
              <a:spLocks noChangeArrowheads="1"/>
            </p:cNvSpPr>
            <p:nvPr/>
          </p:nvSpPr>
          <p:spPr bwMode="auto">
            <a:xfrm>
              <a:off x="3300" y="1944"/>
              <a:ext cx="193" cy="374"/>
            </a:xfrm>
            <a:prstGeom prst="upArrow">
              <a:avLst>
                <a:gd name="adj1" fmla="val 53704"/>
                <a:gd name="adj2" fmla="val 471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2" name="AutoShape 47"/>
            <p:cNvSpPr>
              <a:spLocks noChangeArrowheads="1"/>
            </p:cNvSpPr>
            <p:nvPr/>
          </p:nvSpPr>
          <p:spPr bwMode="auto">
            <a:xfrm>
              <a:off x="2286" y="1944"/>
              <a:ext cx="193" cy="374"/>
            </a:xfrm>
            <a:prstGeom prst="upArrow">
              <a:avLst>
                <a:gd name="adj1" fmla="val 53704"/>
                <a:gd name="adj2" fmla="val 471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3" name="AutoShape 48"/>
            <p:cNvSpPr>
              <a:spLocks noChangeArrowheads="1"/>
            </p:cNvSpPr>
            <p:nvPr/>
          </p:nvSpPr>
          <p:spPr bwMode="auto">
            <a:xfrm>
              <a:off x="1246" y="1944"/>
              <a:ext cx="193" cy="374"/>
            </a:xfrm>
            <a:prstGeom prst="upArrow">
              <a:avLst>
                <a:gd name="adj1" fmla="val 53704"/>
                <a:gd name="adj2" fmla="val 471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4" name="AutoShape 49"/>
            <p:cNvSpPr>
              <a:spLocks noChangeArrowheads="1"/>
            </p:cNvSpPr>
            <p:nvPr/>
          </p:nvSpPr>
          <p:spPr bwMode="auto">
            <a:xfrm>
              <a:off x="3339" y="2832"/>
              <a:ext cx="192" cy="498"/>
            </a:xfrm>
            <a:prstGeom prst="upArrow">
              <a:avLst>
                <a:gd name="adj1" fmla="val 61667"/>
                <a:gd name="adj2" fmla="val 5809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5" name="AutoShape 50"/>
            <p:cNvSpPr>
              <a:spLocks noChangeArrowheads="1"/>
            </p:cNvSpPr>
            <p:nvPr/>
          </p:nvSpPr>
          <p:spPr bwMode="auto">
            <a:xfrm>
              <a:off x="2325" y="2832"/>
              <a:ext cx="192" cy="498"/>
            </a:xfrm>
            <a:prstGeom prst="upArrow">
              <a:avLst>
                <a:gd name="adj1" fmla="val 61667"/>
                <a:gd name="adj2" fmla="val 5809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6" name="AutoShape 51"/>
            <p:cNvSpPr>
              <a:spLocks noChangeArrowheads="1"/>
            </p:cNvSpPr>
            <p:nvPr/>
          </p:nvSpPr>
          <p:spPr bwMode="auto">
            <a:xfrm>
              <a:off x="1272" y="2832"/>
              <a:ext cx="193" cy="498"/>
            </a:xfrm>
            <a:prstGeom prst="upArrow">
              <a:avLst>
                <a:gd name="adj1" fmla="val 61667"/>
                <a:gd name="adj2" fmla="val 5779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7" name="AutoShape 52"/>
            <p:cNvSpPr>
              <a:spLocks noChangeArrowheads="1"/>
            </p:cNvSpPr>
            <p:nvPr/>
          </p:nvSpPr>
          <p:spPr bwMode="auto">
            <a:xfrm>
              <a:off x="3018" y="2832"/>
              <a:ext cx="192" cy="296"/>
            </a:xfrm>
            <a:prstGeom prst="upArrow">
              <a:avLst>
                <a:gd name="adj1" fmla="val 61407"/>
                <a:gd name="adj2" fmla="val 5255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8" name="AutoShape 53"/>
            <p:cNvSpPr>
              <a:spLocks noChangeArrowheads="1"/>
            </p:cNvSpPr>
            <p:nvPr/>
          </p:nvSpPr>
          <p:spPr bwMode="auto">
            <a:xfrm>
              <a:off x="1991" y="2832"/>
              <a:ext cx="192" cy="296"/>
            </a:xfrm>
            <a:prstGeom prst="upArrow">
              <a:avLst>
                <a:gd name="adj1" fmla="val 61407"/>
                <a:gd name="adj2" fmla="val 5255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79" name="AutoShape 54"/>
            <p:cNvSpPr>
              <a:spLocks noChangeArrowheads="1"/>
            </p:cNvSpPr>
            <p:nvPr/>
          </p:nvSpPr>
          <p:spPr bwMode="auto">
            <a:xfrm>
              <a:off x="964" y="2832"/>
              <a:ext cx="193" cy="296"/>
            </a:xfrm>
            <a:prstGeom prst="upArrow">
              <a:avLst>
                <a:gd name="adj1" fmla="val 61407"/>
                <a:gd name="adj2" fmla="val 52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480" name="Line 55"/>
            <p:cNvSpPr>
              <a:spLocks noChangeShapeType="1"/>
            </p:cNvSpPr>
            <p:nvPr/>
          </p:nvSpPr>
          <p:spPr bwMode="auto">
            <a:xfrm flipH="1">
              <a:off x="3801" y="1446"/>
              <a:ext cx="0" cy="1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56"/>
            <p:cNvSpPr>
              <a:spLocks noChangeShapeType="1"/>
            </p:cNvSpPr>
            <p:nvPr/>
          </p:nvSpPr>
          <p:spPr bwMode="auto">
            <a:xfrm flipH="1">
              <a:off x="3583" y="2552"/>
              <a:ext cx="218"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57"/>
            <p:cNvSpPr>
              <a:spLocks noChangeShapeType="1"/>
            </p:cNvSpPr>
            <p:nvPr/>
          </p:nvSpPr>
          <p:spPr bwMode="auto">
            <a:xfrm flipH="1">
              <a:off x="2787" y="1462"/>
              <a:ext cx="0" cy="11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58"/>
            <p:cNvSpPr>
              <a:spLocks noChangeShapeType="1"/>
            </p:cNvSpPr>
            <p:nvPr/>
          </p:nvSpPr>
          <p:spPr bwMode="auto">
            <a:xfrm flipH="1">
              <a:off x="2569" y="2567"/>
              <a:ext cx="218"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59"/>
            <p:cNvSpPr>
              <a:spLocks noChangeShapeType="1"/>
            </p:cNvSpPr>
            <p:nvPr/>
          </p:nvSpPr>
          <p:spPr bwMode="auto">
            <a:xfrm flipH="1">
              <a:off x="1786" y="1462"/>
              <a:ext cx="0" cy="11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60"/>
            <p:cNvSpPr>
              <a:spLocks noChangeShapeType="1"/>
            </p:cNvSpPr>
            <p:nvPr/>
          </p:nvSpPr>
          <p:spPr bwMode="auto">
            <a:xfrm flipH="1">
              <a:off x="1542" y="2567"/>
              <a:ext cx="244"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61"/>
            <p:cNvSpPr txBox="1">
              <a:spLocks noChangeArrowheads="1"/>
            </p:cNvSpPr>
            <p:nvPr/>
          </p:nvSpPr>
          <p:spPr bwMode="auto">
            <a:xfrm>
              <a:off x="3540" y="2297"/>
              <a:ext cx="5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4</a:t>
              </a:r>
              <a:endParaRPr lang="en-US" altLang="zh-CN" sz="2000" b="1"/>
            </a:p>
          </p:txBody>
        </p:sp>
        <p:sp>
          <p:nvSpPr>
            <p:cNvPr id="17487" name="Text Box 62"/>
            <p:cNvSpPr txBox="1">
              <a:spLocks noChangeArrowheads="1"/>
            </p:cNvSpPr>
            <p:nvPr/>
          </p:nvSpPr>
          <p:spPr bwMode="auto">
            <a:xfrm>
              <a:off x="2539" y="2297"/>
              <a:ext cx="5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8</a:t>
              </a:r>
              <a:endParaRPr lang="en-US" altLang="zh-CN" sz="2000" b="1"/>
            </a:p>
          </p:txBody>
        </p:sp>
        <p:sp>
          <p:nvSpPr>
            <p:cNvPr id="17488" name="Text Box 63"/>
            <p:cNvSpPr txBox="1">
              <a:spLocks noChangeArrowheads="1"/>
            </p:cNvSpPr>
            <p:nvPr/>
          </p:nvSpPr>
          <p:spPr bwMode="auto">
            <a:xfrm>
              <a:off x="1486" y="2297"/>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12</a:t>
              </a:r>
              <a:endParaRPr lang="en-US" altLang="zh-CN" sz="2000" b="1"/>
            </a:p>
          </p:txBody>
        </p:sp>
      </p:grpSp>
      <p:grpSp>
        <p:nvGrpSpPr>
          <p:cNvPr id="194624" name="Group 64"/>
          <p:cNvGrpSpPr>
            <a:grpSpLocks/>
          </p:cNvGrpSpPr>
          <p:nvPr/>
        </p:nvGrpSpPr>
        <p:grpSpPr bwMode="auto">
          <a:xfrm>
            <a:off x="7277100" y="1905000"/>
            <a:ext cx="819150" cy="2190750"/>
            <a:chOff x="4608" y="1188"/>
            <a:chExt cx="516" cy="1380"/>
          </a:xfrm>
        </p:grpSpPr>
        <p:sp>
          <p:nvSpPr>
            <p:cNvPr id="17426" name="Line 65"/>
            <p:cNvSpPr>
              <a:spLocks noChangeShapeType="1"/>
            </p:cNvSpPr>
            <p:nvPr/>
          </p:nvSpPr>
          <p:spPr bwMode="auto">
            <a:xfrm flipH="1">
              <a:off x="4608" y="2568"/>
              <a:ext cx="516"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7" name="Line 66"/>
            <p:cNvSpPr>
              <a:spLocks noChangeShapeType="1"/>
            </p:cNvSpPr>
            <p:nvPr/>
          </p:nvSpPr>
          <p:spPr bwMode="auto">
            <a:xfrm flipH="1" flipV="1">
              <a:off x="4932" y="1200"/>
              <a:ext cx="0" cy="1356"/>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8" name="Line 67"/>
            <p:cNvSpPr>
              <a:spLocks noChangeShapeType="1"/>
            </p:cNvSpPr>
            <p:nvPr/>
          </p:nvSpPr>
          <p:spPr bwMode="auto">
            <a:xfrm flipH="1" flipV="1">
              <a:off x="4608" y="1188"/>
              <a:ext cx="324"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4628" name="Group 68"/>
          <p:cNvGrpSpPr>
            <a:grpSpLocks/>
          </p:cNvGrpSpPr>
          <p:nvPr/>
        </p:nvGrpSpPr>
        <p:grpSpPr bwMode="auto">
          <a:xfrm>
            <a:off x="2838450" y="2305050"/>
            <a:ext cx="3200400" cy="1790700"/>
            <a:chOff x="1788" y="1452"/>
            <a:chExt cx="2016" cy="1128"/>
          </a:xfrm>
        </p:grpSpPr>
        <p:sp>
          <p:nvSpPr>
            <p:cNvPr id="17423" name="Line 69"/>
            <p:cNvSpPr>
              <a:spLocks noChangeShapeType="1"/>
            </p:cNvSpPr>
            <p:nvPr/>
          </p:nvSpPr>
          <p:spPr bwMode="auto">
            <a:xfrm>
              <a:off x="3804" y="1452"/>
              <a:ext cx="0" cy="1104"/>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4" name="Line 70"/>
            <p:cNvSpPr>
              <a:spLocks noChangeShapeType="1"/>
            </p:cNvSpPr>
            <p:nvPr/>
          </p:nvSpPr>
          <p:spPr bwMode="auto">
            <a:xfrm>
              <a:off x="2784" y="1452"/>
              <a:ext cx="0" cy="1116"/>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5" name="Line 71"/>
            <p:cNvSpPr>
              <a:spLocks noChangeShapeType="1"/>
            </p:cNvSpPr>
            <p:nvPr/>
          </p:nvSpPr>
          <p:spPr bwMode="auto">
            <a:xfrm>
              <a:off x="1788" y="1452"/>
              <a:ext cx="0" cy="1128"/>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4632" name="Group 72"/>
          <p:cNvGrpSpPr>
            <a:grpSpLocks/>
          </p:cNvGrpSpPr>
          <p:nvPr/>
        </p:nvGrpSpPr>
        <p:grpSpPr bwMode="auto">
          <a:xfrm>
            <a:off x="971550" y="1905000"/>
            <a:ext cx="5029200" cy="2190750"/>
            <a:chOff x="612" y="1200"/>
            <a:chExt cx="3168" cy="1380"/>
          </a:xfrm>
        </p:grpSpPr>
        <p:sp>
          <p:nvSpPr>
            <p:cNvPr id="17419" name="Line 73"/>
            <p:cNvSpPr>
              <a:spLocks noChangeShapeType="1"/>
            </p:cNvSpPr>
            <p:nvPr/>
          </p:nvSpPr>
          <p:spPr bwMode="auto">
            <a:xfrm flipH="1">
              <a:off x="3588" y="2556"/>
              <a:ext cx="192"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0" name="Line 74"/>
            <p:cNvSpPr>
              <a:spLocks noChangeShapeType="1"/>
            </p:cNvSpPr>
            <p:nvPr/>
          </p:nvSpPr>
          <p:spPr bwMode="auto">
            <a:xfrm flipH="1">
              <a:off x="2532" y="2556"/>
              <a:ext cx="252"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1" name="Line 75"/>
            <p:cNvSpPr>
              <a:spLocks noChangeShapeType="1"/>
            </p:cNvSpPr>
            <p:nvPr/>
          </p:nvSpPr>
          <p:spPr bwMode="auto">
            <a:xfrm flipH="1">
              <a:off x="1512" y="2580"/>
              <a:ext cx="276"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22" name="Line 76"/>
            <p:cNvSpPr>
              <a:spLocks noChangeShapeType="1"/>
            </p:cNvSpPr>
            <p:nvPr/>
          </p:nvSpPr>
          <p:spPr bwMode="auto">
            <a:xfrm flipH="1">
              <a:off x="612" y="1200"/>
              <a:ext cx="288"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7417" name="AutoShape 77">
            <a:hlinkClick r:id="rId2" action="ppaction://hlinksldjump"/>
          </p:cNvPr>
          <p:cNvSpPr>
            <a:spLocks noChangeArrowheads="1"/>
          </p:cNvSpPr>
          <p:nvPr/>
        </p:nvSpPr>
        <p:spPr bwMode="auto">
          <a:xfrm>
            <a:off x="7451725" y="1196975"/>
            <a:ext cx="865188" cy="215900"/>
          </a:xfrm>
          <a:prstGeom prst="leftArrow">
            <a:avLst>
              <a:gd name="adj1" fmla="val 50000"/>
              <a:gd name="adj2" fmla="val 1001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 name="AutoShape 78">
            <a:hlinkClick r:id="rId3" action="ppaction://hlinksldjump"/>
          </p:cNvPr>
          <p:cNvSpPr>
            <a:spLocks noChangeArrowheads="1"/>
          </p:cNvSpPr>
          <p:nvPr/>
        </p:nvSpPr>
        <p:spPr bwMode="auto">
          <a:xfrm>
            <a:off x="7308850" y="5661025"/>
            <a:ext cx="935038" cy="215900"/>
          </a:xfrm>
          <a:prstGeom prst="leftArrow">
            <a:avLst>
              <a:gd name="adj1" fmla="val 50000"/>
              <a:gd name="adj2" fmla="val 10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94624"/>
                                        </p:tgtEl>
                                        <p:attrNameLst>
                                          <p:attrName>style.visibility</p:attrName>
                                        </p:attrNameLst>
                                      </p:cBhvr>
                                      <p:to>
                                        <p:strVal val="visible"/>
                                      </p:to>
                                    </p:set>
                                    <p:animEffect transition="in" filter="wipe(right)">
                                      <p:cBhvr>
                                        <p:cTn id="7" dur="500"/>
                                        <p:tgtEl>
                                          <p:spTgt spid="1946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94628"/>
                                        </p:tgtEl>
                                        <p:attrNameLst>
                                          <p:attrName>style.visibility</p:attrName>
                                        </p:attrNameLst>
                                      </p:cBhvr>
                                      <p:to>
                                        <p:strVal val="visible"/>
                                      </p:to>
                                    </p:set>
                                    <p:animEffect transition="in" filter="wipe(up)">
                                      <p:cBhvr>
                                        <p:cTn id="12" dur="500"/>
                                        <p:tgtEl>
                                          <p:spTgt spid="194628"/>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194632"/>
                                        </p:tgtEl>
                                        <p:attrNameLst>
                                          <p:attrName>style.visibility</p:attrName>
                                        </p:attrNameLst>
                                      </p:cBhvr>
                                      <p:to>
                                        <p:strVal val="visible"/>
                                      </p:to>
                                    </p:set>
                                    <p:animEffect transition="in" filter="wipe(right)">
                                      <p:cBhvr>
                                        <p:cTn id="16" dur="500"/>
                                        <p:tgtEl>
                                          <p:spTgt spid="194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0C22780-B24B-4B44-842F-E3C71C73DC64}" type="datetime2">
              <a:rPr kumimoji="0" lang="zh-CN" altLang="en-US" smtClean="0"/>
              <a:pPr eaLnBrk="1" hangingPunct="1"/>
              <a:t>2016年10月31日</a:t>
            </a:fld>
            <a:endParaRPr kumimoji="0" lang="en-US" altLang="zh-CN" smtClean="0"/>
          </a:p>
        </p:txBody>
      </p:sp>
      <p:sp>
        <p:nvSpPr>
          <p:cNvPr id="1843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8436" name="Rectangle 2"/>
          <p:cNvSpPr>
            <a:spLocks noGrp="1" noChangeArrowheads="1"/>
          </p:cNvSpPr>
          <p:nvPr>
            <p:ph type="title"/>
          </p:nvPr>
        </p:nvSpPr>
        <p:spPr>
          <a:xfrm>
            <a:off x="0" y="266700"/>
            <a:ext cx="4953000" cy="446088"/>
          </a:xfrm>
        </p:spPr>
        <p:txBody>
          <a:bodyPr/>
          <a:lstStyle/>
          <a:p>
            <a:pPr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p>
        </p:txBody>
      </p:sp>
      <p:sp>
        <p:nvSpPr>
          <p:cNvPr id="195587" name="Rectangle 3"/>
          <p:cNvSpPr>
            <a:spLocks noGrp="1" noChangeArrowheads="1"/>
          </p:cNvSpPr>
          <p:nvPr>
            <p:ph type="body" idx="1"/>
          </p:nvPr>
        </p:nvSpPr>
        <p:spPr>
          <a:xfrm>
            <a:off x="457200" y="990600"/>
            <a:ext cx="8153400" cy="4818063"/>
          </a:xfrm>
        </p:spPr>
        <p:txBody>
          <a:bodyPr/>
          <a:lstStyle/>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若不考虑</a:t>
            </a:r>
            <a:r>
              <a:rPr lang="en-US" altLang="zh-CN" b="1" smtClean="0">
                <a:latin typeface="Times New Roman" pitchFamily="18" charset="0"/>
              </a:rPr>
              <a:t>G</a:t>
            </a:r>
            <a:r>
              <a:rPr lang="en-US" altLang="zh-CN" b="1" i="1" baseline="-30000" smtClean="0">
                <a:latin typeface="Times New Roman" pitchFamily="18" charset="0"/>
              </a:rPr>
              <a:t>i</a:t>
            </a:r>
            <a:r>
              <a:rPr lang="zh-CN" altLang="en-US" b="1" smtClean="0">
                <a:latin typeface="Times New Roman" pitchFamily="18" charset="0"/>
              </a:rPr>
              <a:t>、</a:t>
            </a:r>
            <a:r>
              <a:rPr lang="en-US" altLang="zh-CN" b="1" smtClean="0">
                <a:latin typeface="Times New Roman" pitchFamily="18" charset="0"/>
              </a:rPr>
              <a:t>P</a:t>
            </a:r>
            <a:r>
              <a:rPr lang="en-US" altLang="zh-CN" b="1" i="1" baseline="-30000" smtClean="0">
                <a:latin typeface="Times New Roman" pitchFamily="18" charset="0"/>
              </a:rPr>
              <a:t>i</a:t>
            </a:r>
            <a:r>
              <a:rPr lang="zh-CN" altLang="en-US" b="1" smtClean="0">
                <a:latin typeface="Times New Roman" pitchFamily="18" charset="0"/>
              </a:rPr>
              <a:t>的形成时间，</a:t>
            </a:r>
            <a:r>
              <a:rPr lang="en-US" altLang="zh-CN" b="1" smtClean="0">
                <a:latin typeface="Times New Roman" pitchFamily="18" charset="0"/>
              </a:rPr>
              <a:t>C</a:t>
            </a:r>
            <a:r>
              <a:rPr lang="en-US" altLang="zh-CN" b="1" baseline="-30000" smtClean="0">
                <a:latin typeface="Times New Roman" pitchFamily="18" charset="0"/>
              </a:rPr>
              <a:t>0</a:t>
            </a:r>
            <a:r>
              <a:rPr lang="zh-CN" altLang="en-US" b="1" smtClean="0">
                <a:latin typeface="Times New Roman" pitchFamily="18" charset="0"/>
              </a:rPr>
              <a:t>经过</a:t>
            </a:r>
            <a:r>
              <a:rPr lang="en-US" altLang="zh-CN" b="1" smtClean="0">
                <a:solidFill>
                  <a:srgbClr val="FF3300"/>
                </a:solidFill>
                <a:latin typeface="Times New Roman" pitchFamily="18" charset="0"/>
              </a:rPr>
              <a:t>2ty</a:t>
            </a:r>
            <a:r>
              <a:rPr lang="zh-CN" altLang="en-US" b="1" smtClean="0">
                <a:latin typeface="Times New Roman" pitchFamily="18" charset="0"/>
              </a:rPr>
              <a:t>产生第</a:t>
            </a:r>
            <a:r>
              <a:rPr lang="en-US" altLang="zh-CN" b="1" smtClean="0">
                <a:latin typeface="Times New Roman" pitchFamily="18" charset="0"/>
              </a:rPr>
              <a:t>1</a:t>
            </a:r>
            <a:r>
              <a:rPr lang="zh-CN" altLang="en-US" b="1" smtClean="0">
                <a:latin typeface="Times New Roman" pitchFamily="18" charset="0"/>
              </a:rPr>
              <a:t>小组的</a:t>
            </a:r>
            <a:r>
              <a:rPr lang="en-US" altLang="zh-CN" b="1" smtClean="0">
                <a:latin typeface="Times New Roman" pitchFamily="18" charset="0"/>
              </a:rPr>
              <a:t>C</a:t>
            </a:r>
            <a:r>
              <a:rPr lang="en-US" altLang="zh-CN" b="1" baseline="-30000"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3</a:t>
            </a:r>
            <a:r>
              <a:rPr lang="zh-CN" altLang="en-US" b="1" smtClean="0">
                <a:latin typeface="Times New Roman" pitchFamily="18" charset="0"/>
              </a:rPr>
              <a:t>及所有组进位产生函数</a:t>
            </a:r>
            <a:r>
              <a:rPr lang="en-US" altLang="zh-CN" b="1" smtClean="0">
                <a:latin typeface="Times New Roman" pitchFamily="18" charset="0"/>
              </a:rPr>
              <a:t>G</a:t>
            </a:r>
            <a:r>
              <a:rPr lang="en-US" altLang="zh-CN" b="1" baseline="-30000" smtClean="0">
                <a:latin typeface="Times New Roman" pitchFamily="18" charset="0"/>
              </a:rPr>
              <a:t>i</a:t>
            </a:r>
            <a:r>
              <a:rPr lang="en-US" altLang="zh-CN" b="1" baseline="30000" smtClean="0">
                <a:latin typeface="Times New Roman" pitchFamily="18" charset="0"/>
              </a:rPr>
              <a:t>*</a:t>
            </a:r>
            <a:r>
              <a:rPr lang="zh-CN" altLang="en-US" b="1" smtClean="0">
                <a:latin typeface="Times New Roman" pitchFamily="18" charset="0"/>
              </a:rPr>
              <a:t>和组进位传递函数</a:t>
            </a:r>
            <a:r>
              <a:rPr lang="en-US" altLang="zh-CN" b="1" smtClean="0">
                <a:latin typeface="Times New Roman" pitchFamily="18" charset="0"/>
              </a:rPr>
              <a:t>P</a:t>
            </a:r>
            <a:r>
              <a:rPr lang="en-US" altLang="zh-CN" b="1" baseline="-30000" smtClean="0">
                <a:latin typeface="Times New Roman" pitchFamily="18" charset="0"/>
              </a:rPr>
              <a:t>i</a:t>
            </a:r>
            <a:r>
              <a:rPr lang="en-US" altLang="zh-CN" b="1" baseline="30000" smtClean="0">
                <a:latin typeface="Times New Roman" pitchFamily="18" charset="0"/>
              </a:rPr>
              <a:t>*</a:t>
            </a:r>
            <a:r>
              <a:rPr lang="zh-CN" altLang="en-US" b="1" smtClean="0">
                <a:latin typeface="Times New Roman" pitchFamily="18" charset="0"/>
              </a:rPr>
              <a:t>；再经过</a:t>
            </a:r>
            <a:r>
              <a:rPr lang="en-US" altLang="zh-CN" b="1" smtClean="0">
                <a:solidFill>
                  <a:srgbClr val="FF3300"/>
                </a:solidFill>
                <a:latin typeface="Times New Roman" pitchFamily="18" charset="0"/>
              </a:rPr>
              <a:t>2ty</a:t>
            </a:r>
            <a:r>
              <a:rPr lang="zh-CN" altLang="en-US" b="1" smtClean="0">
                <a:latin typeface="Times New Roman" pitchFamily="18" charset="0"/>
              </a:rPr>
              <a:t>，产生</a:t>
            </a:r>
            <a:r>
              <a:rPr lang="en-US" altLang="zh-CN" b="1" smtClean="0">
                <a:latin typeface="Times New Roman" pitchFamily="18" charset="0"/>
              </a:rPr>
              <a:t>C</a:t>
            </a:r>
            <a:r>
              <a:rPr lang="en-US" altLang="zh-CN" b="1" baseline="-30000" smtClean="0">
                <a:latin typeface="Times New Roman" pitchFamily="18" charset="0"/>
              </a:rPr>
              <a:t>4</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8</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12</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16</a:t>
            </a:r>
            <a:r>
              <a:rPr lang="zh-CN" altLang="en-US" b="1" smtClean="0">
                <a:latin typeface="Times New Roman" pitchFamily="18" charset="0"/>
              </a:rPr>
              <a:t>；最后经过</a:t>
            </a:r>
            <a:r>
              <a:rPr lang="en-US" altLang="zh-CN" b="1" smtClean="0">
                <a:solidFill>
                  <a:srgbClr val="FF3300"/>
                </a:solidFill>
                <a:latin typeface="Times New Roman" pitchFamily="18" charset="0"/>
              </a:rPr>
              <a:t>2ty</a:t>
            </a:r>
            <a:r>
              <a:rPr lang="zh-CN" altLang="en-US" b="1" smtClean="0">
                <a:latin typeface="Times New Roman" pitchFamily="18" charset="0"/>
              </a:rPr>
              <a:t>后，才能产生第</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3</a:t>
            </a:r>
            <a:r>
              <a:rPr lang="zh-CN" altLang="en-US" b="1" smtClean="0">
                <a:latin typeface="Times New Roman" pitchFamily="18" charset="0"/>
              </a:rPr>
              <a:t>、</a:t>
            </a:r>
            <a:r>
              <a:rPr lang="en-US" altLang="zh-CN" b="1" smtClean="0">
                <a:latin typeface="Times New Roman" pitchFamily="18" charset="0"/>
              </a:rPr>
              <a:t>4</a:t>
            </a:r>
            <a:r>
              <a:rPr lang="zh-CN" altLang="en-US" b="1" smtClean="0">
                <a:latin typeface="Times New Roman" pitchFamily="18" charset="0"/>
              </a:rPr>
              <a:t>小组内的</a:t>
            </a:r>
            <a:r>
              <a:rPr lang="en-US" altLang="zh-CN" b="1" smtClean="0">
                <a:latin typeface="Times New Roman" pitchFamily="18" charset="0"/>
              </a:rPr>
              <a:t>C</a:t>
            </a:r>
            <a:r>
              <a:rPr lang="en-US" altLang="zh-CN" b="1" baseline="-30000" smtClean="0">
                <a:latin typeface="Times New Roman" pitchFamily="18" charset="0"/>
              </a:rPr>
              <a:t>5</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7</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9</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11</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13</a:t>
            </a:r>
            <a:r>
              <a:rPr lang="zh-CN" altLang="en-US" b="1" smtClean="0">
                <a:latin typeface="Times New Roman" pitchFamily="18" charset="0"/>
              </a:rPr>
              <a:t>～</a:t>
            </a:r>
            <a:r>
              <a:rPr lang="en-US" altLang="zh-CN" b="1" smtClean="0">
                <a:latin typeface="Times New Roman" pitchFamily="18" charset="0"/>
              </a:rPr>
              <a:t>C</a:t>
            </a:r>
            <a:r>
              <a:rPr lang="en-US" altLang="zh-CN" b="1" baseline="-30000" smtClean="0">
                <a:latin typeface="Times New Roman" pitchFamily="18" charset="0"/>
              </a:rPr>
              <a:t>15</a:t>
            </a:r>
            <a:r>
              <a:rPr lang="zh-CN" altLang="en-US" b="1"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55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E78BD8D-736A-4EBF-8B4C-AFBC4FE1B1EA}" type="datetime2">
              <a:rPr kumimoji="0" lang="zh-CN" altLang="en-US" smtClean="0"/>
              <a:pPr eaLnBrk="1" hangingPunct="1"/>
              <a:t>2016年10月31日</a:t>
            </a:fld>
            <a:endParaRPr kumimoji="0" lang="en-US" altLang="zh-CN" smtClean="0"/>
          </a:p>
        </p:txBody>
      </p:sp>
      <p:sp>
        <p:nvSpPr>
          <p:cNvPr id="1945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9460" name="Rectangle 2"/>
          <p:cNvSpPr>
            <a:spLocks noGrp="1" noChangeArrowheads="1"/>
          </p:cNvSpPr>
          <p:nvPr>
            <p:ph type="title"/>
          </p:nvPr>
        </p:nvSpPr>
        <p:spPr>
          <a:xfrm>
            <a:off x="0" y="266700"/>
            <a:ext cx="4953000" cy="446088"/>
          </a:xfrm>
        </p:spPr>
        <p:txBody>
          <a:bodyPr/>
          <a:lstStyle/>
          <a:p>
            <a:pPr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p>
        </p:txBody>
      </p:sp>
      <p:grpSp>
        <p:nvGrpSpPr>
          <p:cNvPr id="300036" name="Group 4"/>
          <p:cNvGrpSpPr>
            <a:grpSpLocks/>
          </p:cNvGrpSpPr>
          <p:nvPr/>
        </p:nvGrpSpPr>
        <p:grpSpPr bwMode="auto">
          <a:xfrm>
            <a:off x="5429250" y="3886200"/>
            <a:ext cx="1676400" cy="457200"/>
            <a:chOff x="3216" y="2448"/>
            <a:chExt cx="1056" cy="288"/>
          </a:xfrm>
        </p:grpSpPr>
        <p:sp>
          <p:nvSpPr>
            <p:cNvPr id="19520" name="Text Box 5"/>
            <p:cNvSpPr txBox="1">
              <a:spLocks noChangeArrowheads="1"/>
            </p:cNvSpPr>
            <p:nvPr/>
          </p:nvSpPr>
          <p:spPr bwMode="auto">
            <a:xfrm>
              <a:off x="3216"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 </a:t>
              </a:r>
              <a:endParaRPr lang="en-US" altLang="zh-CN" sz="2400">
                <a:solidFill>
                  <a:srgbClr val="FF3300"/>
                </a:solidFill>
              </a:endParaRPr>
            </a:p>
          </p:txBody>
        </p:sp>
        <p:sp>
          <p:nvSpPr>
            <p:cNvPr id="19521" name="Text Box 6"/>
            <p:cNvSpPr txBox="1">
              <a:spLocks noChangeArrowheads="1"/>
            </p:cNvSpPr>
            <p:nvPr/>
          </p:nvSpPr>
          <p:spPr bwMode="auto">
            <a:xfrm>
              <a:off x="3408"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9522" name="Text Box 7"/>
            <p:cNvSpPr txBox="1">
              <a:spLocks noChangeArrowheads="1"/>
            </p:cNvSpPr>
            <p:nvPr/>
          </p:nvSpPr>
          <p:spPr bwMode="auto">
            <a:xfrm>
              <a:off x="3600"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sp>
          <p:nvSpPr>
            <p:cNvPr id="19523" name="Text Box 8"/>
            <p:cNvSpPr txBox="1">
              <a:spLocks noChangeArrowheads="1"/>
            </p:cNvSpPr>
            <p:nvPr/>
          </p:nvSpPr>
          <p:spPr bwMode="auto">
            <a:xfrm>
              <a:off x="3792"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a:t>
              </a:r>
              <a:endParaRPr lang="en-US" altLang="zh-CN" sz="2400">
                <a:solidFill>
                  <a:srgbClr val="FF3300"/>
                </a:solidFill>
              </a:endParaRPr>
            </a:p>
          </p:txBody>
        </p:sp>
      </p:grpSp>
      <p:grpSp>
        <p:nvGrpSpPr>
          <p:cNvPr id="300041" name="Group 9"/>
          <p:cNvGrpSpPr>
            <a:grpSpLocks/>
          </p:cNvGrpSpPr>
          <p:nvPr/>
        </p:nvGrpSpPr>
        <p:grpSpPr bwMode="auto">
          <a:xfrm>
            <a:off x="1619250" y="1828800"/>
            <a:ext cx="6629400" cy="3352800"/>
            <a:chOff x="864" y="1776"/>
            <a:chExt cx="4176" cy="2112"/>
          </a:xfrm>
        </p:grpSpPr>
        <p:sp>
          <p:nvSpPr>
            <p:cNvPr id="19484" name="Line 10"/>
            <p:cNvSpPr>
              <a:spLocks noChangeShapeType="1"/>
            </p:cNvSpPr>
            <p:nvPr/>
          </p:nvSpPr>
          <p:spPr bwMode="auto">
            <a:xfrm>
              <a:off x="1392"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5" name="Line 11"/>
            <p:cNvSpPr>
              <a:spLocks noChangeShapeType="1"/>
            </p:cNvSpPr>
            <p:nvPr/>
          </p:nvSpPr>
          <p:spPr bwMode="auto">
            <a:xfrm>
              <a:off x="1200" y="3648"/>
              <a:ext cx="3360" cy="0"/>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6" name="Line 12"/>
            <p:cNvSpPr>
              <a:spLocks noChangeShapeType="1"/>
            </p:cNvSpPr>
            <p:nvPr/>
          </p:nvSpPr>
          <p:spPr bwMode="auto">
            <a:xfrm flipV="1">
              <a:off x="1200" y="2064"/>
              <a:ext cx="0" cy="1584"/>
            </a:xfrm>
            <a:prstGeom prst="line">
              <a:avLst/>
            </a:prstGeom>
            <a:noFill/>
            <a:ln w="5715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7" name="Line 13"/>
            <p:cNvSpPr>
              <a:spLocks noChangeShapeType="1"/>
            </p:cNvSpPr>
            <p:nvPr/>
          </p:nvSpPr>
          <p:spPr bwMode="auto">
            <a:xfrm>
              <a:off x="1584"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8" name="Line 14"/>
            <p:cNvSpPr>
              <a:spLocks noChangeShapeType="1"/>
            </p:cNvSpPr>
            <p:nvPr/>
          </p:nvSpPr>
          <p:spPr bwMode="auto">
            <a:xfrm>
              <a:off x="1776"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9" name="Line 15"/>
            <p:cNvSpPr>
              <a:spLocks noChangeShapeType="1"/>
            </p:cNvSpPr>
            <p:nvPr/>
          </p:nvSpPr>
          <p:spPr bwMode="auto">
            <a:xfrm>
              <a:off x="1968" y="3504"/>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0" name="Line 16"/>
            <p:cNvSpPr>
              <a:spLocks noChangeShapeType="1"/>
            </p:cNvSpPr>
            <p:nvPr/>
          </p:nvSpPr>
          <p:spPr bwMode="auto">
            <a:xfrm>
              <a:off x="2160"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1" name="Line 17"/>
            <p:cNvSpPr>
              <a:spLocks noChangeShapeType="1"/>
            </p:cNvSpPr>
            <p:nvPr/>
          </p:nvSpPr>
          <p:spPr bwMode="auto">
            <a:xfrm>
              <a:off x="2352"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2" name="Line 18"/>
            <p:cNvSpPr>
              <a:spLocks noChangeShapeType="1"/>
            </p:cNvSpPr>
            <p:nvPr/>
          </p:nvSpPr>
          <p:spPr bwMode="auto">
            <a:xfrm>
              <a:off x="2160"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3" name="Line 19"/>
            <p:cNvSpPr>
              <a:spLocks noChangeShapeType="1"/>
            </p:cNvSpPr>
            <p:nvPr/>
          </p:nvSpPr>
          <p:spPr bwMode="auto">
            <a:xfrm>
              <a:off x="2352"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4" name="Line 20"/>
            <p:cNvSpPr>
              <a:spLocks noChangeShapeType="1"/>
            </p:cNvSpPr>
            <p:nvPr/>
          </p:nvSpPr>
          <p:spPr bwMode="auto">
            <a:xfrm>
              <a:off x="2544"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5" name="Line 21"/>
            <p:cNvSpPr>
              <a:spLocks noChangeShapeType="1"/>
            </p:cNvSpPr>
            <p:nvPr/>
          </p:nvSpPr>
          <p:spPr bwMode="auto">
            <a:xfrm>
              <a:off x="2736" y="3504"/>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6" name="Line 22"/>
            <p:cNvSpPr>
              <a:spLocks noChangeShapeType="1"/>
            </p:cNvSpPr>
            <p:nvPr/>
          </p:nvSpPr>
          <p:spPr bwMode="auto">
            <a:xfrm>
              <a:off x="2928"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7" name="Line 23"/>
            <p:cNvSpPr>
              <a:spLocks noChangeShapeType="1"/>
            </p:cNvSpPr>
            <p:nvPr/>
          </p:nvSpPr>
          <p:spPr bwMode="auto">
            <a:xfrm>
              <a:off x="3120"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8" name="Line 24"/>
            <p:cNvSpPr>
              <a:spLocks noChangeShapeType="1"/>
            </p:cNvSpPr>
            <p:nvPr/>
          </p:nvSpPr>
          <p:spPr bwMode="auto">
            <a:xfrm>
              <a:off x="3312"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99" name="Line 25"/>
            <p:cNvSpPr>
              <a:spLocks noChangeShapeType="1"/>
            </p:cNvSpPr>
            <p:nvPr/>
          </p:nvSpPr>
          <p:spPr bwMode="auto">
            <a:xfrm>
              <a:off x="3504" y="3504"/>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0" name="Line 26"/>
            <p:cNvSpPr>
              <a:spLocks noChangeShapeType="1"/>
            </p:cNvSpPr>
            <p:nvPr/>
          </p:nvSpPr>
          <p:spPr bwMode="auto">
            <a:xfrm>
              <a:off x="3696"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1" name="Line 27"/>
            <p:cNvSpPr>
              <a:spLocks noChangeShapeType="1"/>
            </p:cNvSpPr>
            <p:nvPr/>
          </p:nvSpPr>
          <p:spPr bwMode="auto">
            <a:xfrm>
              <a:off x="3888"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2" name="Line 28"/>
            <p:cNvSpPr>
              <a:spLocks noChangeShapeType="1"/>
            </p:cNvSpPr>
            <p:nvPr/>
          </p:nvSpPr>
          <p:spPr bwMode="auto">
            <a:xfrm>
              <a:off x="3696"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3" name="Line 29"/>
            <p:cNvSpPr>
              <a:spLocks noChangeShapeType="1"/>
            </p:cNvSpPr>
            <p:nvPr/>
          </p:nvSpPr>
          <p:spPr bwMode="auto">
            <a:xfrm>
              <a:off x="3888"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4" name="Line 30"/>
            <p:cNvSpPr>
              <a:spLocks noChangeShapeType="1"/>
            </p:cNvSpPr>
            <p:nvPr/>
          </p:nvSpPr>
          <p:spPr bwMode="auto">
            <a:xfrm>
              <a:off x="4080" y="3552"/>
              <a:ext cx="0" cy="96"/>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5" name="Line 31"/>
            <p:cNvSpPr>
              <a:spLocks noChangeShapeType="1"/>
            </p:cNvSpPr>
            <p:nvPr/>
          </p:nvSpPr>
          <p:spPr bwMode="auto">
            <a:xfrm>
              <a:off x="4272" y="3504"/>
              <a:ext cx="0" cy="144"/>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06" name="Text Box 32"/>
            <p:cNvSpPr txBox="1">
              <a:spLocks noChangeArrowheads="1"/>
            </p:cNvSpPr>
            <p:nvPr/>
          </p:nvSpPr>
          <p:spPr bwMode="auto">
            <a:xfrm>
              <a:off x="912"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16</a:t>
              </a:r>
            </a:p>
          </p:txBody>
        </p:sp>
        <p:sp>
          <p:nvSpPr>
            <p:cNvPr id="19507" name="Text Box 33"/>
            <p:cNvSpPr txBox="1">
              <a:spLocks noChangeArrowheads="1"/>
            </p:cNvSpPr>
            <p:nvPr/>
          </p:nvSpPr>
          <p:spPr bwMode="auto">
            <a:xfrm>
              <a:off x="1680"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12</a:t>
              </a:r>
            </a:p>
          </p:txBody>
        </p:sp>
        <p:sp>
          <p:nvSpPr>
            <p:cNvPr id="19508" name="Text Box 34"/>
            <p:cNvSpPr txBox="1">
              <a:spLocks noChangeArrowheads="1"/>
            </p:cNvSpPr>
            <p:nvPr/>
          </p:nvSpPr>
          <p:spPr bwMode="auto">
            <a:xfrm>
              <a:off x="2448"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8</a:t>
              </a:r>
            </a:p>
          </p:txBody>
        </p:sp>
        <p:sp>
          <p:nvSpPr>
            <p:cNvPr id="19509" name="Text Box 35"/>
            <p:cNvSpPr txBox="1">
              <a:spLocks noChangeArrowheads="1"/>
            </p:cNvSpPr>
            <p:nvPr/>
          </p:nvSpPr>
          <p:spPr bwMode="auto">
            <a:xfrm>
              <a:off x="3216"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4</a:t>
              </a:r>
            </a:p>
          </p:txBody>
        </p:sp>
        <p:sp>
          <p:nvSpPr>
            <p:cNvPr id="19510" name="Text Box 36"/>
            <p:cNvSpPr txBox="1">
              <a:spLocks noChangeArrowheads="1"/>
            </p:cNvSpPr>
            <p:nvPr/>
          </p:nvSpPr>
          <p:spPr bwMode="auto">
            <a:xfrm>
              <a:off x="3984"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0</a:t>
              </a:r>
            </a:p>
          </p:txBody>
        </p:sp>
        <p:sp>
          <p:nvSpPr>
            <p:cNvPr id="19511" name="Text Box 37"/>
            <p:cNvSpPr txBox="1">
              <a:spLocks noChangeArrowheads="1"/>
            </p:cNvSpPr>
            <p:nvPr/>
          </p:nvSpPr>
          <p:spPr bwMode="auto">
            <a:xfrm>
              <a:off x="3792" y="3600"/>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1</a:t>
              </a:r>
            </a:p>
          </p:txBody>
        </p:sp>
        <p:sp>
          <p:nvSpPr>
            <p:cNvPr id="19512" name="Line 38"/>
            <p:cNvSpPr>
              <a:spLocks noChangeShapeType="1"/>
            </p:cNvSpPr>
            <p:nvPr/>
          </p:nvSpPr>
          <p:spPr bwMode="auto">
            <a:xfrm>
              <a:off x="1200" y="3216"/>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13" name="Line 39"/>
            <p:cNvSpPr>
              <a:spLocks noChangeShapeType="1"/>
            </p:cNvSpPr>
            <p:nvPr/>
          </p:nvSpPr>
          <p:spPr bwMode="auto">
            <a:xfrm>
              <a:off x="1200" y="2784"/>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14" name="Line 40"/>
            <p:cNvSpPr>
              <a:spLocks noChangeShapeType="1"/>
            </p:cNvSpPr>
            <p:nvPr/>
          </p:nvSpPr>
          <p:spPr bwMode="auto">
            <a:xfrm>
              <a:off x="1200" y="2352"/>
              <a:ext cx="96" cy="0"/>
            </a:xfrm>
            <a:prstGeom prst="line">
              <a:avLst/>
            </a:prstGeom>
            <a:noFill/>
            <a:ln w="571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15" name="Text Box 41"/>
            <p:cNvSpPr txBox="1">
              <a:spLocks noChangeArrowheads="1"/>
            </p:cNvSpPr>
            <p:nvPr/>
          </p:nvSpPr>
          <p:spPr bwMode="auto">
            <a:xfrm>
              <a:off x="4368" y="350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C</a:t>
              </a:r>
              <a:r>
                <a:rPr lang="en-US" altLang="zh-CN" sz="2400" b="1" baseline="-25000">
                  <a:latin typeface="宋体" pitchFamily="2" charset="-122"/>
                </a:rPr>
                <a:t>i</a:t>
              </a:r>
            </a:p>
          </p:txBody>
        </p:sp>
        <p:sp>
          <p:nvSpPr>
            <p:cNvPr id="19516" name="Text Box 42"/>
            <p:cNvSpPr txBox="1">
              <a:spLocks noChangeArrowheads="1"/>
            </p:cNvSpPr>
            <p:nvPr/>
          </p:nvSpPr>
          <p:spPr bwMode="auto">
            <a:xfrm>
              <a:off x="864" y="177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ty</a:t>
              </a:r>
              <a:endParaRPr lang="en-US" altLang="zh-CN" sz="2400" b="1" baseline="-25000">
                <a:latin typeface="宋体" pitchFamily="2" charset="-122"/>
              </a:endParaRPr>
            </a:p>
          </p:txBody>
        </p:sp>
        <p:sp>
          <p:nvSpPr>
            <p:cNvPr id="19517" name="Text Box 43"/>
            <p:cNvSpPr txBox="1">
              <a:spLocks noChangeArrowheads="1"/>
            </p:cNvSpPr>
            <p:nvPr/>
          </p:nvSpPr>
          <p:spPr bwMode="auto">
            <a:xfrm>
              <a:off x="960" y="30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2</a:t>
              </a:r>
            </a:p>
          </p:txBody>
        </p:sp>
        <p:sp>
          <p:nvSpPr>
            <p:cNvPr id="19518" name="Text Box 44"/>
            <p:cNvSpPr txBox="1">
              <a:spLocks noChangeArrowheads="1"/>
            </p:cNvSpPr>
            <p:nvPr/>
          </p:nvSpPr>
          <p:spPr bwMode="auto">
            <a:xfrm>
              <a:off x="960" y="26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4</a:t>
              </a:r>
            </a:p>
          </p:txBody>
        </p:sp>
        <p:sp>
          <p:nvSpPr>
            <p:cNvPr id="19519" name="Text Box 45"/>
            <p:cNvSpPr txBox="1">
              <a:spLocks noChangeArrowheads="1"/>
            </p:cNvSpPr>
            <p:nvPr/>
          </p:nvSpPr>
          <p:spPr bwMode="auto">
            <a:xfrm>
              <a:off x="960" y="22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6</a:t>
              </a:r>
            </a:p>
          </p:txBody>
        </p:sp>
      </p:grpSp>
      <p:grpSp>
        <p:nvGrpSpPr>
          <p:cNvPr id="300078" name="Group 46"/>
          <p:cNvGrpSpPr>
            <a:grpSpLocks/>
          </p:cNvGrpSpPr>
          <p:nvPr/>
        </p:nvGrpSpPr>
        <p:grpSpPr bwMode="auto">
          <a:xfrm>
            <a:off x="1771650" y="3200400"/>
            <a:ext cx="4419600" cy="457200"/>
            <a:chOff x="960" y="2640"/>
            <a:chExt cx="2784" cy="288"/>
          </a:xfrm>
        </p:grpSpPr>
        <p:sp>
          <p:nvSpPr>
            <p:cNvPr id="19480" name="Text Box 47"/>
            <p:cNvSpPr txBox="1">
              <a:spLocks noChangeArrowheads="1"/>
            </p:cNvSpPr>
            <p:nvPr/>
          </p:nvSpPr>
          <p:spPr bwMode="auto">
            <a:xfrm>
              <a:off x="2448" y="264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endParaRPr lang="en-US" altLang="zh-CN" sz="2400" b="1">
                <a:solidFill>
                  <a:srgbClr val="FF3300"/>
                </a:solidFill>
              </a:endParaRPr>
            </a:p>
          </p:txBody>
        </p:sp>
        <p:sp>
          <p:nvSpPr>
            <p:cNvPr id="19481" name="Text Box 48"/>
            <p:cNvSpPr txBox="1">
              <a:spLocks noChangeArrowheads="1"/>
            </p:cNvSpPr>
            <p:nvPr/>
          </p:nvSpPr>
          <p:spPr bwMode="auto">
            <a:xfrm>
              <a:off x="1728" y="26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82" name="Text Box 49"/>
            <p:cNvSpPr txBox="1">
              <a:spLocks noChangeArrowheads="1"/>
            </p:cNvSpPr>
            <p:nvPr/>
          </p:nvSpPr>
          <p:spPr bwMode="auto">
            <a:xfrm>
              <a:off x="960" y="26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83" name="Text Box 50"/>
            <p:cNvSpPr txBox="1">
              <a:spLocks noChangeArrowheads="1"/>
            </p:cNvSpPr>
            <p:nvPr/>
          </p:nvSpPr>
          <p:spPr bwMode="auto">
            <a:xfrm>
              <a:off x="3264" y="26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grpSp>
      <p:grpSp>
        <p:nvGrpSpPr>
          <p:cNvPr id="300083" name="Group 51"/>
          <p:cNvGrpSpPr>
            <a:grpSpLocks/>
          </p:cNvGrpSpPr>
          <p:nvPr/>
        </p:nvGrpSpPr>
        <p:grpSpPr bwMode="auto">
          <a:xfrm>
            <a:off x="1771650" y="2514600"/>
            <a:ext cx="4114800" cy="457200"/>
            <a:chOff x="960" y="2208"/>
            <a:chExt cx="2592" cy="288"/>
          </a:xfrm>
        </p:grpSpPr>
        <p:grpSp>
          <p:nvGrpSpPr>
            <p:cNvPr id="19465" name="Group 52"/>
            <p:cNvGrpSpPr>
              <a:grpSpLocks/>
            </p:cNvGrpSpPr>
            <p:nvPr/>
          </p:nvGrpSpPr>
          <p:grpSpPr bwMode="auto">
            <a:xfrm>
              <a:off x="1728" y="2208"/>
              <a:ext cx="1056" cy="288"/>
              <a:chOff x="3216" y="2448"/>
              <a:chExt cx="1056" cy="288"/>
            </a:xfrm>
          </p:grpSpPr>
          <p:sp>
            <p:nvSpPr>
              <p:cNvPr id="19476" name="Text Box 53"/>
              <p:cNvSpPr txBox="1">
                <a:spLocks noChangeArrowheads="1"/>
              </p:cNvSpPr>
              <p:nvPr/>
            </p:nvSpPr>
            <p:spPr bwMode="auto">
              <a:xfrm>
                <a:off x="3216"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 </a:t>
                </a:r>
                <a:endParaRPr lang="en-US" altLang="zh-CN" sz="2400">
                  <a:solidFill>
                    <a:srgbClr val="FF3300"/>
                  </a:solidFill>
                </a:endParaRPr>
              </a:p>
            </p:txBody>
          </p:sp>
          <p:sp>
            <p:nvSpPr>
              <p:cNvPr id="19477" name="Text Box 54"/>
              <p:cNvSpPr txBox="1">
                <a:spLocks noChangeArrowheads="1"/>
              </p:cNvSpPr>
              <p:nvPr/>
            </p:nvSpPr>
            <p:spPr bwMode="auto">
              <a:xfrm>
                <a:off x="3408"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8" name="Text Box 55"/>
              <p:cNvSpPr txBox="1">
                <a:spLocks noChangeArrowheads="1"/>
              </p:cNvSpPr>
              <p:nvPr/>
            </p:nvSpPr>
            <p:spPr bwMode="auto">
              <a:xfrm>
                <a:off x="3600"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9" name="Text Box 56"/>
              <p:cNvSpPr txBox="1">
                <a:spLocks noChangeArrowheads="1"/>
              </p:cNvSpPr>
              <p:nvPr/>
            </p:nvSpPr>
            <p:spPr bwMode="auto">
              <a:xfrm>
                <a:off x="3792"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endParaRPr lang="en-US" altLang="zh-CN" sz="2400" b="1">
                  <a:solidFill>
                    <a:srgbClr val="FF3300"/>
                  </a:solidFill>
                </a:endParaRPr>
              </a:p>
            </p:txBody>
          </p:sp>
        </p:grpSp>
        <p:grpSp>
          <p:nvGrpSpPr>
            <p:cNvPr id="19466" name="Group 57"/>
            <p:cNvGrpSpPr>
              <a:grpSpLocks/>
            </p:cNvGrpSpPr>
            <p:nvPr/>
          </p:nvGrpSpPr>
          <p:grpSpPr bwMode="auto">
            <a:xfrm>
              <a:off x="2496" y="2208"/>
              <a:ext cx="1056" cy="288"/>
              <a:chOff x="3216" y="2448"/>
              <a:chExt cx="1056" cy="288"/>
            </a:xfrm>
          </p:grpSpPr>
          <p:sp>
            <p:nvSpPr>
              <p:cNvPr id="19472" name="Text Box 58"/>
              <p:cNvSpPr txBox="1">
                <a:spLocks noChangeArrowheads="1"/>
              </p:cNvSpPr>
              <p:nvPr/>
            </p:nvSpPr>
            <p:spPr bwMode="auto">
              <a:xfrm>
                <a:off x="3216"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 </a:t>
                </a:r>
                <a:endParaRPr lang="en-US" altLang="zh-CN" sz="2400">
                  <a:solidFill>
                    <a:srgbClr val="FF3300"/>
                  </a:solidFill>
                </a:endParaRPr>
              </a:p>
            </p:txBody>
          </p:sp>
          <p:sp>
            <p:nvSpPr>
              <p:cNvPr id="19473" name="Text Box 59"/>
              <p:cNvSpPr txBox="1">
                <a:spLocks noChangeArrowheads="1"/>
              </p:cNvSpPr>
              <p:nvPr/>
            </p:nvSpPr>
            <p:spPr bwMode="auto">
              <a:xfrm>
                <a:off x="3408"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4" name="Text Box 60"/>
              <p:cNvSpPr txBox="1">
                <a:spLocks noChangeArrowheads="1"/>
              </p:cNvSpPr>
              <p:nvPr/>
            </p:nvSpPr>
            <p:spPr bwMode="auto">
              <a:xfrm>
                <a:off x="3600"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5" name="Text Box 61"/>
              <p:cNvSpPr txBox="1">
                <a:spLocks noChangeArrowheads="1"/>
              </p:cNvSpPr>
              <p:nvPr/>
            </p:nvSpPr>
            <p:spPr bwMode="auto">
              <a:xfrm>
                <a:off x="3792"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endParaRPr lang="en-US" altLang="zh-CN" sz="2400" b="1">
                  <a:solidFill>
                    <a:srgbClr val="FF3300"/>
                  </a:solidFill>
                </a:endParaRPr>
              </a:p>
            </p:txBody>
          </p:sp>
        </p:grpSp>
        <p:grpSp>
          <p:nvGrpSpPr>
            <p:cNvPr id="19467" name="Group 62"/>
            <p:cNvGrpSpPr>
              <a:grpSpLocks/>
            </p:cNvGrpSpPr>
            <p:nvPr/>
          </p:nvGrpSpPr>
          <p:grpSpPr bwMode="auto">
            <a:xfrm>
              <a:off x="960" y="2208"/>
              <a:ext cx="1056" cy="288"/>
              <a:chOff x="3216" y="2448"/>
              <a:chExt cx="1056" cy="288"/>
            </a:xfrm>
          </p:grpSpPr>
          <p:sp>
            <p:nvSpPr>
              <p:cNvPr id="19468" name="Text Box 63"/>
              <p:cNvSpPr txBox="1">
                <a:spLocks noChangeArrowheads="1"/>
              </p:cNvSpPr>
              <p:nvPr/>
            </p:nvSpPr>
            <p:spPr bwMode="auto">
              <a:xfrm>
                <a:off x="3216"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3300"/>
                    </a:solidFill>
                    <a:sym typeface="Symbol" pitchFamily="18" charset="2"/>
                  </a:rPr>
                  <a:t> </a:t>
                </a:r>
                <a:endParaRPr lang="en-US" altLang="zh-CN" sz="2400">
                  <a:solidFill>
                    <a:srgbClr val="FF3300"/>
                  </a:solidFill>
                </a:endParaRPr>
              </a:p>
            </p:txBody>
          </p:sp>
          <p:sp>
            <p:nvSpPr>
              <p:cNvPr id="19469" name="Text Box 64"/>
              <p:cNvSpPr txBox="1">
                <a:spLocks noChangeArrowheads="1"/>
              </p:cNvSpPr>
              <p:nvPr/>
            </p:nvSpPr>
            <p:spPr bwMode="auto">
              <a:xfrm>
                <a:off x="3408"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0" name="Text Box 65"/>
              <p:cNvSpPr txBox="1">
                <a:spLocks noChangeArrowheads="1"/>
              </p:cNvSpPr>
              <p:nvPr/>
            </p:nvSpPr>
            <p:spPr bwMode="auto">
              <a:xfrm>
                <a:off x="3600"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p>
            </p:txBody>
          </p:sp>
          <p:sp>
            <p:nvSpPr>
              <p:cNvPr id="19471" name="Text Box 66"/>
              <p:cNvSpPr txBox="1">
                <a:spLocks noChangeArrowheads="1"/>
              </p:cNvSpPr>
              <p:nvPr/>
            </p:nvSpPr>
            <p:spPr bwMode="auto">
              <a:xfrm>
                <a:off x="3792" y="244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3300"/>
                    </a:solidFill>
                    <a:sym typeface="Symbol" pitchFamily="18" charset="2"/>
                  </a:rPr>
                  <a:t></a:t>
                </a:r>
                <a:endParaRPr lang="en-US" altLang="zh-CN" sz="2400" b="1">
                  <a:solidFill>
                    <a:srgbClr val="FF3300"/>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00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00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00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00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E46344F-7523-4EB9-BBCD-F7F6E8159D5A}" type="datetime2">
              <a:rPr kumimoji="0" lang="zh-CN" altLang="en-US" smtClean="0"/>
              <a:pPr eaLnBrk="1" hangingPunct="1"/>
              <a:t>2016年10月31日</a:t>
            </a:fld>
            <a:endParaRPr kumimoji="0" lang="en-US" altLang="zh-CN" smtClean="0"/>
          </a:p>
        </p:txBody>
      </p:sp>
      <p:sp>
        <p:nvSpPr>
          <p:cNvPr id="2048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048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200" smtClean="0">
              <a:solidFill>
                <a:srgbClr val="FF3300"/>
              </a:solidFill>
              <a:latin typeface="Times New Roman" pitchFamily="18" charset="0"/>
              <a:cs typeface="Times New Roman" pitchFamily="18" charset="0"/>
            </a:endParaRPr>
          </a:p>
        </p:txBody>
      </p:sp>
      <p:graphicFrame>
        <p:nvGraphicFramePr>
          <p:cNvPr id="291917" name="Object 77"/>
          <p:cNvGraphicFramePr>
            <a:graphicFrameLocks noChangeAspect="1"/>
          </p:cNvGraphicFramePr>
          <p:nvPr/>
        </p:nvGraphicFramePr>
        <p:xfrm>
          <a:off x="762000" y="2057400"/>
          <a:ext cx="3657600" cy="3609975"/>
        </p:xfrm>
        <a:graphic>
          <a:graphicData uri="http://schemas.openxmlformats.org/presentationml/2006/ole">
            <mc:AlternateContent xmlns:mc="http://schemas.openxmlformats.org/markup-compatibility/2006">
              <mc:Choice xmlns:v="urn:schemas-microsoft-com:vml" Requires="v">
                <p:oleObj spid="_x0000_s20509" name="VISIO" r:id="rId3" imgW="1247140" imgH="1229360" progId="Visio.Drawing.6">
                  <p:embed/>
                </p:oleObj>
              </mc:Choice>
              <mc:Fallback>
                <p:oleObj name="VISIO" r:id="rId3" imgW="1247140" imgH="1229360" progId="Visio.Drawing.6">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057400"/>
                        <a:ext cx="36576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918" name="Text Box 78"/>
          <p:cNvSpPr txBox="1">
            <a:spLocks noChangeArrowheads="1"/>
          </p:cNvSpPr>
          <p:nvPr/>
        </p:nvSpPr>
        <p:spPr bwMode="auto">
          <a:xfrm>
            <a:off x="533400" y="990600"/>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3200"/>
              <a:t>四位</a:t>
            </a:r>
            <a:r>
              <a:rPr lang="en-US" altLang="zh-CN" sz="3200"/>
              <a:t>CLA</a:t>
            </a:r>
            <a:r>
              <a:rPr lang="zh-CN" altLang="en-US" sz="3200"/>
              <a:t>加法器</a:t>
            </a:r>
          </a:p>
        </p:txBody>
      </p:sp>
      <p:sp>
        <p:nvSpPr>
          <p:cNvPr id="291919" name="Text Box 79"/>
          <p:cNvSpPr txBox="1">
            <a:spLocks noChangeArrowheads="1"/>
          </p:cNvSpPr>
          <p:nvPr/>
        </p:nvSpPr>
        <p:spPr bwMode="auto">
          <a:xfrm>
            <a:off x="4648200" y="990600"/>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3200"/>
              <a:t>四位</a:t>
            </a:r>
            <a:r>
              <a:rPr lang="en-US" altLang="zh-CN" sz="3200"/>
              <a:t>BCLA</a:t>
            </a:r>
            <a:r>
              <a:rPr lang="zh-CN" altLang="en-US" sz="3200"/>
              <a:t>加法器</a:t>
            </a:r>
          </a:p>
        </p:txBody>
      </p:sp>
      <p:graphicFrame>
        <p:nvGraphicFramePr>
          <p:cNvPr id="291920" name="Object 80"/>
          <p:cNvGraphicFramePr>
            <a:graphicFrameLocks noChangeAspect="1"/>
          </p:cNvGraphicFramePr>
          <p:nvPr/>
        </p:nvGraphicFramePr>
        <p:xfrm>
          <a:off x="4800600" y="1600200"/>
          <a:ext cx="4343400" cy="4284663"/>
        </p:xfrm>
        <a:graphic>
          <a:graphicData uri="http://schemas.openxmlformats.org/presentationml/2006/ole">
            <mc:AlternateContent xmlns:mc="http://schemas.openxmlformats.org/markup-compatibility/2006">
              <mc:Choice xmlns:v="urn:schemas-microsoft-com:vml" Requires="v">
                <p:oleObj spid="_x0000_s20510" name="VISIO" r:id="rId5" imgW="1402080" imgH="1384300" progId="Visio.Drawing.6">
                  <p:embed/>
                </p:oleObj>
              </mc:Choice>
              <mc:Fallback>
                <p:oleObj name="VISIO" r:id="rId5" imgW="1402080" imgH="1384300" progId="Visio.Drawing.6">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600200"/>
                        <a:ext cx="4343400"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19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19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19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91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918" grpId="0" autoUpdateAnimBg="0"/>
      <p:bldP spid="29191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59443E3-4EC7-40FE-89A6-AA2076B8F9B7}" type="datetime2">
              <a:rPr kumimoji="0" lang="zh-CN" altLang="en-US" smtClean="0"/>
              <a:pPr eaLnBrk="1" hangingPunct="1"/>
              <a:t>2016年10月31日</a:t>
            </a:fld>
            <a:endParaRPr kumimoji="0" lang="en-US" altLang="zh-CN" smtClean="0"/>
          </a:p>
        </p:txBody>
      </p:sp>
      <p:sp>
        <p:nvSpPr>
          <p:cNvPr id="21507"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150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a:t>
            </a:r>
            <a:r>
              <a:rPr lang="en-US" altLang="zh-CN" sz="2400" smtClean="0">
                <a:solidFill>
                  <a:schemeClr val="tx1"/>
                </a:solidFill>
                <a:latin typeface="宋体" pitchFamily="2" charset="-122"/>
              </a:rPr>
              <a:t>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159747" name="Rectangle 3"/>
          <p:cNvSpPr>
            <a:spLocks noGrp="1" noChangeArrowheads="1"/>
          </p:cNvSpPr>
          <p:nvPr>
            <p:ph type="body" idx="4294967295"/>
          </p:nvPr>
        </p:nvSpPr>
        <p:spPr>
          <a:xfrm>
            <a:off x="381000" y="838200"/>
            <a:ext cx="8153400" cy="5199063"/>
          </a:xfrm>
        </p:spPr>
        <p:txBody>
          <a:bodyPr/>
          <a:lstStyle/>
          <a:p>
            <a:pPr eaLnBrk="1" hangingPunct="1">
              <a:buFontTx/>
              <a:buNone/>
            </a:pPr>
            <a:r>
              <a:rPr lang="en-US" altLang="zh-CN" b="1" dirty="0" smtClean="0">
                <a:solidFill>
                  <a:srgbClr val="A50021"/>
                </a:solidFill>
                <a:latin typeface="Times New Roman" pitchFamily="18" charset="0"/>
              </a:rPr>
              <a:t>4.2.1 </a:t>
            </a:r>
            <a:r>
              <a:rPr lang="zh-CN" altLang="en-US" b="1" dirty="0" smtClean="0">
                <a:solidFill>
                  <a:srgbClr val="A50021"/>
                </a:solidFill>
                <a:latin typeface="Times New Roman" pitchFamily="18" charset="0"/>
              </a:rPr>
              <a:t>原码加减运算</a:t>
            </a:r>
          </a:p>
          <a:p>
            <a:pPr algn="just" eaLnBrk="1" hangingPunct="1">
              <a:buFontTx/>
              <a:buNone/>
            </a:pPr>
            <a:r>
              <a:rPr lang="zh-CN" altLang="en-US" b="1" dirty="0" smtClean="0">
                <a:latin typeface="Times New Roman" pitchFamily="18" charset="0"/>
              </a:rPr>
              <a:t>            对原码表示的两个数进行加减运算时，符号位不参与运算，仅仅是两数的绝对值参与运算。</a:t>
            </a:r>
          </a:p>
          <a:p>
            <a:pPr algn="just" eaLnBrk="1" hangingPunct="1">
              <a:buFontTx/>
              <a:buNone/>
            </a:pPr>
            <a:r>
              <a:rPr lang="zh-CN" altLang="en-US" b="1" dirty="0" smtClean="0">
                <a:latin typeface="Times New Roman" pitchFamily="18" charset="0"/>
              </a:rPr>
              <a:t>            计算机的实际操作是加还是减，不仅取决于指令的操作码，还取决于两个操作数的符号，例如：加法时可能要做减法（两数异号）；减法时又可能做加法（两数异号），所以原码加减运算的实现是比较复杂的。</a:t>
            </a:r>
            <a:r>
              <a:rPr lang="en-US" altLang="zh-CN" b="1" dirty="0" smtClean="0">
                <a:solidFill>
                  <a:srgbClr val="FF0000"/>
                </a:solidFill>
                <a:latin typeface="Times New Roman" pitchFamily="18" charset="0"/>
              </a:rPr>
              <a:t>P84</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9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31FEE02-A580-45E4-A7AB-F12A51FEB6F1}" type="datetime2">
              <a:rPr kumimoji="0" lang="zh-CN" altLang="en-US" smtClean="0"/>
              <a:pPr eaLnBrk="1" hangingPunct="1"/>
              <a:t>2016年10月31日</a:t>
            </a:fld>
            <a:endParaRPr kumimoji="0" lang="en-US" altLang="zh-CN" smtClean="0"/>
          </a:p>
        </p:txBody>
      </p:sp>
      <p:sp>
        <p:nvSpPr>
          <p:cNvPr id="4099"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100" name="Rectangle 2"/>
          <p:cNvSpPr>
            <a:spLocks noGrp="1" noChangeArrowheads="1"/>
          </p:cNvSpPr>
          <p:nvPr>
            <p:ph type="title" idx="4294967295"/>
          </p:nvPr>
        </p:nvSpPr>
        <p:spPr/>
        <p:txBody>
          <a:bodyPr/>
          <a:lstStyle/>
          <a:p>
            <a:pPr eaLnBrk="1" hangingPunct="1"/>
            <a:r>
              <a:rPr lang="zh-CN" altLang="en-US" smtClean="0">
                <a:solidFill>
                  <a:schemeClr val="tx1"/>
                </a:solidFill>
                <a:latin typeface="Times New Roman" pitchFamily="18" charset="0"/>
              </a:rPr>
              <a:t>第</a:t>
            </a:r>
            <a:r>
              <a:rPr lang="en-US" altLang="zh-CN" smtClean="0">
                <a:solidFill>
                  <a:schemeClr val="tx1"/>
                </a:solidFill>
                <a:latin typeface="Times New Roman" pitchFamily="18" charset="0"/>
              </a:rPr>
              <a:t>4</a:t>
            </a:r>
            <a:r>
              <a:rPr lang="zh-CN" altLang="en-US" smtClean="0">
                <a:solidFill>
                  <a:schemeClr val="tx1"/>
                </a:solidFill>
                <a:latin typeface="Times New Roman" pitchFamily="18" charset="0"/>
              </a:rPr>
              <a:t>章</a:t>
            </a:r>
          </a:p>
        </p:txBody>
      </p:sp>
      <p:sp>
        <p:nvSpPr>
          <p:cNvPr id="158723" name="Rectangle 3"/>
          <p:cNvSpPr>
            <a:spLocks noGrp="1" noChangeArrowheads="1"/>
          </p:cNvSpPr>
          <p:nvPr>
            <p:ph type="body" idx="4294967295"/>
          </p:nvPr>
        </p:nvSpPr>
        <p:spPr>
          <a:xfrm>
            <a:off x="457200" y="914400"/>
            <a:ext cx="8001000" cy="4876800"/>
          </a:xfrm>
        </p:spPr>
        <p:txBody>
          <a:bodyPr/>
          <a:lstStyle/>
          <a:p>
            <a:pPr eaLnBrk="1" hangingPunct="1">
              <a:buFontTx/>
              <a:buNone/>
            </a:pPr>
            <a:r>
              <a:rPr lang="en-US" altLang="zh-CN" sz="3600" b="1" smtClean="0">
                <a:latin typeface="Times New Roman" pitchFamily="18" charset="0"/>
              </a:rPr>
              <a:t>           </a:t>
            </a:r>
            <a:r>
              <a:rPr lang="zh-CN" altLang="en-US" sz="3600" b="1" smtClean="0">
                <a:latin typeface="Times New Roman" pitchFamily="18" charset="0"/>
              </a:rPr>
              <a:t>运算器是计算机进行算术运算和逻辑运算的主要部件，运算器的逻辑结构取决于机器的</a:t>
            </a:r>
            <a:r>
              <a:rPr lang="zh-CN" altLang="en-US" sz="3600" b="1" smtClean="0">
                <a:solidFill>
                  <a:schemeClr val="tx2"/>
                </a:solidFill>
                <a:latin typeface="Times New Roman" pitchFamily="18" charset="0"/>
              </a:rPr>
              <a:t>指令系统</a:t>
            </a:r>
            <a:r>
              <a:rPr lang="zh-CN" altLang="en-US" sz="3600" b="1" smtClean="0">
                <a:latin typeface="Times New Roman" pitchFamily="18" charset="0"/>
              </a:rPr>
              <a:t>、</a:t>
            </a:r>
            <a:r>
              <a:rPr lang="zh-CN" altLang="en-US" sz="3600" b="1" smtClean="0">
                <a:solidFill>
                  <a:srgbClr val="FF0000"/>
                </a:solidFill>
                <a:latin typeface="Times New Roman" pitchFamily="18" charset="0"/>
              </a:rPr>
              <a:t>数据表示方法</a:t>
            </a:r>
            <a:r>
              <a:rPr lang="zh-CN" altLang="en-US" sz="3600" b="1" smtClean="0">
                <a:latin typeface="Times New Roman" pitchFamily="18" charset="0"/>
              </a:rPr>
              <a:t>和</a:t>
            </a:r>
            <a:r>
              <a:rPr lang="zh-CN" altLang="en-US" sz="3600" b="1" smtClean="0">
                <a:solidFill>
                  <a:srgbClr val="1F6FFF"/>
                </a:solidFill>
                <a:latin typeface="Times New Roman" pitchFamily="18" charset="0"/>
              </a:rPr>
              <a:t>运算方法</a:t>
            </a:r>
            <a:r>
              <a:rPr lang="zh-CN" altLang="en-US" sz="3600" b="1" smtClean="0">
                <a:latin typeface="Times New Roman" pitchFamily="18" charset="0"/>
              </a:rPr>
              <a:t>等。本章主要讨论数值数据在计算机中实现算术运算和逻辑运算的方法，以及运算部件的基本结构和工作原理。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87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831897E-5A83-4C9C-915F-CEE5349847EF}" type="datetime2">
              <a:rPr kumimoji="0" lang="zh-CN" altLang="en-US" smtClean="0"/>
              <a:pPr eaLnBrk="1" hangingPunct="1"/>
              <a:t>2016年10月31日</a:t>
            </a:fld>
            <a:endParaRPr kumimoji="0" lang="en-US" altLang="zh-CN" smtClean="0"/>
          </a:p>
        </p:txBody>
      </p:sp>
      <p:sp>
        <p:nvSpPr>
          <p:cNvPr id="22531"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2532"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160771" name="Rectangle 3"/>
          <p:cNvSpPr>
            <a:spLocks noGrp="1" noChangeArrowheads="1"/>
          </p:cNvSpPr>
          <p:nvPr>
            <p:ph type="body" idx="4294967295"/>
          </p:nvPr>
        </p:nvSpPr>
        <p:spPr>
          <a:xfrm>
            <a:off x="609600" y="838200"/>
            <a:ext cx="7848600" cy="5562600"/>
          </a:xfrm>
        </p:spPr>
        <p:txBody>
          <a:bodyPr/>
          <a:lstStyle/>
          <a:p>
            <a:pPr algn="just" eaLnBrk="1" hangingPunct="1">
              <a:lnSpc>
                <a:spcPct val="90000"/>
              </a:lnSpc>
              <a:buFontTx/>
              <a:buNone/>
            </a:pPr>
            <a:r>
              <a:rPr lang="en-US" altLang="zh-CN" b="1" dirty="0" smtClean="0">
                <a:solidFill>
                  <a:srgbClr val="A50021"/>
                </a:solidFill>
                <a:latin typeface="Times New Roman" pitchFamily="18" charset="0"/>
              </a:rPr>
              <a:t>4.2.2 </a:t>
            </a:r>
            <a:r>
              <a:rPr lang="zh-CN" altLang="en-US" b="1" dirty="0" smtClean="0">
                <a:solidFill>
                  <a:srgbClr val="A50021"/>
                </a:solidFill>
                <a:latin typeface="Times New Roman" pitchFamily="18" charset="0"/>
              </a:rPr>
              <a:t>补码加减运算</a:t>
            </a:r>
          </a:p>
          <a:p>
            <a:pPr algn="just" eaLnBrk="1" hangingPunct="1">
              <a:lnSpc>
                <a:spcPct val="90000"/>
              </a:lnSpc>
              <a:buFontTx/>
              <a:buNone/>
            </a:pPr>
            <a:r>
              <a:rPr lang="en-US" altLang="zh-CN" b="1" dirty="0" smtClean="0">
                <a:latin typeface="Times New Roman" pitchFamily="18" charset="0"/>
              </a:rPr>
              <a:t>1.</a:t>
            </a:r>
            <a:r>
              <a:rPr lang="zh-CN" altLang="en-US" b="1" dirty="0" smtClean="0">
                <a:latin typeface="Times New Roman" pitchFamily="18" charset="0"/>
              </a:rPr>
              <a:t>补码加法</a:t>
            </a:r>
          </a:p>
          <a:p>
            <a:pPr eaLnBrk="1" hangingPunct="1">
              <a:lnSpc>
                <a:spcPct val="90000"/>
              </a:lnSpc>
              <a:buFontTx/>
              <a:buNone/>
            </a:pPr>
            <a:r>
              <a:rPr lang="zh-CN" altLang="en-US" b="1" dirty="0" smtClean="0">
                <a:latin typeface="Times New Roman" pitchFamily="18" charset="0"/>
              </a:rPr>
              <a:t>            两个补码表示的数相加，符号位参加运算，且两数和的补码等于两数补码之和，即</a:t>
            </a:r>
          </a:p>
          <a:p>
            <a:pPr algn="just" eaLnBrk="1" hangingPunct="1">
              <a:lnSpc>
                <a:spcPct val="90000"/>
              </a:lnSpc>
              <a:buFontTx/>
              <a:buNone/>
            </a:pPr>
            <a:r>
              <a:rPr lang="zh-CN" altLang="en-US" b="1" dirty="0" smtClean="0">
                <a:latin typeface="Times New Roman" pitchFamily="18" charset="0"/>
              </a:rPr>
              <a:t>            </a:t>
            </a:r>
            <a:r>
              <a:rPr lang="en-US" altLang="zh-CN" b="1" dirty="0" smtClean="0">
                <a:solidFill>
                  <a:srgbClr val="FF3300"/>
                </a:solidFill>
                <a:latin typeface="Times New Roman" pitchFamily="18" charset="0"/>
              </a:rPr>
              <a:t>[X+Y]</a:t>
            </a:r>
            <a:r>
              <a:rPr lang="zh-CN" altLang="en-US" b="1" baseline="-25000" dirty="0" smtClean="0">
                <a:solidFill>
                  <a:srgbClr val="FF3300"/>
                </a:solidFill>
                <a:latin typeface="Times New Roman" pitchFamily="18" charset="0"/>
              </a:rPr>
              <a:t>补</a:t>
            </a:r>
            <a:r>
              <a:rPr lang="en-US" altLang="zh-CN" b="1" dirty="0" smtClean="0">
                <a:solidFill>
                  <a:srgbClr val="FF3300"/>
                </a:solidFill>
                <a:latin typeface="Times New Roman" pitchFamily="18" charset="0"/>
              </a:rPr>
              <a:t>=[X]</a:t>
            </a:r>
            <a:r>
              <a:rPr lang="zh-CN" altLang="en-US" b="1" baseline="-25000" dirty="0" smtClean="0">
                <a:solidFill>
                  <a:srgbClr val="FF3300"/>
                </a:solidFill>
                <a:latin typeface="Times New Roman" pitchFamily="18" charset="0"/>
              </a:rPr>
              <a:t>补</a:t>
            </a:r>
            <a:r>
              <a:rPr lang="en-US" altLang="zh-CN" b="1" dirty="0" smtClean="0">
                <a:solidFill>
                  <a:srgbClr val="FF3300"/>
                </a:solidFill>
                <a:latin typeface="Times New Roman" pitchFamily="18" charset="0"/>
              </a:rPr>
              <a:t>+[Y]</a:t>
            </a:r>
            <a:r>
              <a:rPr lang="zh-CN" altLang="en-US" b="1" baseline="-25000" dirty="0" smtClean="0">
                <a:solidFill>
                  <a:srgbClr val="FF3300"/>
                </a:solidFill>
                <a:latin typeface="Times New Roman" pitchFamily="18" charset="0"/>
              </a:rPr>
              <a:t>补</a:t>
            </a:r>
          </a:p>
          <a:p>
            <a:pPr algn="just" eaLnBrk="1" hangingPunct="1">
              <a:lnSpc>
                <a:spcPct val="90000"/>
              </a:lnSpc>
              <a:buFontTx/>
              <a:buNone/>
            </a:pPr>
            <a:r>
              <a:rPr lang="en-US" altLang="zh-CN" b="1" dirty="0" smtClean="0">
                <a:latin typeface="Times New Roman" pitchFamily="18" charset="0"/>
              </a:rPr>
              <a:t>2.</a:t>
            </a:r>
            <a:r>
              <a:rPr lang="zh-CN" altLang="en-US" b="1" dirty="0" smtClean="0">
                <a:latin typeface="Times New Roman" pitchFamily="18" charset="0"/>
              </a:rPr>
              <a:t>补码减法</a:t>
            </a:r>
            <a:endParaRPr lang="zh-CN" altLang="en-US" b="1" baseline="-25000" dirty="0" smtClean="0">
              <a:latin typeface="Times New Roman" pitchFamily="18" charset="0"/>
            </a:endParaRPr>
          </a:p>
          <a:p>
            <a:pPr algn="just" eaLnBrk="1" hangingPunct="1">
              <a:lnSpc>
                <a:spcPct val="90000"/>
              </a:lnSpc>
              <a:buFontTx/>
              <a:buNone/>
            </a:pPr>
            <a:r>
              <a:rPr lang="zh-CN" altLang="en-US" b="1" dirty="0" smtClean="0">
                <a:latin typeface="Times New Roman" pitchFamily="18" charset="0"/>
              </a:rPr>
              <a:t>           根据补码加法公式可推出：</a:t>
            </a:r>
          </a:p>
          <a:p>
            <a:pPr algn="just" eaLnBrk="1" hangingPunct="1">
              <a:lnSpc>
                <a:spcPct val="90000"/>
              </a:lnSpc>
              <a:buFontTx/>
              <a:buNone/>
            </a:pPr>
            <a:r>
              <a:rPr lang="zh-CN" altLang="en-US" b="1" dirty="0" smtClean="0">
                <a:latin typeface="Times New Roman" pitchFamily="18" charset="0"/>
              </a:rPr>
              <a:t>           </a:t>
            </a:r>
            <a:r>
              <a:rPr lang="en-US" altLang="zh-CN" b="1" dirty="0" smtClean="0">
                <a:solidFill>
                  <a:srgbClr val="FF3300"/>
                </a:solidFill>
                <a:latin typeface="Times New Roman" pitchFamily="18" charset="0"/>
              </a:rPr>
              <a:t>[X-Y]</a:t>
            </a:r>
            <a:r>
              <a:rPr lang="zh-CN" altLang="en-US" b="1" baseline="-25000" dirty="0" smtClean="0">
                <a:solidFill>
                  <a:srgbClr val="FF3300"/>
                </a:solidFill>
                <a:latin typeface="Times New Roman" pitchFamily="18" charset="0"/>
              </a:rPr>
              <a:t>补</a:t>
            </a:r>
            <a:r>
              <a:rPr lang="en-US" altLang="zh-CN" b="1" dirty="0" smtClean="0">
                <a:solidFill>
                  <a:srgbClr val="FF3300"/>
                </a:solidFill>
                <a:latin typeface="Times New Roman" pitchFamily="18" charset="0"/>
              </a:rPr>
              <a:t>=[X+(-Y)]</a:t>
            </a:r>
            <a:r>
              <a:rPr lang="zh-CN" altLang="en-US" b="1" baseline="-25000" dirty="0" smtClean="0">
                <a:solidFill>
                  <a:srgbClr val="FF3300"/>
                </a:solidFill>
                <a:latin typeface="Times New Roman" pitchFamily="18" charset="0"/>
              </a:rPr>
              <a:t>补</a:t>
            </a:r>
            <a:r>
              <a:rPr lang="en-US" altLang="zh-CN" b="1" dirty="0" smtClean="0">
                <a:solidFill>
                  <a:srgbClr val="FF3300"/>
                </a:solidFill>
                <a:latin typeface="Times New Roman" pitchFamily="18" charset="0"/>
              </a:rPr>
              <a:t>=[X]</a:t>
            </a:r>
            <a:r>
              <a:rPr lang="zh-CN" altLang="en-US" b="1" baseline="-25000" dirty="0" smtClean="0">
                <a:solidFill>
                  <a:srgbClr val="FF3300"/>
                </a:solidFill>
                <a:latin typeface="Times New Roman" pitchFamily="18" charset="0"/>
              </a:rPr>
              <a:t>补</a:t>
            </a:r>
            <a:r>
              <a:rPr lang="en-US" altLang="zh-CN" b="1" dirty="0" smtClean="0">
                <a:solidFill>
                  <a:srgbClr val="FF3300"/>
                </a:solidFill>
                <a:latin typeface="Times New Roman" pitchFamily="18" charset="0"/>
              </a:rPr>
              <a:t>+[-Y]</a:t>
            </a:r>
            <a:r>
              <a:rPr lang="zh-CN" altLang="en-US" b="1" baseline="-25000" dirty="0" smtClean="0">
                <a:solidFill>
                  <a:srgbClr val="FF3300"/>
                </a:solidFill>
                <a:latin typeface="Times New Roman" pitchFamily="18" charset="0"/>
              </a:rPr>
              <a:t>补</a:t>
            </a:r>
          </a:p>
          <a:p>
            <a:pPr algn="just" eaLnBrk="1" hangingPunct="1">
              <a:lnSpc>
                <a:spcPct val="90000"/>
              </a:lnSpc>
              <a:buFontTx/>
              <a:buNone/>
            </a:pPr>
            <a:r>
              <a:rPr lang="zh-CN" altLang="en-US" b="1" dirty="0" smtClean="0">
                <a:latin typeface="Times New Roman" pitchFamily="18" charset="0"/>
              </a:rPr>
              <a:t>           已知</a:t>
            </a:r>
            <a:r>
              <a:rPr lang="en-US" altLang="zh-CN" b="1" dirty="0" smtClean="0">
                <a:latin typeface="Times New Roman" pitchFamily="18" charset="0"/>
              </a:rPr>
              <a:t>[Y]</a:t>
            </a:r>
            <a:r>
              <a:rPr lang="zh-CN" altLang="en-US" b="1" baseline="-25000" dirty="0" smtClean="0">
                <a:latin typeface="Times New Roman" pitchFamily="18" charset="0"/>
              </a:rPr>
              <a:t>补</a:t>
            </a:r>
            <a:r>
              <a:rPr lang="zh-CN" altLang="en-US" b="1" dirty="0" smtClean="0">
                <a:latin typeface="Times New Roman" pitchFamily="18" charset="0"/>
              </a:rPr>
              <a:t>求</a:t>
            </a:r>
            <a:r>
              <a:rPr lang="en-US" altLang="zh-CN" b="1" dirty="0" smtClean="0">
                <a:latin typeface="Times New Roman" pitchFamily="18" charset="0"/>
              </a:rPr>
              <a:t>[-Y]</a:t>
            </a:r>
            <a:r>
              <a:rPr lang="zh-CN" altLang="en-US" b="1" baseline="-25000" dirty="0" smtClean="0">
                <a:latin typeface="Times New Roman" pitchFamily="18" charset="0"/>
              </a:rPr>
              <a:t>补</a:t>
            </a:r>
            <a:r>
              <a:rPr lang="zh-CN" altLang="en-US" b="1" dirty="0" smtClean="0">
                <a:latin typeface="Times New Roman" pitchFamily="18" charset="0"/>
              </a:rPr>
              <a:t>的方法是：将</a:t>
            </a:r>
            <a:r>
              <a:rPr lang="en-US" altLang="zh-CN" b="1" dirty="0" smtClean="0">
                <a:latin typeface="Times New Roman" pitchFamily="18" charset="0"/>
              </a:rPr>
              <a:t>[Y]</a:t>
            </a:r>
            <a:r>
              <a:rPr lang="zh-CN" altLang="en-US" b="1" baseline="-25000" dirty="0" smtClean="0">
                <a:latin typeface="Times New Roman" pitchFamily="18" charset="0"/>
              </a:rPr>
              <a:t>补</a:t>
            </a:r>
            <a:r>
              <a:rPr lang="zh-CN" altLang="en-US" b="1" dirty="0" smtClean="0">
                <a:latin typeface="Times New Roman" pitchFamily="18" charset="0"/>
              </a:rPr>
              <a:t>连同符号位一起求反，末尾加“</a:t>
            </a:r>
            <a:r>
              <a:rPr lang="en-US" altLang="zh-CN" b="1" dirty="0" smtClean="0">
                <a:latin typeface="Times New Roman" pitchFamily="18" charset="0"/>
              </a:rPr>
              <a:t>1”</a:t>
            </a:r>
            <a:r>
              <a:rPr lang="zh-CN" altLang="en-US" b="1" dirty="0"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0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07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077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77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0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E060BDE8-B0DE-4383-9864-E7CB0FC2D0B9}" type="datetime2">
              <a:rPr kumimoji="0" lang="zh-CN" altLang="en-US" smtClean="0"/>
              <a:pPr eaLnBrk="1" hangingPunct="1"/>
              <a:t>2016年10月31日</a:t>
            </a:fld>
            <a:endParaRPr kumimoji="0" lang="en-US" altLang="zh-CN" smtClean="0"/>
          </a:p>
        </p:txBody>
      </p:sp>
      <p:sp>
        <p:nvSpPr>
          <p:cNvPr id="23555"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3556"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165891" name="Rectangle 3"/>
          <p:cNvSpPr>
            <a:spLocks noGrp="1" noChangeArrowheads="1"/>
          </p:cNvSpPr>
          <p:nvPr>
            <p:ph type="body" idx="4294967295"/>
          </p:nvPr>
        </p:nvSpPr>
        <p:spPr>
          <a:xfrm>
            <a:off x="304800" y="990600"/>
            <a:ext cx="8229600" cy="5199063"/>
          </a:xfrm>
        </p:spPr>
        <p:txBody>
          <a:bodyPr/>
          <a:lstStyle/>
          <a:p>
            <a:pPr algn="just" eaLnBrk="1" hangingPunct="1">
              <a:buFontTx/>
              <a:buNone/>
            </a:pPr>
            <a:r>
              <a:rPr lang="en-US" altLang="zh-CN" b="1" baseline="-25000" smtClean="0">
                <a:latin typeface="Times New Roman" pitchFamily="18" charset="0"/>
              </a:rPr>
              <a:t>                  </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被称为</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的</a:t>
            </a:r>
            <a:r>
              <a:rPr lang="zh-CN" altLang="en-US" b="1" smtClean="0">
                <a:solidFill>
                  <a:schemeClr val="tx2"/>
                </a:solidFill>
                <a:latin typeface="Times New Roman" pitchFamily="18" charset="0"/>
              </a:rPr>
              <a:t>机器负数</a:t>
            </a:r>
            <a:r>
              <a:rPr lang="zh-CN" altLang="en-US" b="1" smtClean="0">
                <a:latin typeface="Times New Roman" pitchFamily="18" charset="0"/>
              </a:rPr>
              <a:t>，由</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求</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的过程称为对</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变补（求补），表示为：</a:t>
            </a:r>
            <a:endParaRPr lang="zh-CN" altLang="en-US" b="1" baseline="-25000" smtClean="0">
              <a:latin typeface="Times New Roman" pitchFamily="18" charset="0"/>
            </a:endParaRPr>
          </a:p>
          <a:p>
            <a:pPr algn="just" eaLnBrk="1" hangingPunct="1">
              <a:buFontTx/>
              <a:buNone/>
            </a:pPr>
            <a:r>
              <a:rPr lang="zh-CN" altLang="en-US" b="1" smtClean="0">
                <a:latin typeface="Times New Roman" pitchFamily="18" charset="0"/>
              </a:rPr>
              <a:t>            </a:t>
            </a:r>
            <a:r>
              <a:rPr lang="en-US" altLang="zh-CN" b="1" smtClean="0">
                <a:solidFill>
                  <a:srgbClr val="FF3300"/>
                </a:solidFill>
                <a:latin typeface="Times New Roman" pitchFamily="18" charset="0"/>
              </a:rPr>
              <a:t>[-Y]</a:t>
            </a:r>
            <a:r>
              <a:rPr lang="zh-CN" altLang="en-US" b="1" baseline="-25000" smtClean="0">
                <a:solidFill>
                  <a:srgbClr val="FF3300"/>
                </a:solidFill>
                <a:latin typeface="Times New Roman" pitchFamily="18" charset="0"/>
              </a:rPr>
              <a:t>补</a:t>
            </a:r>
            <a:r>
              <a:rPr lang="en-US" altLang="zh-CN" b="1" smtClean="0">
                <a:solidFill>
                  <a:srgbClr val="FF3300"/>
                </a:solidFill>
                <a:latin typeface="Times New Roman" pitchFamily="18" charset="0"/>
              </a:rPr>
              <a:t>=[[Y]</a:t>
            </a:r>
            <a:r>
              <a:rPr lang="zh-CN" altLang="en-US" b="1" baseline="-25000" smtClean="0">
                <a:solidFill>
                  <a:srgbClr val="FF3300"/>
                </a:solidFill>
                <a:latin typeface="Times New Roman" pitchFamily="18" charset="0"/>
              </a:rPr>
              <a:t>补</a:t>
            </a:r>
            <a:r>
              <a:rPr lang="en-US" altLang="zh-CN" b="1" smtClean="0">
                <a:solidFill>
                  <a:srgbClr val="FF3300"/>
                </a:solidFill>
                <a:latin typeface="Times New Roman" pitchFamily="18" charset="0"/>
              </a:rPr>
              <a:t>]</a:t>
            </a:r>
            <a:r>
              <a:rPr lang="zh-CN" altLang="en-US" b="1" baseline="-25000" smtClean="0">
                <a:solidFill>
                  <a:srgbClr val="FF3300"/>
                </a:solidFill>
                <a:latin typeface="Times New Roman" pitchFamily="18" charset="0"/>
              </a:rPr>
              <a:t>变补</a:t>
            </a:r>
            <a:endParaRPr lang="zh-CN" altLang="en-US" b="1"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8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1E986E2-70A9-4069-BCF7-4436A5D8FFFF}" type="datetime2">
              <a:rPr kumimoji="0" lang="zh-CN" altLang="en-US" smtClean="0"/>
              <a:pPr eaLnBrk="1" hangingPunct="1"/>
              <a:t>2016年10月31日</a:t>
            </a:fld>
            <a:endParaRPr kumimoji="0" lang="en-US" altLang="zh-CN" smtClean="0"/>
          </a:p>
        </p:txBody>
      </p:sp>
      <p:sp>
        <p:nvSpPr>
          <p:cNvPr id="24579"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458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270339" name="Rectangle 3"/>
          <p:cNvSpPr>
            <a:spLocks noGrp="1" noChangeArrowheads="1"/>
          </p:cNvSpPr>
          <p:nvPr>
            <p:ph type="body" idx="4294967295"/>
          </p:nvPr>
        </p:nvSpPr>
        <p:spPr>
          <a:xfrm>
            <a:off x="304800" y="838200"/>
            <a:ext cx="8153400" cy="5199063"/>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我们要注意将“某数的补码表示”与“变补”这两个概念区分开来。一个负数由原码表示转换成补码表示时，符号位是不变的，仅对数值位的各位变反，末尾加“</a:t>
            </a:r>
            <a:r>
              <a:rPr lang="en-US" altLang="zh-CN" b="1" smtClean="0">
                <a:latin typeface="Times New Roman" pitchFamily="18" charset="0"/>
              </a:rPr>
              <a:t>1”</a:t>
            </a:r>
            <a:r>
              <a:rPr lang="zh-CN" altLang="en-US" b="1" smtClean="0">
                <a:latin typeface="Times New Roman" pitchFamily="18" charset="0"/>
              </a:rPr>
              <a:t>。而变补则不论这个数的真值是正是负，一律连同符号位一起变反，末尾加“</a:t>
            </a:r>
            <a:r>
              <a:rPr lang="en-US" altLang="zh-CN" b="1" smtClean="0">
                <a:latin typeface="Times New Roman" pitchFamily="18" charset="0"/>
              </a:rPr>
              <a:t>1”</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表示的真值如果是正数，则变补后</a:t>
            </a:r>
            <a:r>
              <a:rPr lang="en-US" altLang="zh-CN" b="1" smtClean="0">
                <a:latin typeface="Times New Roman" pitchFamily="18" charset="0"/>
              </a:rPr>
              <a:t>[-Y]</a:t>
            </a:r>
            <a:r>
              <a:rPr lang="zh-CN" altLang="en-US" b="1" baseline="-25000" smtClean="0">
                <a:latin typeface="Times New Roman" pitchFamily="18" charset="0"/>
              </a:rPr>
              <a:t>补</a:t>
            </a:r>
            <a:r>
              <a:rPr lang="zh-CN" altLang="en-US" b="1" smtClean="0">
                <a:latin typeface="Times New Roman" pitchFamily="18" charset="0"/>
              </a:rPr>
              <a:t>所表示真值变为负数，反之亦然。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EC541FB-51C2-46F0-9549-EB4CA6096458}" type="datetime2">
              <a:rPr kumimoji="0" lang="zh-CN" altLang="en-US" smtClean="0"/>
              <a:pPr eaLnBrk="1" hangingPunct="1"/>
              <a:t>2016年10月31日</a:t>
            </a:fld>
            <a:endParaRPr kumimoji="0" lang="en-US" altLang="zh-CN" smtClean="0"/>
          </a:p>
        </p:txBody>
      </p:sp>
      <p:sp>
        <p:nvSpPr>
          <p:cNvPr id="25603"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560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296963" name="Rectangle 3"/>
          <p:cNvSpPr>
            <a:spLocks noGrp="1" noChangeArrowheads="1"/>
          </p:cNvSpPr>
          <p:nvPr>
            <p:ph type="body" idx="4294967295"/>
          </p:nvPr>
        </p:nvSpPr>
        <p:spPr>
          <a:xfrm>
            <a:off x="533400" y="914400"/>
            <a:ext cx="8001000" cy="5199063"/>
          </a:xfrm>
        </p:spPr>
        <p:txBody>
          <a:bodyPr/>
          <a:lstStyle/>
          <a:p>
            <a:pPr algn="just" eaLnBrk="1" hangingPunct="1">
              <a:buFontTx/>
              <a:buNone/>
            </a:pPr>
            <a:r>
              <a:rPr lang="zh-CN" altLang="en-US" b="1" smtClean="0">
                <a:latin typeface="Times New Roman" pitchFamily="18" charset="0"/>
              </a:rPr>
              <a:t>例</a:t>
            </a:r>
            <a:r>
              <a:rPr lang="en-US" altLang="zh-CN" b="1"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Y=-0.0110</a:t>
            </a:r>
          </a:p>
          <a:p>
            <a:pPr algn="just" eaLnBrk="1" hangingPunct="1">
              <a:buFontTx/>
              <a:buNone/>
            </a:pPr>
            <a:r>
              <a:rPr lang="en-US" altLang="zh-CN" b="1" smtClean="0">
                <a:latin typeface="Times New Roman" pitchFamily="18" charset="0"/>
              </a:rPr>
              <a:t>         [Y]</a:t>
            </a:r>
            <a:r>
              <a:rPr lang="zh-CN" altLang="en-US" b="1" baseline="-25000" smtClean="0">
                <a:latin typeface="Times New Roman" pitchFamily="18" charset="0"/>
              </a:rPr>
              <a:t>补</a:t>
            </a:r>
            <a:r>
              <a:rPr lang="en-US" altLang="zh-CN" b="1" smtClean="0">
                <a:latin typeface="Times New Roman" pitchFamily="18" charset="0"/>
              </a:rPr>
              <a:t>=1.1010</a:t>
            </a:r>
            <a:r>
              <a:rPr lang="zh-CN" altLang="en-US" b="1" smtClean="0">
                <a:latin typeface="Times New Roman" pitchFamily="18" charset="0"/>
              </a:rPr>
              <a:t>，</a:t>
            </a:r>
            <a:r>
              <a:rPr lang="en-US" altLang="zh-CN" b="1" smtClean="0">
                <a:latin typeface="Times New Roman" pitchFamily="18" charset="0"/>
              </a:rPr>
              <a:t>[-Y]</a:t>
            </a:r>
            <a:r>
              <a:rPr lang="zh-CN" altLang="en-US" b="1" baseline="-25000" smtClean="0">
                <a:latin typeface="Times New Roman" pitchFamily="18" charset="0"/>
              </a:rPr>
              <a:t>补</a:t>
            </a:r>
            <a:r>
              <a:rPr lang="en-US" altLang="zh-CN" b="1" smtClean="0">
                <a:latin typeface="Times New Roman" pitchFamily="18" charset="0"/>
              </a:rPr>
              <a:t>=0.0110</a:t>
            </a:r>
          </a:p>
          <a:p>
            <a:pPr algn="just" eaLnBrk="1" hangingPunct="1">
              <a:buFontTx/>
              <a:buNone/>
            </a:pPr>
            <a:r>
              <a:rPr lang="zh-CN" altLang="en-US" b="1" smtClean="0">
                <a:latin typeface="Times New Roman" pitchFamily="18" charset="0"/>
              </a:rPr>
              <a:t>例</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Y=0.0110</a:t>
            </a:r>
          </a:p>
          <a:p>
            <a:pPr algn="just" eaLnBrk="1" hangingPunct="1">
              <a:buFontTx/>
              <a:buNone/>
            </a:pPr>
            <a:r>
              <a:rPr lang="en-US" altLang="zh-CN" b="1" smtClean="0">
                <a:latin typeface="Times New Roman" pitchFamily="18" charset="0"/>
              </a:rPr>
              <a:t>         [Y]</a:t>
            </a:r>
            <a:r>
              <a:rPr lang="zh-CN" altLang="en-US" b="1" baseline="-25000" smtClean="0">
                <a:latin typeface="Times New Roman" pitchFamily="18" charset="0"/>
              </a:rPr>
              <a:t>补</a:t>
            </a:r>
            <a:r>
              <a:rPr lang="en-US" altLang="zh-CN" b="1" smtClean="0">
                <a:latin typeface="Times New Roman" pitchFamily="18" charset="0"/>
              </a:rPr>
              <a:t>=0.0110</a:t>
            </a:r>
            <a:r>
              <a:rPr lang="zh-CN" altLang="en-US" b="1" smtClean="0">
                <a:latin typeface="Times New Roman" pitchFamily="18" charset="0"/>
              </a:rPr>
              <a:t>，</a:t>
            </a:r>
            <a:r>
              <a:rPr lang="en-US" altLang="zh-CN" b="1" smtClean="0">
                <a:latin typeface="Times New Roman" pitchFamily="18" charset="0"/>
              </a:rPr>
              <a:t>[-Y]</a:t>
            </a:r>
            <a:r>
              <a:rPr lang="zh-CN" altLang="en-US" b="1" baseline="-25000" smtClean="0">
                <a:latin typeface="Times New Roman" pitchFamily="18" charset="0"/>
              </a:rPr>
              <a:t>补</a:t>
            </a:r>
            <a:r>
              <a:rPr lang="en-US" altLang="zh-CN" b="1" smtClean="0">
                <a:latin typeface="Times New Roman" pitchFamily="18" charset="0"/>
              </a:rPr>
              <a:t>=1.1010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6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6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6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6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BEB7F7F-8640-4B51-84A7-D9B45598813F}" type="datetime2">
              <a:rPr kumimoji="0" lang="zh-CN" altLang="en-US" smtClean="0"/>
              <a:pPr eaLnBrk="1" hangingPunct="1"/>
              <a:t>2016年10月31日</a:t>
            </a:fld>
            <a:endParaRPr kumimoji="0" lang="en-US" altLang="zh-CN" smtClean="0"/>
          </a:p>
        </p:txBody>
      </p:sp>
      <p:sp>
        <p:nvSpPr>
          <p:cNvPr id="26627"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662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r>
              <a:rPr lang="zh-CN" altLang="en-US" sz="1600" smtClean="0">
                <a:solidFill>
                  <a:schemeClr val="tx1"/>
                </a:solidFill>
                <a:latin typeface="宋体" pitchFamily="2" charset="-122"/>
              </a:rPr>
              <a:t>     </a:t>
            </a:r>
          </a:p>
        </p:txBody>
      </p:sp>
      <p:sp>
        <p:nvSpPr>
          <p:cNvPr id="166915" name="Rectangle 3"/>
          <p:cNvSpPr>
            <a:spLocks noGrp="1" noChangeArrowheads="1"/>
          </p:cNvSpPr>
          <p:nvPr>
            <p:ph type="body" idx="4294967295"/>
          </p:nvPr>
        </p:nvSpPr>
        <p:spPr>
          <a:xfrm>
            <a:off x="304800" y="914400"/>
            <a:ext cx="8588375" cy="5065713"/>
          </a:xfrm>
        </p:spPr>
        <p:txBody>
          <a:bodyPr/>
          <a:lstStyle/>
          <a:p>
            <a:pPr eaLnBrk="1" hangingPunct="1">
              <a:buFontTx/>
              <a:buNone/>
            </a:pPr>
            <a:r>
              <a:rPr lang="en-US" altLang="zh-CN" b="1" dirty="0" smtClean="0">
                <a:latin typeface="Times New Roman" pitchFamily="18" charset="0"/>
              </a:rPr>
              <a:t>3.</a:t>
            </a:r>
            <a:r>
              <a:rPr lang="zh-CN" altLang="en-US" b="1" dirty="0" smtClean="0">
                <a:latin typeface="Times New Roman" pitchFamily="18" charset="0"/>
                <a:cs typeface="Times New Roman" pitchFamily="18" charset="0"/>
              </a:rPr>
              <a:t>补码加减运算规则</a:t>
            </a:r>
          </a:p>
          <a:p>
            <a:pPr eaLnBrk="1" hangingPunct="1">
              <a:buFontTx/>
              <a:buNone/>
            </a:pPr>
            <a:r>
              <a:rPr lang="zh-CN" altLang="en-US" b="1" dirty="0" smtClean="0">
                <a:latin typeface="Times New Roman" pitchFamily="18" charset="0"/>
                <a:cs typeface="Times New Roman" pitchFamily="18" charset="0"/>
              </a:rPr>
              <a:t>         补码加减运算规则如下</a:t>
            </a:r>
            <a:r>
              <a:rPr lang="zh-CN" altLang="en-US" b="1" dirty="0" smtClean="0">
                <a:latin typeface="Times New Roman" pitchFamily="18" charset="0"/>
              </a:rPr>
              <a:t>：</a:t>
            </a:r>
          </a:p>
          <a:p>
            <a:pPr eaLnBrk="1" hangingPunct="1">
              <a:buFontTx/>
              <a:buNone/>
            </a:pPr>
            <a:r>
              <a:rPr lang="zh-CN" altLang="en-US" b="1" dirty="0" smtClean="0">
                <a:latin typeface="Times New Roman" pitchFamily="18" charset="0"/>
              </a:rPr>
              <a:t>           </a:t>
            </a:r>
            <a:r>
              <a:rPr lang="zh-CN" altLang="en-US" b="1" dirty="0" smtClean="0">
                <a:latin typeface="Times New Roman" pitchFamily="18" charset="0"/>
                <a:cs typeface="Times New Roman" pitchFamily="18" charset="0"/>
              </a:rPr>
              <a:t>⑴ 参加运算的两个操作数均用补码表示；</a:t>
            </a:r>
          </a:p>
          <a:p>
            <a:pPr eaLnBrk="1" hangingPunct="1">
              <a:buFontTx/>
              <a:buNone/>
            </a:pPr>
            <a:r>
              <a:rPr lang="zh-CN" altLang="en-US" b="1" dirty="0" smtClean="0">
                <a:latin typeface="Times New Roman" pitchFamily="18" charset="0"/>
                <a:cs typeface="Times New Roman" pitchFamily="18" charset="0"/>
              </a:rPr>
              <a:t>           ⑵ 符号位作为数的一部分参加运算；</a:t>
            </a:r>
          </a:p>
          <a:p>
            <a:pPr eaLnBrk="1" hangingPunct="1">
              <a:buFontTx/>
              <a:buNone/>
            </a:pPr>
            <a:r>
              <a:rPr lang="zh-CN" altLang="en-US" b="1" dirty="0" smtClean="0">
                <a:latin typeface="Times New Roman" pitchFamily="18" charset="0"/>
                <a:cs typeface="Times New Roman" pitchFamily="18" charset="0"/>
              </a:rPr>
              <a:t>           ⑶ 若做加法，则两数直接相加；若做减法，则将被减数与减数的机器负数</a:t>
            </a:r>
            <a:r>
              <a:rPr lang="en-US" altLang="zh-CN" b="1" dirty="0" smtClean="0">
                <a:latin typeface="Times New Roman" pitchFamily="18" charset="0"/>
                <a:cs typeface="Times New Roman" pitchFamily="18" charset="0"/>
              </a:rPr>
              <a:t>(</a:t>
            </a:r>
            <a:r>
              <a:rPr lang="zh-CN" altLang="en-US" b="1" dirty="0" smtClean="0">
                <a:solidFill>
                  <a:schemeClr val="tx2"/>
                </a:solidFill>
                <a:latin typeface="Times New Roman" pitchFamily="18" charset="0"/>
                <a:cs typeface="Times New Roman" pitchFamily="18" charset="0"/>
              </a:rPr>
              <a:t>减数变补</a:t>
            </a:r>
            <a:r>
              <a:rPr lang="en-US" altLang="zh-CN" b="1" dirty="0" smtClean="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相加</a:t>
            </a:r>
            <a:r>
              <a:rPr lang="zh-CN" altLang="en-US" b="1" dirty="0" smtClean="0">
                <a:latin typeface="Times New Roman" pitchFamily="18" charset="0"/>
              </a:rPr>
              <a:t>；</a:t>
            </a:r>
          </a:p>
          <a:p>
            <a:pPr eaLnBrk="1" hangingPunct="1">
              <a:buFontTx/>
              <a:buNone/>
            </a:pPr>
            <a:r>
              <a:rPr lang="zh-CN" altLang="en-US" b="1" dirty="0" smtClean="0">
                <a:latin typeface="Times New Roman" pitchFamily="18" charset="0"/>
                <a:cs typeface="Times New Roman" pitchFamily="18" charset="0"/>
              </a:rPr>
              <a:t>           ⑷ 运算结果用补码表示。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69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69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69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6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795BD37-ADDF-448B-AB97-44E515B83631}" type="datetime2">
              <a:rPr kumimoji="0" lang="zh-CN" altLang="en-US" smtClean="0"/>
              <a:pPr eaLnBrk="1" hangingPunct="1"/>
              <a:t>2016年10月31日</a:t>
            </a:fld>
            <a:endParaRPr kumimoji="0" lang="en-US" altLang="zh-CN" smtClean="0"/>
          </a:p>
        </p:txBody>
      </p:sp>
      <p:sp>
        <p:nvSpPr>
          <p:cNvPr id="2765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765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p>
        </p:txBody>
      </p:sp>
      <p:sp>
        <p:nvSpPr>
          <p:cNvPr id="167939" name="Rectangle 3"/>
          <p:cNvSpPr>
            <a:spLocks noGrp="1" noChangeArrowheads="1"/>
          </p:cNvSpPr>
          <p:nvPr>
            <p:ph type="body" idx="1"/>
          </p:nvPr>
        </p:nvSpPr>
        <p:spPr>
          <a:xfrm>
            <a:off x="304800" y="898525"/>
            <a:ext cx="8305800" cy="2455863"/>
          </a:xfrm>
        </p:spPr>
        <p:txBody>
          <a:bodyPr/>
          <a:lstStyle/>
          <a:p>
            <a:pPr eaLnBrk="1" hangingPunct="1">
              <a:buFontTx/>
              <a:buNone/>
            </a:pPr>
            <a:r>
              <a:rPr lang="zh-CN" altLang="en-US" b="1" smtClean="0">
                <a:latin typeface="Times New Roman" pitchFamily="18" charset="0"/>
                <a:cs typeface="Times New Roman" pitchFamily="18" charset="0"/>
              </a:rPr>
              <a:t>例</a:t>
            </a:r>
            <a:r>
              <a:rPr lang="en-US" altLang="zh-CN" b="1" smtClean="0">
                <a:latin typeface="Times New Roman" pitchFamily="18" charset="0"/>
                <a:cs typeface="Times New Roman" pitchFamily="18" charset="0"/>
              </a:rPr>
              <a:t>1</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A=0.1011</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B=-0.1110</a:t>
            </a:r>
            <a:r>
              <a:rPr lang="zh-CN" altLang="en-US" b="1" smtClean="0">
                <a:latin typeface="Times New Roman" pitchFamily="18" charset="0"/>
                <a:cs typeface="Times New Roman" pitchFamily="18" charset="0"/>
              </a:rPr>
              <a:t>，求</a:t>
            </a:r>
            <a:r>
              <a:rPr lang="zh-CN" altLang="en-US" b="1" smtClean="0">
                <a:latin typeface="Times New Roman" pitchFamily="18" charset="0"/>
              </a:rPr>
              <a:t>：</a:t>
            </a:r>
            <a:r>
              <a:rPr lang="en-US" altLang="zh-CN" b="1" smtClean="0">
                <a:latin typeface="Times New Roman" pitchFamily="18" charset="0"/>
                <a:cs typeface="Times New Roman" pitchFamily="18" charset="0"/>
              </a:rPr>
              <a:t>A+B</a:t>
            </a:r>
            <a:endParaRPr lang="en-US" altLang="zh-CN" b="1" baseline="-30000" smtClean="0">
              <a:latin typeface="Times New Roman" pitchFamily="18" charset="0"/>
              <a:cs typeface="Times New Roman" pitchFamily="18" charset="0"/>
            </a:endParaRPr>
          </a:p>
          <a:p>
            <a:pPr eaLnBrk="1" hangingPunct="1">
              <a:buFontTx/>
              <a:buNone/>
            </a:pPr>
            <a:r>
              <a:rPr lang="en-US" altLang="zh-CN" b="1" smtClean="0">
                <a:latin typeface="Times New Roman" pitchFamily="18" charset="0"/>
                <a:cs typeface="Times New Roman" pitchFamily="18" charset="0"/>
              </a:rPr>
              <a:t>  </a:t>
            </a:r>
            <a:r>
              <a:rPr lang="en-US" altLang="zh-CN" b="1" smtClean="0">
                <a:latin typeface="Times New Roman" pitchFamily="18" charset="0"/>
              </a:rPr>
              <a:t>∵</a:t>
            </a:r>
            <a:r>
              <a:rPr lang="en-US" altLang="zh-CN" b="1" smtClean="0">
                <a:latin typeface="Times New Roman" pitchFamily="18" charset="0"/>
                <a:cs typeface="Times New Roman" pitchFamily="18" charset="0"/>
              </a:rPr>
              <a:t>[A]</a:t>
            </a:r>
            <a:r>
              <a:rPr lang="zh-CN" altLang="en-US" b="1" baseline="-30000" smtClean="0">
                <a:latin typeface="Times New Roman" pitchFamily="18" charset="0"/>
                <a:cs typeface="Times New Roman" pitchFamily="18" charset="0"/>
              </a:rPr>
              <a:t>补</a:t>
            </a:r>
            <a:r>
              <a:rPr lang="en-US" altLang="zh-CN" b="1" smtClean="0">
                <a:latin typeface="Times New Roman" pitchFamily="18" charset="0"/>
                <a:cs typeface="Times New Roman" pitchFamily="18" charset="0"/>
              </a:rPr>
              <a:t>=0.1011</a:t>
            </a:r>
            <a:r>
              <a:rPr lang="zh-CN" altLang="en-US" b="1" smtClean="0">
                <a:latin typeface="Times New Roman" pitchFamily="18" charset="0"/>
              </a:rPr>
              <a:t>，</a:t>
            </a:r>
            <a:r>
              <a:rPr lang="en-US" altLang="zh-CN" b="1" smtClean="0">
                <a:latin typeface="Times New Roman" pitchFamily="18" charset="0"/>
                <a:cs typeface="Times New Roman" pitchFamily="18" charset="0"/>
              </a:rPr>
              <a:t>[B]</a:t>
            </a:r>
            <a:r>
              <a:rPr lang="zh-CN" altLang="en-US" b="1" baseline="-30000" smtClean="0">
                <a:latin typeface="Times New Roman" pitchFamily="18" charset="0"/>
                <a:cs typeface="Times New Roman" pitchFamily="18" charset="0"/>
              </a:rPr>
              <a:t>补</a:t>
            </a:r>
            <a:r>
              <a:rPr lang="en-US" altLang="zh-CN" b="1" smtClean="0">
                <a:latin typeface="Times New Roman" pitchFamily="18" charset="0"/>
                <a:cs typeface="Times New Roman" pitchFamily="18" charset="0"/>
              </a:rPr>
              <a:t>=1.0010</a:t>
            </a:r>
          </a:p>
          <a:p>
            <a:pPr eaLnBrk="1" hangingPunct="1">
              <a:buFontTx/>
              <a:buNone/>
            </a:pPr>
            <a:r>
              <a:rPr lang="en-US" altLang="zh-CN" b="1" smtClean="0">
                <a:latin typeface="Times New Roman" pitchFamily="18" charset="0"/>
                <a:cs typeface="Times New Roman" pitchFamily="18" charset="0"/>
              </a:rPr>
              <a:t>             0.1011</a:t>
            </a:r>
          </a:p>
          <a:p>
            <a:pPr eaLnBrk="1" hangingPunct="1">
              <a:buFontTx/>
              <a:buNone/>
            </a:pPr>
            <a:r>
              <a:rPr lang="en-US" altLang="zh-CN" b="1" smtClean="0">
                <a:latin typeface="Times New Roman" pitchFamily="18" charset="0"/>
                <a:cs typeface="Times New Roman" pitchFamily="18" charset="0"/>
              </a:rPr>
              <a:t>         + 1.0010</a:t>
            </a:r>
          </a:p>
        </p:txBody>
      </p:sp>
      <p:sp>
        <p:nvSpPr>
          <p:cNvPr id="167940" name="Line 4"/>
          <p:cNvSpPr>
            <a:spLocks noChangeShapeType="1"/>
          </p:cNvSpPr>
          <p:nvPr/>
        </p:nvSpPr>
        <p:spPr bwMode="auto">
          <a:xfrm>
            <a:off x="990600" y="3124200"/>
            <a:ext cx="2057400" cy="0"/>
          </a:xfrm>
          <a:prstGeom prst="line">
            <a:avLst/>
          </a:prstGeom>
          <a:noFill/>
          <a:ln w="28575"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7942" name="Text Box 6"/>
          <p:cNvSpPr txBox="1">
            <a:spLocks noChangeArrowheads="1"/>
          </p:cNvSpPr>
          <p:nvPr/>
        </p:nvSpPr>
        <p:spPr bwMode="auto">
          <a:xfrm>
            <a:off x="1238250" y="304800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cs typeface="Times New Roman" pitchFamily="18" charset="0"/>
              </a:rPr>
              <a:t>1.1101</a:t>
            </a:r>
          </a:p>
        </p:txBody>
      </p:sp>
      <p:sp>
        <p:nvSpPr>
          <p:cNvPr id="167943" name="Text Box 7"/>
          <p:cNvSpPr txBox="1">
            <a:spLocks noChangeArrowheads="1"/>
          </p:cNvSpPr>
          <p:nvPr/>
        </p:nvSpPr>
        <p:spPr bwMode="auto">
          <a:xfrm>
            <a:off x="476250" y="3584575"/>
            <a:ext cx="83629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accent2"/>
              </a:buClr>
              <a:buSzPct val="80000"/>
              <a:buFont typeface="Wingdings" pitchFamily="2" charset="2"/>
              <a:buNone/>
            </a:pPr>
            <a:r>
              <a:rPr lang="en-US" altLang="zh-CN" sz="3200" b="1"/>
              <a:t>∴</a:t>
            </a:r>
            <a:r>
              <a:rPr lang="en-US" altLang="zh-CN" sz="3200" b="1">
                <a:cs typeface="Times New Roman" pitchFamily="18" charset="0"/>
              </a:rPr>
              <a:t>[A+B]</a:t>
            </a:r>
            <a:r>
              <a:rPr lang="zh-CN" altLang="en-US" sz="3200" b="1" baseline="-30000">
                <a:cs typeface="Times New Roman" pitchFamily="18" charset="0"/>
              </a:rPr>
              <a:t>补</a:t>
            </a:r>
            <a:r>
              <a:rPr lang="en-US" altLang="zh-CN" sz="3200" b="1">
                <a:cs typeface="Times New Roman" pitchFamily="18" charset="0"/>
              </a:rPr>
              <a:t>=1.1101</a:t>
            </a:r>
            <a:r>
              <a:rPr lang="zh-CN" altLang="en-US" sz="3200" b="1"/>
              <a:t>，</a:t>
            </a:r>
            <a:r>
              <a:rPr lang="en-US" altLang="zh-CN" sz="3200" b="1">
                <a:cs typeface="Times New Roman" pitchFamily="18" charset="0"/>
              </a:rPr>
              <a:t>A+B=</a:t>
            </a:r>
            <a:r>
              <a:rPr lang="en-US" altLang="zh-CN" sz="3200" b="1">
                <a:solidFill>
                  <a:srgbClr val="FF3300"/>
                </a:solidFill>
                <a:cs typeface="Times New Roman" pitchFamily="18" charset="0"/>
              </a:rPr>
              <a:t>-0</a:t>
            </a:r>
            <a:r>
              <a:rPr lang="en-US" altLang="zh-CN" sz="3200" b="1">
                <a:solidFill>
                  <a:srgbClr val="FF3300"/>
                </a:solidFill>
              </a:rPr>
              <a:t>.0011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79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79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79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794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79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P spid="167940" grpId="0" animBg="1"/>
      <p:bldP spid="167942" grpId="0" autoUpdateAnimBg="0"/>
      <p:bldP spid="16794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38EFDC4-A6D4-4792-ABAD-0BC96D5336C4}" type="datetime2">
              <a:rPr kumimoji="0" lang="zh-CN" altLang="en-US" smtClean="0"/>
              <a:pPr eaLnBrk="1" hangingPunct="1"/>
              <a:t>2016年10月31日</a:t>
            </a:fld>
            <a:endParaRPr kumimoji="0" lang="en-US" altLang="zh-CN" smtClean="0"/>
          </a:p>
        </p:txBody>
      </p:sp>
      <p:sp>
        <p:nvSpPr>
          <p:cNvPr id="2867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867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p>
        </p:txBody>
      </p:sp>
      <p:sp>
        <p:nvSpPr>
          <p:cNvPr id="297992" name="Text Box 8"/>
          <p:cNvSpPr txBox="1">
            <a:spLocks noChangeArrowheads="1"/>
          </p:cNvSpPr>
          <p:nvPr/>
        </p:nvSpPr>
        <p:spPr bwMode="auto">
          <a:xfrm>
            <a:off x="628650" y="3659188"/>
            <a:ext cx="7981950"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accent2"/>
              </a:buClr>
              <a:buSzPct val="80000"/>
              <a:buFont typeface="Wingdings" pitchFamily="2" charset="2"/>
              <a:buNone/>
            </a:pPr>
            <a:r>
              <a:rPr lang="en-US" altLang="zh-CN" sz="3200" b="1">
                <a:cs typeface="Times New Roman" pitchFamily="18" charset="0"/>
              </a:rPr>
              <a:t>              0.1101</a:t>
            </a:r>
          </a:p>
          <a:p>
            <a:pPr eaLnBrk="1" hangingPunct="1">
              <a:lnSpc>
                <a:spcPct val="90000"/>
              </a:lnSpc>
              <a:spcBef>
                <a:spcPct val="20000"/>
              </a:spcBef>
              <a:buClr>
                <a:schemeClr val="accent2"/>
              </a:buClr>
              <a:buSzPct val="80000"/>
              <a:buFont typeface="Wingdings" pitchFamily="2" charset="2"/>
              <a:buNone/>
            </a:pPr>
            <a:r>
              <a:rPr lang="en-US" altLang="zh-CN" sz="3200" b="1"/>
              <a:t>   ∴</a:t>
            </a:r>
            <a:r>
              <a:rPr lang="en-US" altLang="zh-CN" sz="3200" b="1">
                <a:cs typeface="Times New Roman" pitchFamily="18" charset="0"/>
              </a:rPr>
              <a:t>[A-B]</a:t>
            </a:r>
            <a:r>
              <a:rPr lang="zh-CN" altLang="en-US" sz="3200" b="1" baseline="-30000">
                <a:cs typeface="Times New Roman" pitchFamily="18" charset="0"/>
              </a:rPr>
              <a:t>补</a:t>
            </a:r>
            <a:r>
              <a:rPr lang="en-US" altLang="zh-CN" sz="3200" b="1">
                <a:cs typeface="Times New Roman" pitchFamily="18" charset="0"/>
              </a:rPr>
              <a:t>=0.1101</a:t>
            </a:r>
            <a:r>
              <a:rPr lang="zh-CN" altLang="en-US" sz="3200" b="1"/>
              <a:t>， </a:t>
            </a:r>
            <a:r>
              <a:rPr lang="en-US" altLang="zh-CN" sz="3200" b="1">
                <a:cs typeface="Times New Roman" pitchFamily="18" charset="0"/>
              </a:rPr>
              <a:t>A-B=</a:t>
            </a:r>
            <a:r>
              <a:rPr lang="en-US" altLang="zh-CN" sz="3200" b="1">
                <a:solidFill>
                  <a:srgbClr val="FF3300"/>
                </a:solidFill>
                <a:cs typeface="Times New Roman" pitchFamily="18" charset="0"/>
              </a:rPr>
              <a:t>0.1101</a:t>
            </a:r>
          </a:p>
        </p:txBody>
      </p:sp>
      <p:sp>
        <p:nvSpPr>
          <p:cNvPr id="297993" name="Rectangle 9"/>
          <p:cNvSpPr>
            <a:spLocks noGrp="1" noChangeArrowheads="1"/>
          </p:cNvSpPr>
          <p:nvPr>
            <p:ph type="body" idx="1"/>
          </p:nvPr>
        </p:nvSpPr>
        <p:spPr/>
        <p:txBody>
          <a:bodyPr/>
          <a:lstStyle/>
          <a:p>
            <a:pPr eaLnBrk="1" hangingPunct="1">
              <a:lnSpc>
                <a:spcPct val="90000"/>
              </a:lnSpc>
              <a:buClr>
                <a:schemeClr val="accent2"/>
              </a:buClr>
              <a:buSzPct val="80000"/>
              <a:buFont typeface="Wingdings" pitchFamily="2" charset="2"/>
              <a:buNone/>
            </a:pPr>
            <a:r>
              <a:rPr lang="zh-CN" altLang="en-US" b="1" smtClean="0">
                <a:latin typeface="Times New Roman" pitchFamily="18" charset="0"/>
                <a:cs typeface="Times New Roman" pitchFamily="18" charset="0"/>
              </a:rPr>
              <a:t>例</a:t>
            </a:r>
            <a:r>
              <a:rPr lang="en-US" altLang="zh-CN" b="1" smtClean="0">
                <a:latin typeface="Times New Roman" pitchFamily="18" charset="0"/>
                <a:cs typeface="Times New Roman" pitchFamily="18" charset="0"/>
              </a:rPr>
              <a:t>2</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A=0.1011</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B=-0.0010</a:t>
            </a:r>
            <a:r>
              <a:rPr lang="zh-CN" altLang="en-US" b="1" smtClean="0">
                <a:latin typeface="Times New Roman" pitchFamily="18" charset="0"/>
                <a:cs typeface="Times New Roman" pitchFamily="18" charset="0"/>
              </a:rPr>
              <a:t>，求</a:t>
            </a:r>
            <a:r>
              <a:rPr lang="zh-CN" altLang="en-US" b="1" smtClean="0">
                <a:latin typeface="Times New Roman" pitchFamily="18" charset="0"/>
              </a:rPr>
              <a:t>：</a:t>
            </a:r>
            <a:r>
              <a:rPr lang="en-US" altLang="zh-CN" b="1" smtClean="0">
                <a:latin typeface="Times New Roman" pitchFamily="18" charset="0"/>
                <a:cs typeface="Times New Roman" pitchFamily="18" charset="0"/>
              </a:rPr>
              <a:t>A-B</a:t>
            </a:r>
            <a:endParaRPr lang="en-US" altLang="zh-CN" b="1" baseline="-30000" smtClean="0">
              <a:latin typeface="Times New Roman" pitchFamily="18" charset="0"/>
              <a:cs typeface="Times New Roman" pitchFamily="18" charset="0"/>
            </a:endParaRPr>
          </a:p>
          <a:p>
            <a:pPr eaLnBrk="1" hangingPunct="1">
              <a:lnSpc>
                <a:spcPct val="90000"/>
              </a:lnSpc>
              <a:buClr>
                <a:schemeClr val="accent2"/>
              </a:buClr>
              <a:buSzPct val="80000"/>
              <a:buFont typeface="Wingdings" pitchFamily="2" charset="2"/>
              <a:buNone/>
            </a:pPr>
            <a:r>
              <a:rPr lang="en-US" altLang="zh-CN" b="1" smtClean="0">
                <a:latin typeface="Times New Roman" pitchFamily="18" charset="0"/>
                <a:cs typeface="Times New Roman" pitchFamily="18" charset="0"/>
              </a:rPr>
              <a:t> </a:t>
            </a:r>
            <a:r>
              <a:rPr lang="en-US" altLang="zh-CN" b="1" smtClean="0">
                <a:latin typeface="Times New Roman" pitchFamily="18" charset="0"/>
              </a:rPr>
              <a:t>∵</a:t>
            </a:r>
            <a:r>
              <a:rPr lang="en-US" altLang="zh-CN" b="1" smtClean="0">
                <a:latin typeface="Times New Roman" pitchFamily="18" charset="0"/>
                <a:cs typeface="Times New Roman" pitchFamily="18" charset="0"/>
              </a:rPr>
              <a:t>[A]</a:t>
            </a:r>
            <a:r>
              <a:rPr lang="zh-CN" altLang="en-US" b="1" baseline="-30000" smtClean="0">
                <a:latin typeface="Times New Roman" pitchFamily="18" charset="0"/>
                <a:cs typeface="Times New Roman" pitchFamily="18" charset="0"/>
              </a:rPr>
              <a:t>补</a:t>
            </a:r>
            <a:r>
              <a:rPr lang="en-US" altLang="zh-CN" b="1" smtClean="0">
                <a:latin typeface="Times New Roman" pitchFamily="18" charset="0"/>
                <a:cs typeface="Times New Roman" pitchFamily="18" charset="0"/>
              </a:rPr>
              <a:t>=0.1011</a:t>
            </a:r>
            <a:r>
              <a:rPr lang="zh-CN" altLang="en-US" b="1" smtClean="0">
                <a:latin typeface="Times New Roman" pitchFamily="18" charset="0"/>
              </a:rPr>
              <a:t>，</a:t>
            </a:r>
            <a:r>
              <a:rPr lang="en-US" altLang="zh-CN" b="1" smtClean="0">
                <a:latin typeface="Times New Roman" pitchFamily="18" charset="0"/>
                <a:cs typeface="Times New Roman" pitchFamily="18" charset="0"/>
              </a:rPr>
              <a:t>[B]</a:t>
            </a:r>
            <a:r>
              <a:rPr lang="zh-CN" altLang="en-US" b="1" baseline="-30000" smtClean="0">
                <a:latin typeface="Times New Roman" pitchFamily="18" charset="0"/>
                <a:cs typeface="Times New Roman" pitchFamily="18" charset="0"/>
              </a:rPr>
              <a:t>补</a:t>
            </a:r>
            <a:r>
              <a:rPr lang="en-US" altLang="zh-CN" b="1" smtClean="0">
                <a:latin typeface="Times New Roman" pitchFamily="18" charset="0"/>
                <a:cs typeface="Times New Roman" pitchFamily="18" charset="0"/>
              </a:rPr>
              <a:t>=1.1110</a:t>
            </a:r>
            <a:r>
              <a:rPr lang="zh-CN" altLang="en-US" b="1" smtClean="0">
                <a:latin typeface="Times New Roman" pitchFamily="18" charset="0"/>
              </a:rPr>
              <a:t>，</a:t>
            </a:r>
          </a:p>
          <a:p>
            <a:pPr eaLnBrk="1" hangingPunct="1">
              <a:lnSpc>
                <a:spcPct val="90000"/>
              </a:lnSpc>
              <a:buClr>
                <a:schemeClr val="accent2"/>
              </a:buClr>
              <a:buSzPct val="80000"/>
              <a:buFont typeface="Wingdings" pitchFamily="2" charset="2"/>
              <a:buNone/>
            </a:pPr>
            <a:r>
              <a:rPr lang="zh-CN" altLang="en-US" b="1" smtClean="0">
                <a:latin typeface="Times New Roman" pitchFamily="18" charset="0"/>
              </a:rPr>
              <a:t>     </a:t>
            </a:r>
            <a:r>
              <a:rPr lang="en-US" altLang="zh-CN" b="1" smtClean="0">
                <a:latin typeface="Times New Roman" pitchFamily="18" charset="0"/>
                <a:cs typeface="Times New Roman" pitchFamily="18" charset="0"/>
              </a:rPr>
              <a:t>[-B]</a:t>
            </a:r>
            <a:r>
              <a:rPr lang="zh-CN" altLang="en-US" b="1" baseline="-30000" smtClean="0">
                <a:latin typeface="Times New Roman" pitchFamily="18" charset="0"/>
                <a:cs typeface="Times New Roman" pitchFamily="18" charset="0"/>
              </a:rPr>
              <a:t>补</a:t>
            </a:r>
            <a:r>
              <a:rPr lang="en-US" altLang="zh-CN" b="1" smtClean="0">
                <a:latin typeface="Times New Roman" pitchFamily="18" charset="0"/>
                <a:cs typeface="Times New Roman" pitchFamily="18" charset="0"/>
              </a:rPr>
              <a:t>=0.0010</a:t>
            </a:r>
          </a:p>
          <a:p>
            <a:pPr eaLnBrk="1" hangingPunct="1">
              <a:lnSpc>
                <a:spcPct val="90000"/>
              </a:lnSpc>
              <a:buClr>
                <a:schemeClr val="accent2"/>
              </a:buClr>
              <a:buSzPct val="80000"/>
              <a:buFont typeface="Wingdings" pitchFamily="2" charset="2"/>
              <a:buNone/>
            </a:pPr>
            <a:r>
              <a:rPr lang="en-US" altLang="zh-CN" b="1" smtClean="0">
                <a:latin typeface="Times New Roman" pitchFamily="18" charset="0"/>
                <a:cs typeface="Times New Roman" pitchFamily="18" charset="0"/>
              </a:rPr>
              <a:t>             0.1011 </a:t>
            </a:r>
          </a:p>
          <a:p>
            <a:pPr eaLnBrk="1" hangingPunct="1">
              <a:lnSpc>
                <a:spcPct val="90000"/>
              </a:lnSpc>
              <a:buClr>
                <a:schemeClr val="accent2"/>
              </a:buClr>
              <a:buSzPct val="80000"/>
              <a:buFont typeface="Wingdings" pitchFamily="2" charset="2"/>
              <a:buNone/>
            </a:pPr>
            <a:r>
              <a:rPr lang="en-US" altLang="zh-CN" b="1" smtClean="0">
                <a:latin typeface="Times New Roman" pitchFamily="18" charset="0"/>
                <a:cs typeface="Times New Roman" pitchFamily="18" charset="0"/>
              </a:rPr>
              <a:t>          + 0.0010</a:t>
            </a:r>
            <a:endParaRPr lang="en-US" altLang="zh-CN" smtClean="0"/>
          </a:p>
        </p:txBody>
      </p:sp>
      <p:sp>
        <p:nvSpPr>
          <p:cNvPr id="297994" name="Line 10"/>
          <p:cNvSpPr>
            <a:spLocks noChangeShapeType="1"/>
          </p:cNvSpPr>
          <p:nvPr/>
        </p:nvSpPr>
        <p:spPr bwMode="auto">
          <a:xfrm>
            <a:off x="1524000" y="3657600"/>
            <a:ext cx="2057400" cy="0"/>
          </a:xfrm>
          <a:prstGeom prst="line">
            <a:avLst/>
          </a:prstGeom>
          <a:noFill/>
          <a:ln w="28575"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9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799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799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799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799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99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7992">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79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2" grpId="0" build="p" autoUpdateAnimBg="0"/>
      <p:bldP spid="297993" grpId="0" build="p" autoUpdateAnimBg="0"/>
      <p:bldP spid="29799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23D5F95-56E4-4C48-83CB-0002AD113D50}" type="datetime2">
              <a:rPr kumimoji="0" lang="zh-CN" altLang="en-US" smtClean="0"/>
              <a:pPr eaLnBrk="1" hangingPunct="1"/>
              <a:t>2016年10月31日</a:t>
            </a:fld>
            <a:endParaRPr kumimoji="0" lang="en-US" altLang="zh-CN" smtClean="0"/>
          </a:p>
        </p:txBody>
      </p:sp>
      <p:sp>
        <p:nvSpPr>
          <p:cNvPr id="29699"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2970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solidFill>
                <a:schemeClr val="tx1"/>
              </a:solidFill>
              <a:latin typeface="宋体" pitchFamily="2" charset="-122"/>
            </a:endParaRPr>
          </a:p>
        </p:txBody>
      </p:sp>
      <p:sp>
        <p:nvSpPr>
          <p:cNvPr id="168963" name="Rectangle 3"/>
          <p:cNvSpPr>
            <a:spLocks noGrp="1" noChangeArrowheads="1"/>
          </p:cNvSpPr>
          <p:nvPr>
            <p:ph type="body" idx="4294967295"/>
          </p:nvPr>
        </p:nvSpPr>
        <p:spPr>
          <a:xfrm>
            <a:off x="533400" y="781050"/>
            <a:ext cx="7924800" cy="4476750"/>
          </a:xfrm>
        </p:spPr>
        <p:txBody>
          <a:bodyPr/>
          <a:lstStyle/>
          <a:p>
            <a:pPr eaLnBrk="1" hangingPunct="1">
              <a:buFontTx/>
              <a:buNone/>
            </a:pPr>
            <a:r>
              <a:rPr lang="en-US" altLang="zh-CN" b="1" smtClean="0">
                <a:solidFill>
                  <a:srgbClr val="800000"/>
                </a:solidFill>
                <a:latin typeface="Times New Roman" pitchFamily="18" charset="0"/>
              </a:rPr>
              <a:t>4.2.3 </a:t>
            </a:r>
            <a:r>
              <a:rPr lang="zh-CN" altLang="en-US" b="1" smtClean="0">
                <a:solidFill>
                  <a:srgbClr val="800000"/>
                </a:solidFill>
                <a:latin typeface="Times New Roman" pitchFamily="18" charset="0"/>
              </a:rPr>
              <a:t>补码的溢出判断与检测方法 </a:t>
            </a:r>
          </a:p>
          <a:p>
            <a:pPr algn="just" eaLnBrk="1" hangingPunct="1">
              <a:buFontTx/>
              <a:buNone/>
            </a:pPr>
            <a:r>
              <a:rPr lang="en-US" altLang="zh-CN" b="1" smtClean="0">
                <a:latin typeface="Times New Roman" pitchFamily="18" charset="0"/>
              </a:rPr>
              <a:t>1.</a:t>
            </a:r>
            <a:r>
              <a:rPr lang="zh-CN" altLang="en-US" b="1" smtClean="0">
                <a:latin typeface="Times New Roman" pitchFamily="18" charset="0"/>
              </a:rPr>
              <a:t>溢出的产生            </a:t>
            </a:r>
          </a:p>
          <a:p>
            <a:pPr algn="just" eaLnBrk="1" hangingPunct="1">
              <a:buFontTx/>
              <a:buNone/>
            </a:pPr>
            <a:r>
              <a:rPr lang="zh-CN" altLang="en-US" b="1" smtClean="0">
                <a:latin typeface="Times New Roman" pitchFamily="18" charset="0"/>
              </a:rPr>
              <a:t>            在补码加减运算中，有时会遇到这样的情况：两个正数相加，而结果的符号位却为</a:t>
            </a:r>
            <a:r>
              <a:rPr lang="en-US" altLang="zh-CN" b="1" smtClean="0">
                <a:latin typeface="Times New Roman" pitchFamily="18" charset="0"/>
              </a:rPr>
              <a:t>1</a:t>
            </a:r>
            <a:r>
              <a:rPr lang="zh-CN" altLang="en-US" b="1" smtClean="0">
                <a:latin typeface="Times New Roman" pitchFamily="18" charset="0"/>
              </a:rPr>
              <a:t>（结果为负）；两个负数相加，而结果的符号位却为</a:t>
            </a:r>
            <a:r>
              <a:rPr lang="en-US" altLang="zh-CN" b="1" smtClean="0">
                <a:latin typeface="Times New Roman" pitchFamily="18" charset="0"/>
              </a:rPr>
              <a:t>0</a:t>
            </a:r>
            <a:r>
              <a:rPr lang="zh-CN" altLang="en-US" b="1" smtClean="0">
                <a:latin typeface="Times New Roman" pitchFamily="18" charset="0"/>
              </a:rPr>
              <a:t>（结果为正）。</a:t>
            </a:r>
          </a:p>
          <a:p>
            <a:pPr algn="just" eaLnBrk="1" hangingPunct="1">
              <a:lnSpc>
                <a:spcPct val="80000"/>
              </a:lnSpc>
              <a:buFontTx/>
              <a:buNone/>
            </a:pPr>
            <a:r>
              <a:rPr lang="zh-CN" altLang="en-US" b="1" smtClean="0">
                <a:latin typeface="Times New Roman" pitchFamily="18" charset="0"/>
              </a:rPr>
              <a:t>             例</a:t>
            </a:r>
            <a:r>
              <a:rPr lang="en-US" altLang="zh-CN" b="1"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X=1011B=11D</a:t>
            </a:r>
            <a:r>
              <a:rPr lang="zh-CN" altLang="en-US" b="1" smtClean="0">
                <a:latin typeface="Times New Roman" pitchFamily="18" charset="0"/>
              </a:rPr>
              <a:t>，</a:t>
            </a:r>
            <a:r>
              <a:rPr lang="en-US" altLang="zh-CN" b="1" smtClean="0">
                <a:latin typeface="Times New Roman" pitchFamily="18" charset="0"/>
              </a:rPr>
              <a:t>Y=111B=7D</a:t>
            </a:r>
          </a:p>
          <a:p>
            <a:pPr algn="just" eaLnBrk="1" hangingPunct="1">
              <a:buFontTx/>
              <a:buNone/>
            </a:pPr>
            <a:r>
              <a:rPr lang="en-US" altLang="zh-CN" b="1" smtClean="0">
                <a:latin typeface="Times New Roman" pitchFamily="18" charset="0"/>
              </a:rPr>
              <a:t>             [X]</a:t>
            </a:r>
            <a:r>
              <a:rPr lang="zh-CN" altLang="en-US" b="1" baseline="-30000" smtClean="0">
                <a:latin typeface="Times New Roman" pitchFamily="18" charset="0"/>
              </a:rPr>
              <a:t>补</a:t>
            </a:r>
            <a:r>
              <a:rPr lang="en-US" altLang="zh-CN" b="1" smtClean="0">
                <a:latin typeface="Times New Roman" pitchFamily="18" charset="0"/>
              </a:rPr>
              <a:t>=0,1011</a:t>
            </a:r>
            <a:r>
              <a:rPr lang="zh-CN" altLang="en-US" b="1" smtClean="0">
                <a:latin typeface="Times New Roman" pitchFamily="18" charset="0"/>
              </a:rPr>
              <a:t>，</a:t>
            </a:r>
            <a:r>
              <a:rPr lang="en-US" altLang="zh-CN" b="1" smtClean="0">
                <a:latin typeface="Times New Roman" pitchFamily="18" charset="0"/>
              </a:rPr>
              <a:t>[Y]</a:t>
            </a:r>
            <a:r>
              <a:rPr lang="zh-CN" altLang="en-US" b="1" baseline="-30000" smtClean="0">
                <a:latin typeface="Times New Roman" pitchFamily="18" charset="0"/>
              </a:rPr>
              <a:t>补</a:t>
            </a:r>
            <a:r>
              <a:rPr lang="en-US" altLang="zh-CN" b="1" smtClean="0">
                <a:latin typeface="Times New Roman" pitchFamily="18" charset="0"/>
              </a:rPr>
              <a:t>=0,0111</a:t>
            </a:r>
          </a:p>
        </p:txBody>
      </p:sp>
      <p:sp>
        <p:nvSpPr>
          <p:cNvPr id="168964" name="Line 4"/>
          <p:cNvSpPr>
            <a:spLocks noChangeShapeType="1"/>
          </p:cNvSpPr>
          <p:nvPr/>
        </p:nvSpPr>
        <p:spPr bwMode="auto">
          <a:xfrm flipV="1">
            <a:off x="3200400" y="5821363"/>
            <a:ext cx="228600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8965" name="Text Box 5"/>
          <p:cNvSpPr txBox="1">
            <a:spLocks noChangeArrowheads="1"/>
          </p:cNvSpPr>
          <p:nvPr/>
        </p:nvSpPr>
        <p:spPr bwMode="auto">
          <a:xfrm>
            <a:off x="3390900" y="4964113"/>
            <a:ext cx="190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rPr>
              <a:t>0</a:t>
            </a:r>
            <a:r>
              <a:rPr lang="en-US" altLang="zh-CN" sz="3200" b="1"/>
              <a:t>,1 0 1 1</a:t>
            </a:r>
          </a:p>
        </p:txBody>
      </p:sp>
      <p:sp>
        <p:nvSpPr>
          <p:cNvPr id="168966" name="Text Box 6"/>
          <p:cNvSpPr txBox="1">
            <a:spLocks noChangeArrowheads="1"/>
          </p:cNvSpPr>
          <p:nvPr/>
        </p:nvSpPr>
        <p:spPr bwMode="auto">
          <a:xfrm>
            <a:off x="2743200" y="5345113"/>
            <a:ext cx="2819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t>+  </a:t>
            </a:r>
            <a:r>
              <a:rPr lang="en-US" altLang="zh-CN" sz="3200" b="1">
                <a:solidFill>
                  <a:srgbClr val="FF3300"/>
                </a:solidFill>
              </a:rPr>
              <a:t>0</a:t>
            </a:r>
            <a:r>
              <a:rPr lang="en-US" altLang="zh-CN" sz="3200" b="1"/>
              <a:t>,0 1 1 1</a:t>
            </a:r>
          </a:p>
        </p:txBody>
      </p:sp>
      <p:sp>
        <p:nvSpPr>
          <p:cNvPr id="168967" name="Text Box 7"/>
          <p:cNvSpPr txBox="1">
            <a:spLocks noChangeArrowheads="1"/>
          </p:cNvSpPr>
          <p:nvPr/>
        </p:nvSpPr>
        <p:spPr bwMode="auto">
          <a:xfrm>
            <a:off x="3276600" y="5821363"/>
            <a:ext cx="2209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rPr>
              <a:t>1</a:t>
            </a:r>
            <a:r>
              <a:rPr lang="en-US" altLang="zh-CN" sz="3200" b="1"/>
              <a:t>,0 0 1 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8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89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8966"/>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6896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68967"/>
                                        </p:tgtEl>
                                        <p:attrNameLst>
                                          <p:attrName>style.visibility</p:attrName>
                                        </p:attrNameLst>
                                      </p:cBhvr>
                                      <p:to>
                                        <p:strVal val="visible"/>
                                      </p:to>
                                    </p:set>
                                    <p:animEffect transition="in" filter="wipe(right)">
                                      <p:cBhvr>
                                        <p:cTn id="38" dur="500"/>
                                        <p:tgtEl>
                                          <p:spTgt spid="168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P spid="168964" grpId="0" animBg="1"/>
      <p:bldP spid="168965" grpId="0" autoUpdateAnimBg="0"/>
      <p:bldP spid="168966" grpId="0" autoUpdateAnimBg="0"/>
      <p:bldP spid="16896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3066741-22AB-4033-B50A-C26A7605CE41}" type="datetime2">
              <a:rPr kumimoji="0" lang="zh-CN" altLang="en-US" smtClean="0"/>
              <a:pPr eaLnBrk="1" hangingPunct="1"/>
              <a:t>2016年10月31日</a:t>
            </a:fld>
            <a:endParaRPr kumimoji="0" lang="en-US" altLang="zh-CN" smtClean="0"/>
          </a:p>
        </p:txBody>
      </p:sp>
      <p:sp>
        <p:nvSpPr>
          <p:cNvPr id="3072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072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latin typeface="Times New Roman" pitchFamily="18" charset="0"/>
            </a:endParaRPr>
          </a:p>
        </p:txBody>
      </p:sp>
      <p:sp>
        <p:nvSpPr>
          <p:cNvPr id="169987" name="Rectangle 3"/>
          <p:cNvSpPr>
            <a:spLocks noGrp="1" noChangeArrowheads="1"/>
          </p:cNvSpPr>
          <p:nvPr>
            <p:ph type="body" idx="1"/>
          </p:nvPr>
        </p:nvSpPr>
        <p:spPr>
          <a:xfrm>
            <a:off x="755650" y="692150"/>
            <a:ext cx="7772400" cy="2878138"/>
          </a:xfrm>
        </p:spPr>
        <p:txBody>
          <a:bodyPr/>
          <a:lstStyle/>
          <a:p>
            <a:pPr algn="just" eaLnBrk="1" hangingPunct="1">
              <a:buFontTx/>
              <a:buNone/>
            </a:pPr>
            <a:r>
              <a:rPr lang="en-US" altLang="zh-CN" b="1" smtClean="0">
                <a:latin typeface="Times New Roman" pitchFamily="18" charset="0"/>
              </a:rPr>
              <a:t>      [X+Y]</a:t>
            </a:r>
            <a:r>
              <a:rPr lang="zh-CN" altLang="en-US" b="1" baseline="-30000" smtClean="0">
                <a:latin typeface="Times New Roman" pitchFamily="18" charset="0"/>
              </a:rPr>
              <a:t>补</a:t>
            </a:r>
            <a:r>
              <a:rPr lang="en-US" altLang="zh-CN" b="1" smtClean="0">
                <a:latin typeface="Times New Roman" pitchFamily="18" charset="0"/>
              </a:rPr>
              <a:t>=1,0010</a:t>
            </a:r>
            <a:r>
              <a:rPr lang="zh-CN" altLang="en-US" b="1" smtClean="0">
                <a:latin typeface="Times New Roman" pitchFamily="18" charset="0"/>
              </a:rPr>
              <a:t>，</a:t>
            </a:r>
            <a:r>
              <a:rPr lang="en-US" altLang="zh-CN" b="1" smtClean="0">
                <a:latin typeface="Times New Roman" pitchFamily="18" charset="0"/>
              </a:rPr>
              <a:t>X+Y=-1110B=-14D</a:t>
            </a:r>
          </a:p>
          <a:p>
            <a:pPr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两正数相加结果为</a:t>
            </a:r>
            <a:r>
              <a:rPr lang="en-US" altLang="zh-CN" b="1" smtClean="0">
                <a:latin typeface="Times New Roman" pitchFamily="18" charset="0"/>
              </a:rPr>
              <a:t>-14D</a:t>
            </a:r>
            <a:r>
              <a:rPr lang="zh-CN" altLang="en-US" b="1" smtClean="0">
                <a:latin typeface="Times New Roman" pitchFamily="18" charset="0"/>
              </a:rPr>
              <a:t>，显然是错误的。</a:t>
            </a:r>
          </a:p>
          <a:p>
            <a:pPr eaLnBrk="1" hangingPunct="1">
              <a:lnSpc>
                <a:spcPct val="90000"/>
              </a:lnSpc>
              <a:buFontTx/>
              <a:buNone/>
            </a:pPr>
            <a:r>
              <a:rPr lang="zh-CN" altLang="en-US" b="1" smtClean="0">
                <a:latin typeface="Times New Roman" pitchFamily="18" charset="0"/>
              </a:rPr>
              <a:t>例</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X=-1011B=-11D</a:t>
            </a:r>
            <a:r>
              <a:rPr lang="zh-CN" altLang="en-US" b="1" smtClean="0">
                <a:latin typeface="Times New Roman" pitchFamily="18" charset="0"/>
              </a:rPr>
              <a:t>，</a:t>
            </a:r>
            <a:r>
              <a:rPr lang="en-US" altLang="zh-CN" b="1" smtClean="0">
                <a:latin typeface="Times New Roman" pitchFamily="18" charset="0"/>
              </a:rPr>
              <a:t>Y=-111B=-7D</a:t>
            </a:r>
          </a:p>
          <a:p>
            <a:pPr algn="just" eaLnBrk="1" hangingPunct="1">
              <a:buFontTx/>
              <a:buNone/>
            </a:pPr>
            <a:r>
              <a:rPr lang="en-US" altLang="zh-CN" b="1" smtClean="0">
                <a:latin typeface="Times New Roman" pitchFamily="18" charset="0"/>
              </a:rPr>
              <a:t>        [X]</a:t>
            </a:r>
            <a:r>
              <a:rPr lang="zh-CN" altLang="en-US" b="1" baseline="-30000" smtClean="0">
                <a:latin typeface="Times New Roman" pitchFamily="18" charset="0"/>
              </a:rPr>
              <a:t>补</a:t>
            </a:r>
            <a:r>
              <a:rPr lang="en-US" altLang="zh-CN" b="1" smtClean="0">
                <a:latin typeface="Times New Roman" pitchFamily="18" charset="0"/>
              </a:rPr>
              <a:t>=1,0101   [Y]</a:t>
            </a:r>
            <a:r>
              <a:rPr lang="zh-CN" altLang="en-US" b="1" baseline="-30000" smtClean="0">
                <a:latin typeface="Times New Roman" pitchFamily="18" charset="0"/>
              </a:rPr>
              <a:t>补</a:t>
            </a:r>
            <a:r>
              <a:rPr lang="en-US" altLang="zh-CN" b="1" smtClean="0">
                <a:latin typeface="Times New Roman" pitchFamily="18" charset="0"/>
              </a:rPr>
              <a:t>=1,1001</a:t>
            </a:r>
          </a:p>
        </p:txBody>
      </p:sp>
      <p:sp>
        <p:nvSpPr>
          <p:cNvPr id="169988" name="Text Box 4"/>
          <p:cNvSpPr txBox="1">
            <a:spLocks noChangeArrowheads="1"/>
          </p:cNvSpPr>
          <p:nvPr/>
        </p:nvSpPr>
        <p:spPr bwMode="auto">
          <a:xfrm>
            <a:off x="704850" y="4581525"/>
            <a:ext cx="775335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spcBef>
                <a:spcPct val="20000"/>
              </a:spcBef>
              <a:buClr>
                <a:schemeClr val="accent2"/>
              </a:buClr>
              <a:buSzPct val="80000"/>
              <a:buFont typeface="Wingdings" pitchFamily="2" charset="2"/>
              <a:buNone/>
            </a:pPr>
            <a:r>
              <a:rPr lang="en-US" altLang="zh-CN" sz="3200" b="1"/>
              <a:t>        [X+Y]</a:t>
            </a:r>
            <a:r>
              <a:rPr lang="zh-CN" altLang="en-US" sz="3200" b="1" baseline="-30000"/>
              <a:t>补</a:t>
            </a:r>
            <a:r>
              <a:rPr lang="en-US" altLang="zh-CN" sz="3200" b="1"/>
              <a:t>=0,1110</a:t>
            </a:r>
            <a:r>
              <a:rPr lang="zh-CN" altLang="en-US" sz="3200" b="1"/>
              <a:t>，</a:t>
            </a:r>
            <a:r>
              <a:rPr lang="en-US" altLang="zh-CN" sz="3200" b="1"/>
              <a:t>X+Y=1110B=14D</a:t>
            </a:r>
          </a:p>
          <a:p>
            <a:pPr algn="just" eaLnBrk="1" hangingPunct="1">
              <a:spcBef>
                <a:spcPct val="20000"/>
              </a:spcBef>
              <a:buClr>
                <a:schemeClr val="accent2"/>
              </a:buClr>
              <a:buSzPct val="80000"/>
              <a:buFont typeface="Wingdings" pitchFamily="2" charset="2"/>
              <a:buNone/>
            </a:pPr>
            <a:r>
              <a:rPr lang="en-US" altLang="zh-CN" sz="3200" b="1"/>
              <a:t>        </a:t>
            </a:r>
            <a:r>
              <a:rPr lang="zh-CN" altLang="en-US" sz="3200" b="1"/>
              <a:t>两负数相加结果为</a:t>
            </a:r>
            <a:r>
              <a:rPr lang="en-US" altLang="zh-CN" sz="3200" b="1"/>
              <a:t>14D</a:t>
            </a:r>
            <a:r>
              <a:rPr lang="zh-CN" altLang="en-US" sz="3200" b="1"/>
              <a:t>，显然也是错误的。</a:t>
            </a:r>
          </a:p>
        </p:txBody>
      </p:sp>
      <p:sp>
        <p:nvSpPr>
          <p:cNvPr id="169989" name="Text Box 5"/>
          <p:cNvSpPr txBox="1">
            <a:spLocks noChangeArrowheads="1"/>
          </p:cNvSpPr>
          <p:nvPr/>
        </p:nvSpPr>
        <p:spPr bwMode="auto">
          <a:xfrm>
            <a:off x="2971800" y="3068638"/>
            <a:ext cx="2971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rPr>
              <a:t>1</a:t>
            </a:r>
            <a:r>
              <a:rPr lang="en-US" altLang="zh-CN" sz="3200" b="1"/>
              <a:t>,0 1 0 1</a:t>
            </a:r>
          </a:p>
        </p:txBody>
      </p:sp>
      <p:sp>
        <p:nvSpPr>
          <p:cNvPr id="169990" name="Text Box 6"/>
          <p:cNvSpPr txBox="1">
            <a:spLocks noChangeArrowheads="1"/>
          </p:cNvSpPr>
          <p:nvPr/>
        </p:nvSpPr>
        <p:spPr bwMode="auto">
          <a:xfrm>
            <a:off x="2895600" y="3525838"/>
            <a:ext cx="2743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t>+ </a:t>
            </a:r>
            <a:r>
              <a:rPr lang="en-US" altLang="zh-CN" sz="3200" b="1">
                <a:solidFill>
                  <a:srgbClr val="FF3300"/>
                </a:solidFill>
              </a:rPr>
              <a:t>1</a:t>
            </a:r>
            <a:r>
              <a:rPr lang="en-US" altLang="zh-CN" sz="3200" b="1"/>
              <a:t>,1 0 0 1</a:t>
            </a:r>
          </a:p>
        </p:txBody>
      </p:sp>
      <p:sp>
        <p:nvSpPr>
          <p:cNvPr id="169991" name="Text Box 7"/>
          <p:cNvSpPr txBox="1">
            <a:spLocks noChangeArrowheads="1"/>
          </p:cNvSpPr>
          <p:nvPr/>
        </p:nvSpPr>
        <p:spPr bwMode="auto">
          <a:xfrm>
            <a:off x="3352800" y="4059238"/>
            <a:ext cx="2209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rPr>
              <a:t>0</a:t>
            </a:r>
            <a:r>
              <a:rPr lang="en-US" altLang="zh-CN" sz="3200" b="1"/>
              <a:t>,1 1 1 0</a:t>
            </a:r>
          </a:p>
        </p:txBody>
      </p:sp>
      <p:sp>
        <p:nvSpPr>
          <p:cNvPr id="169992" name="Line 8"/>
          <p:cNvSpPr>
            <a:spLocks noChangeShapeType="1"/>
          </p:cNvSpPr>
          <p:nvPr/>
        </p:nvSpPr>
        <p:spPr bwMode="auto">
          <a:xfrm>
            <a:off x="3048000" y="4059238"/>
            <a:ext cx="2590800" cy="0"/>
          </a:xfrm>
          <a:prstGeom prst="line">
            <a:avLst/>
          </a:prstGeom>
          <a:noFill/>
          <a:ln w="127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9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99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99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99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9990"/>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16999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9991"/>
                                        </p:tgtEl>
                                        <p:attrNameLst>
                                          <p:attrName>style.visibility</p:attrName>
                                        </p:attrNameLst>
                                      </p:cBhvr>
                                      <p:to>
                                        <p:strVal val="visible"/>
                                      </p:to>
                                    </p:set>
                                    <p:animEffect transition="in" filter="wipe(right)">
                                      <p:cBhvr>
                                        <p:cTn id="34" dur="500"/>
                                        <p:tgtEl>
                                          <p:spTgt spid="16999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9988">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99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P spid="169988" grpId="0" build="p" autoUpdateAnimBg="0"/>
      <p:bldP spid="169989" grpId="0" autoUpdateAnimBg="0"/>
      <p:bldP spid="169990" grpId="0" autoUpdateAnimBg="0"/>
      <p:bldP spid="169991" grpId="0" autoUpdateAnimBg="0"/>
      <p:bldP spid="16999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A5D2CC9-5710-47A9-B7AA-1998AB588A9C}" type="datetime2">
              <a:rPr kumimoji="0" lang="zh-CN" altLang="en-US" smtClean="0"/>
              <a:pPr eaLnBrk="1" hangingPunct="1"/>
              <a:t>2016年10月31日</a:t>
            </a:fld>
            <a:endParaRPr kumimoji="0" lang="en-US" altLang="zh-CN" smtClean="0"/>
          </a:p>
        </p:txBody>
      </p:sp>
      <p:sp>
        <p:nvSpPr>
          <p:cNvPr id="317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174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latin typeface="Times New Roman" pitchFamily="18" charset="0"/>
            </a:endParaRPr>
          </a:p>
        </p:txBody>
      </p:sp>
      <p:sp>
        <p:nvSpPr>
          <p:cNvPr id="271363" name="Rectangle 3"/>
          <p:cNvSpPr>
            <a:spLocks noGrp="1" noChangeArrowheads="1"/>
          </p:cNvSpPr>
          <p:nvPr>
            <p:ph type="body" idx="1"/>
          </p:nvPr>
        </p:nvSpPr>
        <p:spPr>
          <a:xfrm>
            <a:off x="457200" y="990600"/>
            <a:ext cx="8077200" cy="5199063"/>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为什么会发生这种错误呢？原因在于两数相加之和的数值已超过了机器允许的表示范围。</a:t>
            </a:r>
          </a:p>
          <a:p>
            <a:pPr algn="just" eaLnBrk="1" hangingPunct="1">
              <a:buFontTx/>
              <a:buNone/>
            </a:pPr>
            <a:r>
              <a:rPr lang="zh-CN" altLang="en-US" b="1" smtClean="0">
                <a:latin typeface="Times New Roman" pitchFamily="18" charset="0"/>
              </a:rPr>
              <a:t>           字长为</a:t>
            </a:r>
            <a:r>
              <a:rPr lang="en-US" altLang="zh-CN" b="1" smtClean="0">
                <a:latin typeface="Times New Roman" pitchFamily="18" charset="0"/>
              </a:rPr>
              <a:t>n+1</a:t>
            </a:r>
            <a:r>
              <a:rPr lang="zh-CN" altLang="en-US" b="1" smtClean="0">
                <a:latin typeface="Times New Roman" pitchFamily="18" charset="0"/>
              </a:rPr>
              <a:t>位的定点整数（其中一位为符号位），采用补码表示，当运算结果大于</a:t>
            </a:r>
            <a:r>
              <a:rPr lang="en-US" altLang="zh-CN" b="1" smtClean="0">
                <a:latin typeface="Times New Roman" pitchFamily="18" charset="0"/>
              </a:rPr>
              <a:t>2</a:t>
            </a:r>
            <a:r>
              <a:rPr lang="en-US" altLang="zh-CN" b="1" baseline="30000" smtClean="0">
                <a:latin typeface="Times New Roman" pitchFamily="18" charset="0"/>
              </a:rPr>
              <a:t>n</a:t>
            </a:r>
            <a:r>
              <a:rPr lang="en-US" altLang="zh-CN" b="1" smtClean="0">
                <a:latin typeface="Times New Roman" pitchFamily="18" charset="0"/>
              </a:rPr>
              <a:t>-1</a:t>
            </a:r>
            <a:r>
              <a:rPr lang="zh-CN" altLang="en-US" b="1" smtClean="0">
                <a:latin typeface="Times New Roman" pitchFamily="18" charset="0"/>
              </a:rPr>
              <a:t>或小于</a:t>
            </a:r>
            <a:r>
              <a:rPr lang="en-US" altLang="zh-CN" b="1" smtClean="0">
                <a:latin typeface="Times New Roman" pitchFamily="18" charset="0"/>
              </a:rPr>
              <a:t>-2</a:t>
            </a:r>
            <a:r>
              <a:rPr lang="en-US" altLang="zh-CN" b="1" baseline="30000" smtClean="0">
                <a:latin typeface="Times New Roman" pitchFamily="18" charset="0"/>
              </a:rPr>
              <a:t>n</a:t>
            </a:r>
            <a:r>
              <a:rPr lang="zh-CN" altLang="en-US" b="1" smtClean="0">
                <a:latin typeface="Times New Roman" pitchFamily="18" charset="0"/>
              </a:rPr>
              <a:t>时，就产生溢出。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1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1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AC1E576E-4A8A-4957-B6BD-C11CCB541F16}" type="datetime2">
              <a:rPr kumimoji="0" lang="zh-CN" altLang="en-US" smtClean="0"/>
              <a:pPr eaLnBrk="1" hangingPunct="1"/>
              <a:t>2016年10月31日</a:t>
            </a:fld>
            <a:endParaRPr kumimoji="0" lang="en-US" altLang="zh-CN" smtClean="0"/>
          </a:p>
        </p:txBody>
      </p:sp>
      <p:sp>
        <p:nvSpPr>
          <p:cNvPr id="5123"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12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       </a:t>
            </a:r>
          </a:p>
        </p:txBody>
      </p:sp>
      <p:sp>
        <p:nvSpPr>
          <p:cNvPr id="183299" name="Rectangle 3"/>
          <p:cNvSpPr>
            <a:spLocks noGrp="1" noChangeArrowheads="1"/>
          </p:cNvSpPr>
          <p:nvPr>
            <p:ph type="body" idx="4294967295"/>
          </p:nvPr>
        </p:nvSpPr>
        <p:spPr>
          <a:xfrm>
            <a:off x="304800" y="896938"/>
            <a:ext cx="8382000" cy="5122862"/>
          </a:xfrm>
        </p:spPr>
        <p:txBody>
          <a:bodyPr/>
          <a:lstStyle/>
          <a:p>
            <a:pPr eaLnBrk="1" hangingPunct="1">
              <a:buFontTx/>
              <a:buNone/>
            </a:pPr>
            <a:r>
              <a:rPr lang="en-US" altLang="zh-CN" b="1" smtClean="0">
                <a:solidFill>
                  <a:srgbClr val="A50021"/>
                </a:solidFill>
                <a:latin typeface="Times New Roman" pitchFamily="18" charset="0"/>
              </a:rPr>
              <a:t>4.1.1 </a:t>
            </a:r>
            <a:r>
              <a:rPr lang="zh-CN" altLang="en-US" b="1" smtClean="0">
                <a:solidFill>
                  <a:srgbClr val="A50021"/>
                </a:solidFill>
                <a:latin typeface="Times New Roman" pitchFamily="18" charset="0"/>
              </a:rPr>
              <a:t>加法器</a:t>
            </a:r>
          </a:p>
          <a:p>
            <a:pPr algn="just" eaLnBrk="1" hangingPunct="1">
              <a:buFontTx/>
              <a:buNone/>
            </a:pPr>
            <a:r>
              <a:rPr lang="zh-CN" altLang="en-US" b="1" smtClean="0">
                <a:latin typeface="Times New Roman" pitchFamily="18" charset="0"/>
              </a:rPr>
              <a:t>            加法器是由全加器再配以其他必要的逻辑电路组成的。</a:t>
            </a:r>
          </a:p>
        </p:txBody>
      </p:sp>
      <p:sp>
        <p:nvSpPr>
          <p:cNvPr id="183300" name="Text Box 4"/>
          <p:cNvSpPr txBox="1">
            <a:spLocks noChangeArrowheads="1"/>
          </p:cNvSpPr>
          <p:nvPr/>
        </p:nvSpPr>
        <p:spPr bwMode="auto">
          <a:xfrm>
            <a:off x="381000" y="2590800"/>
            <a:ext cx="46291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spcBef>
                <a:spcPct val="20000"/>
              </a:spcBef>
              <a:buClr>
                <a:schemeClr val="accent2"/>
              </a:buClr>
              <a:buSzPct val="80000"/>
              <a:buFont typeface="Wingdings" pitchFamily="2" charset="2"/>
              <a:buNone/>
            </a:pPr>
            <a:r>
              <a:rPr lang="en-US" altLang="zh-CN" sz="3200" b="1"/>
              <a:t>1.</a:t>
            </a:r>
            <a:r>
              <a:rPr lang="zh-CN" altLang="en-US" sz="3200" b="1"/>
              <a:t>全加器</a:t>
            </a:r>
          </a:p>
          <a:p>
            <a:pPr eaLnBrk="1" hangingPunct="1">
              <a:spcBef>
                <a:spcPct val="20000"/>
              </a:spcBef>
              <a:buClr>
                <a:schemeClr val="accent2"/>
              </a:buClr>
              <a:buSzPct val="80000"/>
              <a:buFont typeface="Wingdings" pitchFamily="2" charset="2"/>
              <a:buNone/>
            </a:pPr>
            <a:r>
              <a:rPr lang="zh-CN" altLang="en-US" sz="3200" b="1"/>
              <a:t>        基本的加法单元称为全加器，它要求三个输入量：操作数</a:t>
            </a:r>
            <a:r>
              <a:rPr lang="en-US" altLang="zh-CN" sz="3200" b="1"/>
              <a:t>A</a:t>
            </a:r>
            <a:r>
              <a:rPr lang="en-US" altLang="zh-CN" sz="3200" b="1" baseline="-25000"/>
              <a:t>i</a:t>
            </a:r>
            <a:r>
              <a:rPr lang="zh-CN" altLang="en-US" sz="3200" b="1"/>
              <a:t>和</a:t>
            </a:r>
            <a:r>
              <a:rPr lang="en-US" altLang="zh-CN" sz="3200" b="1"/>
              <a:t>B</a:t>
            </a:r>
            <a:r>
              <a:rPr lang="en-US" altLang="zh-CN" sz="3200" b="1" baseline="-25000"/>
              <a:t>i</a:t>
            </a:r>
            <a:r>
              <a:rPr lang="zh-CN" altLang="en-US" sz="3200" b="1"/>
              <a:t>、低位传来的进位</a:t>
            </a:r>
            <a:r>
              <a:rPr lang="en-US" altLang="zh-CN" sz="3200" b="1"/>
              <a:t>C</a:t>
            </a:r>
            <a:r>
              <a:rPr lang="en-US" altLang="zh-CN" sz="3200" b="1" baseline="-25000"/>
              <a:t>i-1</a:t>
            </a:r>
            <a:r>
              <a:rPr lang="zh-CN" altLang="en-US" sz="3200" b="1"/>
              <a:t>，并产生两个输出量：本位和</a:t>
            </a:r>
            <a:r>
              <a:rPr lang="en-US" altLang="zh-CN" sz="3200" b="1"/>
              <a:t>S</a:t>
            </a:r>
            <a:r>
              <a:rPr lang="en-US" altLang="zh-CN" sz="3200" b="1" baseline="-25000"/>
              <a:t>i</a:t>
            </a:r>
            <a:r>
              <a:rPr lang="zh-CN" altLang="en-US" sz="3200" b="1"/>
              <a:t>、向高位的进位</a:t>
            </a:r>
            <a:r>
              <a:rPr lang="en-US" altLang="zh-CN" sz="3200" b="1"/>
              <a:t>C</a:t>
            </a:r>
            <a:r>
              <a:rPr lang="en-US" altLang="zh-CN" sz="3200" b="1" baseline="-25000"/>
              <a:t>i</a:t>
            </a:r>
            <a:r>
              <a:rPr lang="zh-CN" altLang="en-US" sz="3200" b="1"/>
              <a:t>。</a:t>
            </a:r>
            <a:endParaRPr lang="zh-CN" altLang="en-US" sz="3200"/>
          </a:p>
        </p:txBody>
      </p:sp>
      <p:grpSp>
        <p:nvGrpSpPr>
          <p:cNvPr id="183301" name="Group 5"/>
          <p:cNvGrpSpPr>
            <a:grpSpLocks/>
          </p:cNvGrpSpPr>
          <p:nvPr/>
        </p:nvGrpSpPr>
        <p:grpSpPr bwMode="auto">
          <a:xfrm>
            <a:off x="4800600" y="2743200"/>
            <a:ext cx="4114800" cy="3048000"/>
            <a:chOff x="3024" y="1680"/>
            <a:chExt cx="2592" cy="1920"/>
          </a:xfrm>
        </p:grpSpPr>
        <p:sp>
          <p:nvSpPr>
            <p:cNvPr id="5128" name="Text Box 6"/>
            <p:cNvSpPr txBox="1">
              <a:spLocks noChangeArrowheads="1"/>
            </p:cNvSpPr>
            <p:nvPr/>
          </p:nvSpPr>
          <p:spPr bwMode="auto">
            <a:xfrm>
              <a:off x="3744" y="2307"/>
              <a:ext cx="1008" cy="717"/>
            </a:xfrm>
            <a:prstGeom prst="rect">
              <a:avLst/>
            </a:prstGeom>
            <a:solidFill>
              <a:srgbClr val="FFE4C9"/>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endParaRPr lang="en-US" altLang="zh-CN" sz="2800" b="1">
                <a:latin typeface="宋体" pitchFamily="2" charset="-122"/>
              </a:endParaRPr>
            </a:p>
            <a:p>
              <a:pPr algn="ctr">
                <a:lnSpc>
                  <a:spcPct val="10000"/>
                </a:lnSpc>
                <a:spcBef>
                  <a:spcPct val="50000"/>
                </a:spcBef>
              </a:pPr>
              <a:r>
                <a:rPr lang="en-US" altLang="zh-CN" sz="2800" b="1"/>
                <a:t>FA</a:t>
              </a:r>
            </a:p>
            <a:p>
              <a:pPr algn="ctr">
                <a:lnSpc>
                  <a:spcPct val="30000"/>
                </a:lnSpc>
                <a:spcBef>
                  <a:spcPct val="50000"/>
                </a:spcBef>
              </a:pPr>
              <a:endParaRPr lang="en-US" altLang="zh-CN" sz="2800" b="1">
                <a:latin typeface="宋体" pitchFamily="2" charset="-122"/>
              </a:endParaRPr>
            </a:p>
          </p:txBody>
        </p:sp>
        <p:sp>
          <p:nvSpPr>
            <p:cNvPr id="5129" name="Line 7"/>
            <p:cNvSpPr>
              <a:spLocks noChangeShapeType="1"/>
            </p:cNvSpPr>
            <p:nvPr/>
          </p:nvSpPr>
          <p:spPr bwMode="auto">
            <a:xfrm flipH="1">
              <a:off x="4752" y="2640"/>
              <a:ext cx="384" cy="0"/>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0" name="Line 8"/>
            <p:cNvSpPr>
              <a:spLocks noChangeShapeType="1"/>
            </p:cNvSpPr>
            <p:nvPr/>
          </p:nvSpPr>
          <p:spPr bwMode="auto">
            <a:xfrm flipH="1">
              <a:off x="3360" y="2640"/>
              <a:ext cx="384" cy="0"/>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1" name="Line 9"/>
            <p:cNvSpPr>
              <a:spLocks noChangeShapeType="1"/>
            </p:cNvSpPr>
            <p:nvPr/>
          </p:nvSpPr>
          <p:spPr bwMode="auto">
            <a:xfrm flipV="1">
              <a:off x="3984" y="3024"/>
              <a:ext cx="0" cy="336"/>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2" name="Line 10"/>
            <p:cNvSpPr>
              <a:spLocks noChangeShapeType="1"/>
            </p:cNvSpPr>
            <p:nvPr/>
          </p:nvSpPr>
          <p:spPr bwMode="auto">
            <a:xfrm flipV="1">
              <a:off x="4512" y="3024"/>
              <a:ext cx="0" cy="336"/>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3" name="Line 11"/>
            <p:cNvSpPr>
              <a:spLocks noChangeShapeType="1"/>
            </p:cNvSpPr>
            <p:nvPr/>
          </p:nvSpPr>
          <p:spPr bwMode="auto">
            <a:xfrm flipV="1">
              <a:off x="4272" y="1968"/>
              <a:ext cx="0" cy="336"/>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34" name="Text Box 12"/>
            <p:cNvSpPr txBox="1">
              <a:spLocks noChangeArrowheads="1"/>
            </p:cNvSpPr>
            <p:nvPr/>
          </p:nvSpPr>
          <p:spPr bwMode="auto">
            <a:xfrm>
              <a:off x="3792" y="33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A</a:t>
              </a:r>
              <a:r>
                <a:rPr lang="en-US" altLang="zh-CN" sz="2400" b="1" baseline="-25000">
                  <a:solidFill>
                    <a:srgbClr val="FF0000"/>
                  </a:solidFill>
                  <a:latin typeface="宋体" pitchFamily="2" charset="-122"/>
                </a:rPr>
                <a:t>i</a:t>
              </a:r>
            </a:p>
          </p:txBody>
        </p:sp>
        <p:sp>
          <p:nvSpPr>
            <p:cNvPr id="5135" name="Text Box 13"/>
            <p:cNvSpPr txBox="1">
              <a:spLocks noChangeArrowheads="1"/>
            </p:cNvSpPr>
            <p:nvPr/>
          </p:nvSpPr>
          <p:spPr bwMode="auto">
            <a:xfrm>
              <a:off x="4320" y="33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B</a:t>
              </a:r>
              <a:r>
                <a:rPr lang="en-US" altLang="zh-CN" sz="2400" b="1" baseline="-25000">
                  <a:solidFill>
                    <a:srgbClr val="FF0000"/>
                  </a:solidFill>
                  <a:latin typeface="宋体" pitchFamily="2" charset="-122"/>
                </a:rPr>
                <a:t>i</a:t>
              </a:r>
            </a:p>
          </p:txBody>
        </p:sp>
        <p:sp>
          <p:nvSpPr>
            <p:cNvPr id="5136" name="Text Box 14"/>
            <p:cNvSpPr txBox="1">
              <a:spLocks noChangeArrowheads="1"/>
            </p:cNvSpPr>
            <p:nvPr/>
          </p:nvSpPr>
          <p:spPr bwMode="auto">
            <a:xfrm>
              <a:off x="4080" y="16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S</a:t>
              </a:r>
              <a:r>
                <a:rPr lang="en-US" altLang="zh-CN" sz="2400" b="1" baseline="-25000">
                  <a:solidFill>
                    <a:srgbClr val="FF0000"/>
                  </a:solidFill>
                  <a:latin typeface="宋体" pitchFamily="2" charset="-122"/>
                </a:rPr>
                <a:t>i</a:t>
              </a:r>
            </a:p>
          </p:txBody>
        </p:sp>
        <p:sp>
          <p:nvSpPr>
            <p:cNvPr id="5137" name="Text Box 15"/>
            <p:cNvSpPr txBox="1">
              <a:spLocks noChangeArrowheads="1"/>
            </p:cNvSpPr>
            <p:nvPr/>
          </p:nvSpPr>
          <p:spPr bwMode="auto">
            <a:xfrm>
              <a:off x="5088" y="249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C</a:t>
              </a:r>
              <a:r>
                <a:rPr lang="en-US" altLang="zh-CN" sz="2400" b="1" baseline="-25000">
                  <a:solidFill>
                    <a:srgbClr val="FF0000"/>
                  </a:solidFill>
                  <a:latin typeface="宋体" pitchFamily="2" charset="-122"/>
                </a:rPr>
                <a:t>i-1</a:t>
              </a:r>
            </a:p>
          </p:txBody>
        </p:sp>
        <p:sp>
          <p:nvSpPr>
            <p:cNvPr id="5138" name="Text Box 16"/>
            <p:cNvSpPr txBox="1">
              <a:spLocks noChangeArrowheads="1"/>
            </p:cNvSpPr>
            <p:nvPr/>
          </p:nvSpPr>
          <p:spPr bwMode="auto">
            <a:xfrm>
              <a:off x="3024" y="249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C</a:t>
              </a:r>
              <a:r>
                <a:rPr lang="en-US" altLang="zh-CN" sz="2400" b="1" baseline="-25000">
                  <a:solidFill>
                    <a:srgbClr val="FF0000"/>
                  </a:solidFill>
                  <a:latin typeface="宋体" pitchFamily="2" charset="-122"/>
                </a:rPr>
                <a:t>i</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32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33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3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P spid="18330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E1E42B8-EAE7-4930-A619-18FBE13A7CC6}" type="datetime2">
              <a:rPr kumimoji="0" lang="zh-CN" altLang="en-US" smtClean="0"/>
              <a:pPr eaLnBrk="1" hangingPunct="1"/>
              <a:t>2016年10月31日</a:t>
            </a:fld>
            <a:endParaRPr kumimoji="0" lang="en-US" altLang="zh-CN" smtClean="0"/>
          </a:p>
        </p:txBody>
      </p:sp>
      <p:sp>
        <p:nvSpPr>
          <p:cNvPr id="3277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277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latin typeface="Times New Roman" pitchFamily="18" charset="0"/>
            </a:endParaRPr>
          </a:p>
        </p:txBody>
      </p:sp>
      <p:sp>
        <p:nvSpPr>
          <p:cNvPr id="171011" name="Rectangle 3"/>
          <p:cNvSpPr>
            <a:spLocks noGrp="1" noChangeArrowheads="1"/>
          </p:cNvSpPr>
          <p:nvPr>
            <p:ph type="body" idx="1"/>
          </p:nvPr>
        </p:nvSpPr>
        <p:spPr>
          <a:xfrm>
            <a:off x="457200" y="914400"/>
            <a:ext cx="8077200" cy="5122863"/>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设参加运算的两数为</a:t>
            </a:r>
            <a:r>
              <a:rPr lang="en-US" altLang="zh-CN" b="1" smtClean="0">
                <a:latin typeface="Times New Roman" pitchFamily="18" charset="0"/>
              </a:rPr>
              <a:t>X</a:t>
            </a:r>
            <a:r>
              <a:rPr lang="zh-CN" altLang="en-US" b="1" smtClean="0">
                <a:latin typeface="Times New Roman" pitchFamily="18" charset="0"/>
              </a:rPr>
              <a:t>、</a:t>
            </a:r>
            <a:r>
              <a:rPr lang="en-US" altLang="zh-CN" b="1" smtClean="0">
                <a:latin typeface="Times New Roman" pitchFamily="18" charset="0"/>
              </a:rPr>
              <a:t>Y</a:t>
            </a:r>
            <a:r>
              <a:rPr lang="zh-CN" altLang="en-US" b="1" smtClean="0">
                <a:latin typeface="Times New Roman" pitchFamily="18" charset="0"/>
              </a:rPr>
              <a:t>，做加法运算。</a:t>
            </a:r>
          </a:p>
          <a:p>
            <a:pPr algn="just" eaLnBrk="1" hangingPunct="1">
              <a:buFontTx/>
              <a:buNone/>
            </a:pPr>
            <a:r>
              <a:rPr lang="zh-CN" altLang="en-US" b="1" smtClean="0">
                <a:latin typeface="Times New Roman" pitchFamily="18" charset="0"/>
              </a:rPr>
              <a:t>            若</a:t>
            </a:r>
            <a:r>
              <a:rPr lang="en-US" altLang="zh-CN" b="1" smtClean="0">
                <a:latin typeface="Times New Roman" pitchFamily="18" charset="0"/>
              </a:rPr>
              <a:t>X</a:t>
            </a:r>
            <a:r>
              <a:rPr lang="zh-CN" altLang="en-US" b="1" smtClean="0">
                <a:latin typeface="Times New Roman" pitchFamily="18" charset="0"/>
              </a:rPr>
              <a:t>、</a:t>
            </a:r>
            <a:r>
              <a:rPr lang="en-US" altLang="zh-CN" b="1" smtClean="0">
                <a:latin typeface="Times New Roman" pitchFamily="18" charset="0"/>
              </a:rPr>
              <a:t>Y</a:t>
            </a:r>
            <a:r>
              <a:rPr lang="zh-CN" altLang="en-US" b="1" smtClean="0">
                <a:latin typeface="Times New Roman" pitchFamily="18" charset="0"/>
              </a:rPr>
              <a:t>异号，不会溢出。 </a:t>
            </a:r>
          </a:p>
          <a:p>
            <a:pPr eaLnBrk="1" hangingPunct="1">
              <a:buFontTx/>
              <a:buNone/>
            </a:pPr>
            <a:r>
              <a:rPr lang="zh-CN" altLang="en-US" b="1" smtClean="0">
                <a:latin typeface="Times New Roman" pitchFamily="18" charset="0"/>
              </a:rPr>
              <a:t>            若</a:t>
            </a:r>
            <a:r>
              <a:rPr lang="en-US" altLang="zh-CN" b="1" smtClean="0">
                <a:solidFill>
                  <a:srgbClr val="FF3300"/>
                </a:solidFill>
                <a:latin typeface="Times New Roman" pitchFamily="18" charset="0"/>
              </a:rPr>
              <a:t>X</a:t>
            </a:r>
            <a:r>
              <a:rPr lang="zh-CN" altLang="en-US" b="1" smtClean="0">
                <a:solidFill>
                  <a:srgbClr val="FF3300"/>
                </a:solidFill>
                <a:latin typeface="Times New Roman" pitchFamily="18" charset="0"/>
              </a:rPr>
              <a:t>、</a:t>
            </a:r>
            <a:r>
              <a:rPr lang="en-US" altLang="zh-CN" b="1" smtClean="0">
                <a:solidFill>
                  <a:srgbClr val="FF3300"/>
                </a:solidFill>
                <a:latin typeface="Times New Roman" pitchFamily="18" charset="0"/>
              </a:rPr>
              <a:t>Y</a:t>
            </a:r>
            <a:r>
              <a:rPr lang="zh-CN" altLang="en-US" b="1" smtClean="0">
                <a:solidFill>
                  <a:srgbClr val="FF3300"/>
                </a:solidFill>
                <a:latin typeface="Times New Roman" pitchFamily="18" charset="0"/>
              </a:rPr>
              <a:t>同号</a:t>
            </a:r>
            <a:r>
              <a:rPr lang="zh-CN" altLang="en-US" b="1" smtClean="0">
                <a:latin typeface="Times New Roman" pitchFamily="18" charset="0"/>
              </a:rPr>
              <a:t>，</a:t>
            </a:r>
            <a:r>
              <a:rPr lang="zh-CN" altLang="en-US" b="1" smtClean="0">
                <a:solidFill>
                  <a:srgbClr val="FF3300"/>
                </a:solidFill>
                <a:latin typeface="Times New Roman" pitchFamily="18" charset="0"/>
              </a:rPr>
              <a:t>运算结果为正且大于所能表示的最大正数或运算结果为负且小于所能表示的最小负数（绝对值最大的负数）时，产生溢出</a:t>
            </a:r>
            <a:r>
              <a:rPr lang="zh-CN" altLang="en-US" b="1" smtClean="0">
                <a:latin typeface="Times New Roman" pitchFamily="18" charset="0"/>
              </a:rPr>
              <a:t>。将两正数相加产生的溢出称为正溢；反之，两负数相加产生的溢出称为负溢。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1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1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10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1B18612C-A255-434B-B8EF-9E50F8496D69}" type="datetime2">
              <a:rPr kumimoji="0" lang="zh-CN" altLang="en-US" smtClean="0"/>
              <a:pPr eaLnBrk="1" hangingPunct="1"/>
              <a:t>2016年10月31日</a:t>
            </a:fld>
            <a:endParaRPr kumimoji="0" lang="en-US" altLang="zh-CN" smtClean="0"/>
          </a:p>
        </p:txBody>
      </p:sp>
      <p:sp>
        <p:nvSpPr>
          <p:cNvPr id="337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379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b="0" smtClean="0">
              <a:latin typeface="Times New Roman" pitchFamily="18" charset="0"/>
            </a:endParaRPr>
          </a:p>
        </p:txBody>
      </p:sp>
      <p:sp>
        <p:nvSpPr>
          <p:cNvPr id="172035" name="Rectangle 3"/>
          <p:cNvSpPr>
            <a:spLocks noGrp="1" noChangeArrowheads="1"/>
          </p:cNvSpPr>
          <p:nvPr>
            <p:ph type="body" idx="1"/>
          </p:nvPr>
        </p:nvSpPr>
        <p:spPr>
          <a:xfrm>
            <a:off x="228600" y="762000"/>
            <a:ext cx="8343900" cy="5486400"/>
          </a:xfrm>
        </p:spPr>
        <p:txBody>
          <a:bodyPr/>
          <a:lstStyle/>
          <a:p>
            <a:pPr eaLnBrk="1" hangingPunct="1">
              <a:lnSpc>
                <a:spcPct val="90000"/>
              </a:lnSpc>
              <a:buFontTx/>
              <a:buNone/>
            </a:pPr>
            <a:r>
              <a:rPr lang="en-US" altLang="zh-CN" b="1" smtClean="0">
                <a:latin typeface="Times New Roman" pitchFamily="18" charset="0"/>
              </a:rPr>
              <a:t>2. </a:t>
            </a:r>
            <a:r>
              <a:rPr lang="zh-CN" altLang="en-US" b="1" smtClean="0">
                <a:latin typeface="Times New Roman" pitchFamily="18" charset="0"/>
              </a:rPr>
              <a:t>溢出检测方法</a:t>
            </a:r>
          </a:p>
          <a:p>
            <a:pPr algn="just" eaLnBrk="1" hangingPunct="1">
              <a:lnSpc>
                <a:spcPct val="90000"/>
              </a:lnSpc>
              <a:buFontTx/>
              <a:buNone/>
            </a:pPr>
            <a:r>
              <a:rPr lang="zh-CN" altLang="en-US" b="1" smtClean="0">
                <a:latin typeface="Times New Roman" pitchFamily="18" charset="0"/>
                <a:cs typeface="Times New Roman" pitchFamily="18" charset="0"/>
              </a:rPr>
              <a:t> </a:t>
            </a:r>
            <a:r>
              <a:rPr lang="zh-CN" altLang="en-US" b="1" smtClean="0">
                <a:latin typeface="Times New Roman" pitchFamily="18" charset="0"/>
              </a:rPr>
              <a:t>设：被操作数为：</a:t>
            </a:r>
            <a:r>
              <a:rPr lang="en-US" altLang="zh-CN" b="1" smtClean="0">
                <a:latin typeface="Times New Roman" pitchFamily="18" charset="0"/>
                <a:cs typeface="Times New Roman" pitchFamily="18" charset="0"/>
              </a:rPr>
              <a:t>[X]</a:t>
            </a:r>
            <a:r>
              <a:rPr lang="zh-CN" altLang="en-US" b="1" baseline="-30000" smtClean="0">
                <a:latin typeface="Times New Roman" pitchFamily="18" charset="0"/>
              </a:rPr>
              <a:t>补</a:t>
            </a:r>
            <a:r>
              <a:rPr lang="en-US" altLang="zh-CN" b="1" smtClean="0">
                <a:latin typeface="Times New Roman" pitchFamily="18" charset="0"/>
                <a:cs typeface="Times New Roman" pitchFamily="18" charset="0"/>
              </a:rPr>
              <a:t>=X</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,X</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X</a:t>
            </a:r>
            <a:r>
              <a:rPr lang="en-US" altLang="zh-CN" b="1" baseline="-30000" smtClean="0">
                <a:latin typeface="Times New Roman" pitchFamily="18" charset="0"/>
                <a:cs typeface="Times New Roman" pitchFamily="18" charset="0"/>
              </a:rPr>
              <a:t>2</a:t>
            </a:r>
            <a:r>
              <a:rPr lang="en-US" altLang="zh-CN" b="1" smtClean="0">
                <a:latin typeface="Times New Roman" pitchFamily="18" charset="0"/>
              </a:rPr>
              <a:t>…</a:t>
            </a:r>
            <a:r>
              <a:rPr lang="en-US" altLang="zh-CN" b="1" smtClean="0">
                <a:latin typeface="Times New Roman" pitchFamily="18" charset="0"/>
                <a:cs typeface="Times New Roman" pitchFamily="18" charset="0"/>
              </a:rPr>
              <a:t>X</a:t>
            </a:r>
            <a:r>
              <a:rPr lang="en-US" altLang="zh-CN" b="1" baseline="-30000" smtClean="0">
                <a:latin typeface="Times New Roman" pitchFamily="18" charset="0"/>
                <a:cs typeface="Times New Roman" pitchFamily="18" charset="0"/>
              </a:rPr>
              <a:t>n</a:t>
            </a:r>
            <a:endParaRPr lang="en-US" altLang="zh-CN" b="1" smtClean="0">
              <a:latin typeface="Times New Roman" pitchFamily="18" charset="0"/>
            </a:endParaRPr>
          </a:p>
          <a:p>
            <a:pPr algn="just" eaLnBrk="1" hangingPunct="1">
              <a:lnSpc>
                <a:spcPct val="90000"/>
              </a:lnSpc>
              <a:buFontTx/>
              <a:buNone/>
            </a:pPr>
            <a:r>
              <a:rPr lang="en-US" altLang="zh-CN" b="1" smtClean="0">
                <a:latin typeface="Times New Roman" pitchFamily="18" charset="0"/>
                <a:cs typeface="Times New Roman" pitchFamily="18" charset="0"/>
              </a:rPr>
              <a:t>             </a:t>
            </a:r>
            <a:r>
              <a:rPr lang="zh-CN" altLang="en-US" b="1" smtClean="0">
                <a:latin typeface="Times New Roman" pitchFamily="18" charset="0"/>
              </a:rPr>
              <a:t>操作数为：</a:t>
            </a:r>
            <a:r>
              <a:rPr lang="en-US" altLang="zh-CN" b="1" smtClean="0">
                <a:latin typeface="Times New Roman" pitchFamily="18" charset="0"/>
                <a:cs typeface="Times New Roman" pitchFamily="18" charset="0"/>
              </a:rPr>
              <a:t>[Y]</a:t>
            </a:r>
            <a:r>
              <a:rPr lang="zh-CN" altLang="en-US" b="1" baseline="-30000" smtClean="0">
                <a:latin typeface="Times New Roman" pitchFamily="18" charset="0"/>
              </a:rPr>
              <a:t>补</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2</a:t>
            </a:r>
            <a:r>
              <a:rPr lang="en-US" altLang="zh-CN" b="1" smtClean="0">
                <a:latin typeface="Times New Roman" pitchFamily="18" charset="0"/>
              </a:rPr>
              <a:t>…</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n</a:t>
            </a:r>
            <a:endParaRPr lang="en-US" altLang="zh-CN" b="1" smtClean="0">
              <a:latin typeface="Times New Roman" pitchFamily="18" charset="0"/>
            </a:endParaRPr>
          </a:p>
          <a:p>
            <a:pPr algn="just" eaLnBrk="1" hangingPunct="1">
              <a:lnSpc>
                <a:spcPct val="90000"/>
              </a:lnSpc>
              <a:buFontTx/>
              <a:buNone/>
            </a:pPr>
            <a:r>
              <a:rPr lang="en-US" altLang="zh-CN" b="1" smtClean="0">
                <a:latin typeface="Times New Roman" pitchFamily="18" charset="0"/>
                <a:cs typeface="Times New Roman" pitchFamily="18" charset="0"/>
              </a:rPr>
              <a:t>      </a:t>
            </a:r>
            <a:r>
              <a:rPr lang="zh-CN" altLang="en-US" b="1" smtClean="0">
                <a:latin typeface="Times New Roman" pitchFamily="18" charset="0"/>
              </a:rPr>
              <a:t>其和（差）为：</a:t>
            </a:r>
            <a:r>
              <a:rPr lang="en-US" altLang="zh-CN" b="1" smtClean="0">
                <a:latin typeface="Times New Roman" pitchFamily="18" charset="0"/>
                <a:cs typeface="Times New Roman" pitchFamily="18" charset="0"/>
              </a:rPr>
              <a:t>[S]</a:t>
            </a:r>
            <a:r>
              <a:rPr lang="zh-CN" altLang="en-US" b="1" baseline="-30000" smtClean="0">
                <a:latin typeface="Times New Roman" pitchFamily="18" charset="0"/>
              </a:rPr>
              <a:t>补</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2</a:t>
            </a:r>
            <a:r>
              <a:rPr lang="en-US" altLang="zh-CN" b="1" smtClean="0">
                <a:latin typeface="Times New Roman" pitchFamily="18" charset="0"/>
              </a:rPr>
              <a:t>…</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n</a:t>
            </a:r>
            <a:endParaRPr lang="en-US" altLang="zh-CN" b="1" smtClean="0">
              <a:latin typeface="Times New Roman" pitchFamily="18" charset="0"/>
            </a:endParaRPr>
          </a:p>
          <a:p>
            <a:pPr eaLnBrk="1" hangingPunct="1">
              <a:lnSpc>
                <a:spcPct val="90000"/>
              </a:lnSpc>
              <a:buFontTx/>
              <a:buNone/>
            </a:pPr>
            <a:r>
              <a:rPr lang="en-US" altLang="zh-CN" b="1" smtClean="0">
                <a:latin typeface="Times New Roman" pitchFamily="18" charset="0"/>
              </a:rPr>
              <a:t>(1)</a:t>
            </a:r>
            <a:r>
              <a:rPr lang="zh-CN" altLang="en-US" b="1" smtClean="0">
                <a:latin typeface="Times New Roman" pitchFamily="18" charset="0"/>
              </a:rPr>
              <a:t>采用一个符号位</a:t>
            </a:r>
          </a:p>
          <a:p>
            <a:pPr algn="just" eaLnBrk="1" hangingPunct="1">
              <a:lnSpc>
                <a:spcPct val="90000"/>
              </a:lnSpc>
              <a:buFontTx/>
              <a:buNone/>
            </a:pPr>
            <a:r>
              <a:rPr lang="zh-CN" altLang="en-US" b="1" smtClean="0">
                <a:latin typeface="Times New Roman" pitchFamily="18" charset="0"/>
                <a:cs typeface="Times New Roman" pitchFamily="18" charset="0"/>
              </a:rPr>
              <a:t>            两正数相加，结果为负表明产生正溢；两负数相加，结果为正表明产生负溢。因此可得出采用一个符号位检测溢出的方法：</a:t>
            </a:r>
          </a:p>
          <a:p>
            <a:pPr algn="just" eaLnBrk="1" hangingPunct="1">
              <a:lnSpc>
                <a:spcPct val="90000"/>
              </a:lnSpc>
              <a:buFontTx/>
              <a:buNone/>
            </a:pPr>
            <a:r>
              <a:rPr lang="zh-CN" altLang="en-US" b="1" smtClean="0">
                <a:latin typeface="Times New Roman" pitchFamily="18" charset="0"/>
                <a:cs typeface="Times New Roman" pitchFamily="18" charset="0"/>
              </a:rPr>
              <a:t>    当</a:t>
            </a:r>
            <a:r>
              <a:rPr lang="en-US" altLang="zh-CN" b="1" smtClean="0">
                <a:solidFill>
                  <a:srgbClr val="FF3300"/>
                </a:solidFill>
                <a:latin typeface="Times New Roman" pitchFamily="18" charset="0"/>
                <a:cs typeface="Times New Roman" pitchFamily="18" charset="0"/>
              </a:rPr>
              <a:t>X</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=Y</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=0</a:t>
            </a:r>
            <a:r>
              <a:rPr lang="zh-CN" altLang="en-US" b="1" smtClean="0">
                <a:solidFill>
                  <a:srgbClr val="FF3300"/>
                </a:solidFill>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S</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=1</a:t>
            </a:r>
            <a:r>
              <a:rPr lang="zh-CN" altLang="en-US" b="1" smtClean="0">
                <a:solidFill>
                  <a:srgbClr val="FF3300"/>
                </a:solidFill>
                <a:latin typeface="Times New Roman" pitchFamily="18" charset="0"/>
                <a:cs typeface="Times New Roman" pitchFamily="18" charset="0"/>
              </a:rPr>
              <a:t>时，产生正溢</a:t>
            </a:r>
            <a:r>
              <a:rPr lang="zh-CN" altLang="en-US" b="1" smtClean="0">
                <a:latin typeface="Times New Roman" pitchFamily="18" charset="0"/>
                <a:cs typeface="Times New Roman" pitchFamily="18" charset="0"/>
              </a:rPr>
              <a:t>。</a:t>
            </a:r>
          </a:p>
          <a:p>
            <a:pPr algn="just" eaLnBrk="1" hangingPunct="1">
              <a:lnSpc>
                <a:spcPct val="90000"/>
              </a:lnSpc>
              <a:buFontTx/>
              <a:buNone/>
            </a:pPr>
            <a:r>
              <a:rPr lang="zh-CN" altLang="en-US" b="1" smtClean="0">
                <a:latin typeface="Times New Roman" pitchFamily="18" charset="0"/>
                <a:cs typeface="Times New Roman" pitchFamily="18" charset="0"/>
              </a:rPr>
              <a:t>    当</a:t>
            </a:r>
            <a:r>
              <a:rPr lang="en-US" altLang="zh-CN" b="1" smtClean="0">
                <a:solidFill>
                  <a:srgbClr val="FF3300"/>
                </a:solidFill>
                <a:latin typeface="Times New Roman" pitchFamily="18" charset="0"/>
                <a:cs typeface="Times New Roman" pitchFamily="18" charset="0"/>
              </a:rPr>
              <a:t>X</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=Y</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=1</a:t>
            </a:r>
            <a:r>
              <a:rPr lang="zh-CN" altLang="en-US" b="1" smtClean="0">
                <a:solidFill>
                  <a:srgbClr val="FF3300"/>
                </a:solidFill>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S</a:t>
            </a:r>
            <a:r>
              <a:rPr lang="en-US" altLang="zh-CN" b="1" baseline="-30000" smtClean="0">
                <a:solidFill>
                  <a:srgbClr val="FF3300"/>
                </a:solidFill>
                <a:latin typeface="Times New Roman" pitchFamily="18" charset="0"/>
                <a:cs typeface="Times New Roman" pitchFamily="18" charset="0"/>
              </a:rPr>
              <a:t>s</a:t>
            </a:r>
            <a:r>
              <a:rPr lang="en-US" altLang="zh-CN" b="1" smtClean="0">
                <a:solidFill>
                  <a:srgbClr val="FF3300"/>
                </a:solidFill>
                <a:latin typeface="Times New Roman" pitchFamily="18" charset="0"/>
                <a:cs typeface="Times New Roman" pitchFamily="18" charset="0"/>
              </a:rPr>
              <a:t>=0</a:t>
            </a:r>
            <a:r>
              <a:rPr lang="zh-CN" altLang="en-US" b="1" smtClean="0">
                <a:solidFill>
                  <a:srgbClr val="FF3300"/>
                </a:solidFill>
                <a:latin typeface="Times New Roman" pitchFamily="18" charset="0"/>
                <a:cs typeface="Times New Roman" pitchFamily="18" charset="0"/>
              </a:rPr>
              <a:t>时，产生负溢</a:t>
            </a:r>
            <a:r>
              <a:rPr lang="zh-CN" altLang="en-US" b="1" smtClean="0">
                <a:latin typeface="Times New Roman" pitchFamily="18" charset="0"/>
                <a:cs typeface="Times New Roman" pitchFamily="18" charset="0"/>
              </a:rPr>
              <a:t>。</a:t>
            </a:r>
          </a:p>
        </p:txBody>
      </p:sp>
      <p:grpSp>
        <p:nvGrpSpPr>
          <p:cNvPr id="172041" name="Group 9"/>
          <p:cNvGrpSpPr>
            <a:grpSpLocks/>
          </p:cNvGrpSpPr>
          <p:nvPr/>
        </p:nvGrpSpPr>
        <p:grpSpPr bwMode="auto">
          <a:xfrm>
            <a:off x="685800" y="5943600"/>
            <a:ext cx="7086600" cy="579438"/>
            <a:chOff x="432" y="3744"/>
            <a:chExt cx="4464" cy="365"/>
          </a:xfrm>
        </p:grpSpPr>
        <p:sp>
          <p:nvSpPr>
            <p:cNvPr id="33799" name="Text Box 5"/>
            <p:cNvSpPr txBox="1">
              <a:spLocks noChangeArrowheads="1"/>
            </p:cNvSpPr>
            <p:nvPr/>
          </p:nvSpPr>
          <p:spPr bwMode="auto">
            <a:xfrm>
              <a:off x="432" y="3744"/>
              <a:ext cx="44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a:spcBef>
                  <a:spcPct val="50000"/>
                </a:spcBef>
              </a:pPr>
              <a:r>
                <a:rPr lang="zh-CN" altLang="en-US" sz="3200" b="1"/>
                <a:t>溢出</a:t>
              </a:r>
              <a:r>
                <a:rPr lang="en-US" altLang="zh-CN" sz="3200" b="1"/>
                <a:t>=</a:t>
              </a:r>
              <a:r>
                <a:rPr lang="en-US" altLang="zh-CN" sz="3200" b="1">
                  <a:solidFill>
                    <a:srgbClr val="FF3300"/>
                  </a:solidFill>
                </a:rPr>
                <a:t>X</a:t>
              </a:r>
              <a:r>
                <a:rPr lang="en-US" altLang="zh-CN" sz="3200" b="1" baseline="-30000">
                  <a:solidFill>
                    <a:srgbClr val="FF3300"/>
                  </a:solidFill>
                </a:rPr>
                <a:t>s</a:t>
              </a:r>
              <a:r>
                <a:rPr lang="en-US" altLang="zh-CN" sz="3200" b="1">
                  <a:solidFill>
                    <a:srgbClr val="FF3300"/>
                  </a:solidFill>
                </a:rPr>
                <a:t>Y</a:t>
              </a:r>
              <a:r>
                <a:rPr lang="en-US" altLang="zh-CN" sz="3200" b="1" baseline="-30000">
                  <a:solidFill>
                    <a:srgbClr val="FF3300"/>
                  </a:solidFill>
                </a:rPr>
                <a:t>s</a:t>
              </a:r>
              <a:r>
                <a:rPr lang="en-US" altLang="zh-CN" sz="3200" b="1">
                  <a:solidFill>
                    <a:srgbClr val="FF3300"/>
                  </a:solidFill>
                </a:rPr>
                <a:t>S</a:t>
              </a:r>
              <a:r>
                <a:rPr lang="en-US" altLang="zh-CN" sz="3200" b="1" baseline="-30000">
                  <a:solidFill>
                    <a:srgbClr val="FF3300"/>
                  </a:solidFill>
                </a:rPr>
                <a:t>s</a:t>
              </a:r>
              <a:r>
                <a:rPr lang="en-US" altLang="zh-CN" sz="3200" b="1">
                  <a:solidFill>
                    <a:srgbClr val="FF3300"/>
                  </a:solidFill>
                </a:rPr>
                <a:t>+X</a:t>
              </a:r>
              <a:r>
                <a:rPr lang="en-US" altLang="zh-CN" sz="3200" b="1" baseline="-30000">
                  <a:solidFill>
                    <a:srgbClr val="FF3300"/>
                  </a:solidFill>
                </a:rPr>
                <a:t>s</a:t>
              </a:r>
              <a:r>
                <a:rPr lang="en-US" altLang="zh-CN" sz="3200" b="1">
                  <a:solidFill>
                    <a:srgbClr val="FF3300"/>
                  </a:solidFill>
                </a:rPr>
                <a:t>Y</a:t>
              </a:r>
              <a:r>
                <a:rPr lang="en-US" altLang="zh-CN" sz="3200" b="1" baseline="-30000">
                  <a:solidFill>
                    <a:srgbClr val="FF3300"/>
                  </a:solidFill>
                </a:rPr>
                <a:t>s</a:t>
              </a:r>
              <a:r>
                <a:rPr lang="en-US" altLang="zh-CN" sz="3200" b="1">
                  <a:solidFill>
                    <a:srgbClr val="FF3300"/>
                  </a:solidFill>
                </a:rPr>
                <a:t>S</a:t>
              </a:r>
              <a:r>
                <a:rPr lang="en-US" altLang="zh-CN" sz="3200" b="1" baseline="-30000">
                  <a:solidFill>
                    <a:srgbClr val="FF3300"/>
                  </a:solidFill>
                </a:rPr>
                <a:t>s</a:t>
              </a:r>
              <a:endParaRPr lang="en-US" altLang="zh-CN" sz="3200" b="1">
                <a:solidFill>
                  <a:srgbClr val="FF3300"/>
                </a:solidFill>
              </a:endParaRPr>
            </a:p>
          </p:txBody>
        </p:sp>
        <p:sp>
          <p:nvSpPr>
            <p:cNvPr id="33800" name="Line 6"/>
            <p:cNvSpPr>
              <a:spLocks noChangeShapeType="1"/>
            </p:cNvSpPr>
            <p:nvPr/>
          </p:nvSpPr>
          <p:spPr bwMode="auto">
            <a:xfrm>
              <a:off x="1152" y="3816"/>
              <a:ext cx="152"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1" name="Line 7"/>
            <p:cNvSpPr>
              <a:spLocks noChangeShapeType="1"/>
            </p:cNvSpPr>
            <p:nvPr/>
          </p:nvSpPr>
          <p:spPr bwMode="auto">
            <a:xfrm>
              <a:off x="1390" y="3804"/>
              <a:ext cx="153"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2" name="Line 8"/>
            <p:cNvSpPr>
              <a:spLocks noChangeShapeType="1"/>
            </p:cNvSpPr>
            <p:nvPr/>
          </p:nvSpPr>
          <p:spPr bwMode="auto">
            <a:xfrm>
              <a:off x="2536" y="3804"/>
              <a:ext cx="152"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203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203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72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9C18CCF-563C-4FAA-A555-FBF199790029}" type="datetime2">
              <a:rPr kumimoji="0" lang="zh-CN" altLang="en-US" smtClean="0"/>
              <a:pPr eaLnBrk="1" hangingPunct="1"/>
              <a:t>2016年10月31日</a:t>
            </a:fld>
            <a:endParaRPr kumimoji="0" lang="en-US" altLang="zh-CN" smtClean="0"/>
          </a:p>
        </p:txBody>
      </p:sp>
      <p:sp>
        <p:nvSpPr>
          <p:cNvPr id="348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482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z="3600" smtClean="0">
              <a:latin typeface="Times New Roman" pitchFamily="18" charset="0"/>
              <a:cs typeface="Times New Roman" pitchFamily="18" charset="0"/>
            </a:endParaRPr>
          </a:p>
        </p:txBody>
      </p:sp>
      <p:sp>
        <p:nvSpPr>
          <p:cNvPr id="279555" name="Rectangle 3"/>
          <p:cNvSpPr>
            <a:spLocks noGrp="1" noChangeArrowheads="1"/>
          </p:cNvSpPr>
          <p:nvPr>
            <p:ph type="body" idx="1"/>
          </p:nvPr>
        </p:nvSpPr>
        <p:spPr>
          <a:xfrm>
            <a:off x="288925" y="950913"/>
            <a:ext cx="8245475" cy="5526087"/>
          </a:xfrm>
        </p:spPr>
        <p:txBody>
          <a:bodyPr/>
          <a:lstStyle/>
          <a:p>
            <a:pPr eaLnBrk="1" hangingPunct="1">
              <a:lnSpc>
                <a:spcPct val="90000"/>
              </a:lnSpc>
              <a:buFontTx/>
              <a:buNone/>
            </a:pPr>
            <a:r>
              <a:rPr lang="en-US" altLang="zh-CN" b="1" smtClean="0">
                <a:latin typeface="Times New Roman" pitchFamily="18" charset="0"/>
              </a:rPr>
              <a:t>(2)</a:t>
            </a:r>
            <a:r>
              <a:rPr lang="zh-CN" altLang="en-US" b="1" smtClean="0">
                <a:latin typeface="Times New Roman" pitchFamily="18" charset="0"/>
              </a:rPr>
              <a:t>采用进位位</a:t>
            </a:r>
          </a:p>
          <a:p>
            <a:pPr algn="just" eaLnBrk="1" hangingPunct="1">
              <a:lnSpc>
                <a:spcPct val="90000"/>
              </a:lnSpc>
              <a:buFontTx/>
              <a:buNone/>
            </a:pPr>
            <a:r>
              <a:rPr lang="zh-CN" altLang="en-US" b="1" smtClean="0">
                <a:latin typeface="Times New Roman" pitchFamily="18" charset="0"/>
              </a:rPr>
              <a:t>            两数运算时，产生的进位为</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2</a:t>
            </a:r>
            <a:r>
              <a:rPr lang="en-US" altLang="zh-CN" b="1" smtClean="0">
                <a:latin typeface="Times New Roman" pitchFamily="18" charset="0"/>
              </a:rPr>
              <a:t>…</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n</a:t>
            </a:r>
            <a:r>
              <a:rPr lang="zh-CN" altLang="en-US" b="1" smtClean="0">
                <a:latin typeface="Times New Roman" pitchFamily="18" charset="0"/>
              </a:rPr>
              <a:t>，</a:t>
            </a:r>
          </a:p>
          <a:p>
            <a:pPr algn="just" eaLnBrk="1" hangingPunct="1">
              <a:lnSpc>
                <a:spcPct val="90000"/>
              </a:lnSpc>
              <a:buFontTx/>
              <a:buNone/>
            </a:pPr>
            <a:r>
              <a:rPr lang="zh-CN" altLang="en-US" b="1" smtClean="0">
                <a:latin typeface="Times New Roman" pitchFamily="18" charset="0"/>
              </a:rPr>
              <a:t>           其中：</a:t>
            </a:r>
            <a:r>
              <a:rPr lang="en-US" altLang="zh-CN" b="1" smtClean="0">
                <a:latin typeface="Times New Roman" pitchFamily="18" charset="0"/>
              </a:rPr>
              <a:t>C</a:t>
            </a:r>
            <a:r>
              <a:rPr lang="en-US" altLang="zh-CN" b="1" baseline="-30000" smtClean="0">
                <a:latin typeface="Times New Roman" pitchFamily="18" charset="0"/>
              </a:rPr>
              <a:t>s</a:t>
            </a:r>
            <a:r>
              <a:rPr lang="zh-CN" altLang="en-US" b="1" smtClean="0">
                <a:latin typeface="Times New Roman" pitchFamily="18" charset="0"/>
              </a:rPr>
              <a:t>为符号位产生的进位，</a:t>
            </a:r>
            <a:r>
              <a:rPr lang="en-US" altLang="zh-CN" b="1" smtClean="0">
                <a:latin typeface="Times New Roman" pitchFamily="18" charset="0"/>
              </a:rPr>
              <a:t>C</a:t>
            </a:r>
            <a:r>
              <a:rPr lang="en-US" altLang="zh-CN" b="1" baseline="-30000" smtClean="0">
                <a:latin typeface="Times New Roman" pitchFamily="18" charset="0"/>
              </a:rPr>
              <a:t>1</a:t>
            </a:r>
            <a:r>
              <a:rPr lang="zh-CN" altLang="en-US" b="1" smtClean="0">
                <a:latin typeface="Times New Roman" pitchFamily="18" charset="0"/>
              </a:rPr>
              <a:t>为最高数值位产生的进位。</a:t>
            </a:r>
          </a:p>
          <a:p>
            <a:pPr algn="just" eaLnBrk="1" hangingPunct="1">
              <a:lnSpc>
                <a:spcPct val="90000"/>
              </a:lnSpc>
              <a:buFontTx/>
              <a:buNone/>
            </a:pPr>
            <a:r>
              <a:rPr lang="zh-CN" altLang="en-US" b="1" smtClean="0">
                <a:latin typeface="Times New Roman" pitchFamily="18" charset="0"/>
                <a:cs typeface="Times New Roman" pitchFamily="18" charset="0"/>
              </a:rPr>
              <a:t>            两正数相加，当最高有效位产生进位（</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=1</a:t>
            </a:r>
            <a:r>
              <a:rPr lang="zh-CN" altLang="en-US" b="1" smtClean="0">
                <a:latin typeface="Times New Roman" pitchFamily="18" charset="0"/>
                <a:cs typeface="Times New Roman" pitchFamily="18" charset="0"/>
              </a:rPr>
              <a:t>）而符号位不产生进位（</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=0</a:t>
            </a:r>
            <a:r>
              <a:rPr lang="zh-CN" altLang="en-US" b="1" smtClean="0">
                <a:latin typeface="Times New Roman" pitchFamily="18" charset="0"/>
                <a:cs typeface="Times New Roman" pitchFamily="18" charset="0"/>
              </a:rPr>
              <a:t>）时，发生正溢</a:t>
            </a:r>
            <a:r>
              <a:rPr lang="zh-CN" altLang="en-US" b="1" smtClean="0">
                <a:latin typeface="Times New Roman" pitchFamily="18" charset="0"/>
              </a:rPr>
              <a:t>。</a:t>
            </a:r>
          </a:p>
          <a:p>
            <a:pPr algn="just" eaLnBrk="1" hangingPunct="1">
              <a:lnSpc>
                <a:spcPct val="90000"/>
              </a:lnSpc>
              <a:buFontTx/>
              <a:buNone/>
            </a:pPr>
            <a:r>
              <a:rPr lang="zh-CN" altLang="en-US" b="1" smtClean="0">
                <a:latin typeface="Times New Roman" pitchFamily="18" charset="0"/>
              </a:rPr>
              <a:t>            </a:t>
            </a:r>
            <a:r>
              <a:rPr lang="zh-CN" altLang="en-US" b="1" smtClean="0">
                <a:latin typeface="Times New Roman" pitchFamily="18" charset="0"/>
                <a:cs typeface="Times New Roman" pitchFamily="18" charset="0"/>
              </a:rPr>
              <a:t>两负数相加，当最高有效位没有进位（</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1</a:t>
            </a:r>
            <a:r>
              <a:rPr lang="en-US" altLang="zh-CN" b="1" smtClean="0">
                <a:latin typeface="Times New Roman" pitchFamily="18" charset="0"/>
                <a:cs typeface="Times New Roman" pitchFamily="18" charset="0"/>
              </a:rPr>
              <a:t>=0</a:t>
            </a:r>
            <a:r>
              <a:rPr lang="zh-CN" altLang="en-US" b="1" smtClean="0">
                <a:latin typeface="Times New Roman" pitchFamily="18" charset="0"/>
                <a:cs typeface="Times New Roman" pitchFamily="18" charset="0"/>
              </a:rPr>
              <a:t>）而符号位产生进位（</a:t>
            </a:r>
            <a:r>
              <a:rPr lang="en-US" altLang="zh-CN" b="1" smtClean="0">
                <a:latin typeface="Times New Roman" pitchFamily="18" charset="0"/>
                <a:cs typeface="Times New Roman" pitchFamily="18" charset="0"/>
              </a:rPr>
              <a:t>C</a:t>
            </a:r>
            <a:r>
              <a:rPr lang="en-US" altLang="zh-CN" b="1" baseline="-30000" smtClean="0">
                <a:latin typeface="Times New Roman" pitchFamily="18" charset="0"/>
                <a:cs typeface="Times New Roman" pitchFamily="18" charset="0"/>
              </a:rPr>
              <a:t>s</a:t>
            </a:r>
            <a:r>
              <a:rPr lang="en-US" altLang="zh-CN" b="1" smtClean="0">
                <a:latin typeface="Times New Roman" pitchFamily="18" charset="0"/>
                <a:cs typeface="Times New Roman" pitchFamily="18" charset="0"/>
              </a:rPr>
              <a:t>=1</a:t>
            </a:r>
            <a:r>
              <a:rPr lang="zh-CN" altLang="en-US" b="1" smtClean="0">
                <a:latin typeface="Times New Roman" pitchFamily="18" charset="0"/>
                <a:cs typeface="Times New Roman" pitchFamily="18" charset="0"/>
              </a:rPr>
              <a:t>）时，发生负溢。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9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9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9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95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95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9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B64007C-90C0-4D54-9FFC-417203FB58A2}" type="datetime2">
              <a:rPr kumimoji="0" lang="zh-CN" altLang="en-US" smtClean="0"/>
              <a:pPr eaLnBrk="1" hangingPunct="1"/>
              <a:t>2016年10月31日</a:t>
            </a:fld>
            <a:endParaRPr kumimoji="0" lang="en-US" altLang="zh-CN" smtClean="0"/>
          </a:p>
        </p:txBody>
      </p:sp>
      <p:sp>
        <p:nvSpPr>
          <p:cNvPr id="3584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584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p>
        </p:txBody>
      </p:sp>
      <p:sp>
        <p:nvSpPr>
          <p:cNvPr id="174083" name="Rectangle 3"/>
          <p:cNvSpPr>
            <a:spLocks noGrp="1" noChangeArrowheads="1"/>
          </p:cNvSpPr>
          <p:nvPr>
            <p:ph type="body" idx="1"/>
          </p:nvPr>
        </p:nvSpPr>
        <p:spPr>
          <a:xfrm>
            <a:off x="304800" y="914400"/>
            <a:ext cx="8153400" cy="5446713"/>
          </a:xfrm>
        </p:spPr>
        <p:txBody>
          <a:bodyPr/>
          <a:lstStyle/>
          <a:p>
            <a:pPr algn="just" eaLnBrk="1" hangingPunct="1">
              <a:lnSpc>
                <a:spcPct val="90000"/>
              </a:lnSpc>
              <a:buFontTx/>
              <a:buNone/>
            </a:pPr>
            <a:r>
              <a:rPr lang="en-US" altLang="zh-CN" b="1" smtClean="0">
                <a:latin typeface="Times New Roman" pitchFamily="18" charset="0"/>
              </a:rPr>
              <a:t>(3)</a:t>
            </a:r>
            <a:r>
              <a:rPr lang="zh-CN" altLang="en-US" b="1" smtClean="0">
                <a:latin typeface="Times New Roman" pitchFamily="18" charset="0"/>
              </a:rPr>
              <a:t>采用变形补码（双符号位补码）</a:t>
            </a:r>
          </a:p>
          <a:p>
            <a:pPr algn="just" eaLnBrk="1" hangingPunct="1">
              <a:lnSpc>
                <a:spcPct val="90000"/>
              </a:lnSpc>
              <a:buFontTx/>
              <a:buNone/>
            </a:pPr>
            <a:r>
              <a:rPr lang="zh-CN" altLang="en-US" b="1" smtClean="0">
                <a:latin typeface="Times New Roman" pitchFamily="18" charset="0"/>
                <a:cs typeface="Times New Roman" pitchFamily="18" charset="0"/>
              </a:rPr>
              <a:t>             在双符号位的情况下，把左边的符号位</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s1</a:t>
            </a:r>
            <a:r>
              <a:rPr lang="zh-CN" altLang="en-US" b="1" smtClean="0">
                <a:latin typeface="Times New Roman" pitchFamily="18" charset="0"/>
                <a:cs typeface="Times New Roman" pitchFamily="18" charset="0"/>
              </a:rPr>
              <a:t>叫做真符，因为它代表了该数真正的符号，两个符号位都作为数的一部分参加运算。这种编码又称为变形补码。</a:t>
            </a:r>
          </a:p>
          <a:p>
            <a:pPr algn="just" eaLnBrk="1" hangingPunct="1">
              <a:lnSpc>
                <a:spcPct val="90000"/>
              </a:lnSpc>
              <a:buFontTx/>
              <a:buNone/>
            </a:pPr>
            <a:r>
              <a:rPr lang="zh-CN" altLang="en-US" b="1" smtClean="0">
                <a:latin typeface="Times New Roman" pitchFamily="18" charset="0"/>
                <a:cs typeface="Times New Roman" pitchFamily="18" charset="0"/>
              </a:rPr>
              <a:t>    双符号位的含义如下：</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s1</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s2</a:t>
            </a:r>
            <a:r>
              <a:rPr lang="en-US" altLang="zh-CN" b="1" smtClean="0">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00</a:t>
            </a:r>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结果为正数，</a:t>
            </a:r>
            <a:r>
              <a:rPr lang="zh-CN" altLang="en-US" b="1" smtClean="0">
                <a:solidFill>
                  <a:srgbClr val="FF3300"/>
                </a:solidFill>
                <a:latin typeface="Times New Roman" pitchFamily="18" charset="0"/>
                <a:cs typeface="Times New Roman" pitchFamily="18" charset="0"/>
              </a:rPr>
              <a:t>无溢出</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s1</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s2</a:t>
            </a:r>
            <a:r>
              <a:rPr lang="en-US" altLang="zh-CN" b="1" smtClean="0">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01 </a:t>
            </a:r>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结果</a:t>
            </a:r>
            <a:r>
              <a:rPr lang="zh-CN" altLang="en-US" b="1" smtClean="0">
                <a:solidFill>
                  <a:srgbClr val="FF3300"/>
                </a:solidFill>
                <a:latin typeface="Times New Roman" pitchFamily="18" charset="0"/>
                <a:cs typeface="Times New Roman" pitchFamily="18" charset="0"/>
              </a:rPr>
              <a:t>正溢</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s1</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s2</a:t>
            </a:r>
            <a:r>
              <a:rPr lang="en-US" altLang="zh-CN" b="1" smtClean="0">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10 </a:t>
            </a:r>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结果</a:t>
            </a:r>
            <a:r>
              <a:rPr lang="zh-CN" altLang="en-US" b="1" smtClean="0">
                <a:solidFill>
                  <a:srgbClr val="FF3300"/>
                </a:solidFill>
                <a:latin typeface="Times New Roman" pitchFamily="18" charset="0"/>
                <a:cs typeface="Times New Roman" pitchFamily="18" charset="0"/>
              </a:rPr>
              <a:t>负溢</a:t>
            </a:r>
          </a:p>
          <a:p>
            <a:pPr algn="just" eaLnBrk="1" hangingPunct="1">
              <a:lnSpc>
                <a:spcPct val="90000"/>
              </a:lnSpc>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s1</a:t>
            </a:r>
            <a:r>
              <a:rPr lang="en-US" altLang="zh-CN" b="1" smtClean="0">
                <a:latin typeface="Times New Roman" pitchFamily="18" charset="0"/>
                <a:cs typeface="Times New Roman" pitchFamily="18" charset="0"/>
              </a:rPr>
              <a:t>S</a:t>
            </a:r>
            <a:r>
              <a:rPr lang="en-US" altLang="zh-CN" b="1" baseline="-30000" smtClean="0">
                <a:latin typeface="Times New Roman" pitchFamily="18" charset="0"/>
                <a:cs typeface="Times New Roman" pitchFamily="18" charset="0"/>
              </a:rPr>
              <a:t>s2</a:t>
            </a:r>
            <a:r>
              <a:rPr lang="en-US" altLang="zh-CN" b="1" smtClean="0">
                <a:latin typeface="Times New Roman" pitchFamily="18" charset="0"/>
                <a:cs typeface="Times New Roman" pitchFamily="18" charset="0"/>
              </a:rPr>
              <a:t>=</a:t>
            </a:r>
            <a:r>
              <a:rPr lang="en-US" altLang="zh-CN" b="1" smtClean="0">
                <a:solidFill>
                  <a:srgbClr val="FF3300"/>
                </a:solidFill>
                <a:latin typeface="Times New Roman" pitchFamily="18" charset="0"/>
                <a:cs typeface="Times New Roman" pitchFamily="18" charset="0"/>
              </a:rPr>
              <a:t>11 </a:t>
            </a:r>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结果为负数，</a:t>
            </a:r>
            <a:r>
              <a:rPr lang="zh-CN" altLang="en-US" b="1" smtClean="0">
                <a:solidFill>
                  <a:srgbClr val="FF3300"/>
                </a:solidFill>
                <a:latin typeface="Times New Roman" pitchFamily="18" charset="0"/>
                <a:cs typeface="Times New Roman" pitchFamily="18" charset="0"/>
              </a:rPr>
              <a:t>无溢</a:t>
            </a:r>
            <a:r>
              <a:rPr lang="zh-CN" altLang="en-US" b="1" smtClean="0">
                <a:solidFill>
                  <a:srgbClr val="FF3300"/>
                </a:solidFill>
                <a:latin typeface="Times New Roman" pitchFamily="18" charset="0"/>
              </a:rPr>
              <a:t>出</a:t>
            </a:r>
            <a:endParaRPr lang="zh-CN" altLang="en-US" b="1"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40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40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408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40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C74465C-9C5C-40BB-B574-86C53D154E0D}" type="datetime2">
              <a:rPr kumimoji="0" lang="zh-CN" altLang="en-US" smtClean="0"/>
              <a:pPr eaLnBrk="1" hangingPunct="1"/>
              <a:t>2016年10月31日</a:t>
            </a:fld>
            <a:endParaRPr kumimoji="0" lang="en-US" altLang="zh-CN" smtClean="0"/>
          </a:p>
        </p:txBody>
      </p:sp>
      <p:sp>
        <p:nvSpPr>
          <p:cNvPr id="3686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686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p>
        </p:txBody>
      </p:sp>
      <p:sp>
        <p:nvSpPr>
          <p:cNvPr id="278531" name="Rectangle 3"/>
          <p:cNvSpPr>
            <a:spLocks noGrp="1" noChangeArrowheads="1"/>
          </p:cNvSpPr>
          <p:nvPr>
            <p:ph type="body" idx="1"/>
          </p:nvPr>
        </p:nvSpPr>
        <p:spPr>
          <a:xfrm>
            <a:off x="304800" y="914400"/>
            <a:ext cx="8153400" cy="5313363"/>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当两位符号位的值不一致时，表明产生溢出。</a:t>
            </a:r>
          </a:p>
          <a:p>
            <a:pPr>
              <a:spcBef>
                <a:spcPct val="50000"/>
              </a:spcBef>
              <a:buSzTx/>
              <a:buFontTx/>
              <a:buNone/>
            </a:pPr>
            <a:r>
              <a:rPr lang="zh-CN" altLang="en-US" b="1" smtClean="0">
                <a:latin typeface="Times New Roman" pitchFamily="18" charset="0"/>
              </a:rPr>
              <a:t>            溢出</a:t>
            </a:r>
            <a:r>
              <a:rPr lang="en-US" altLang="zh-CN" b="1" smtClean="0">
                <a:latin typeface="Times New Roman" pitchFamily="18" charset="0"/>
              </a:rPr>
              <a:t>=</a:t>
            </a:r>
            <a:r>
              <a:rPr lang="en-US" altLang="zh-CN" b="1" smtClean="0">
                <a:solidFill>
                  <a:srgbClr val="FF3300"/>
                </a:solidFill>
                <a:latin typeface="Times New Roman" pitchFamily="18" charset="0"/>
              </a:rPr>
              <a:t>S</a:t>
            </a:r>
            <a:r>
              <a:rPr lang="en-US" altLang="zh-CN" b="1" baseline="-30000" smtClean="0">
                <a:solidFill>
                  <a:srgbClr val="FF3300"/>
                </a:solidFill>
                <a:latin typeface="Times New Roman" pitchFamily="18" charset="0"/>
              </a:rPr>
              <a:t>s1</a:t>
            </a:r>
            <a:r>
              <a:rPr lang="en-US" altLang="zh-CN" b="1" smtClean="0">
                <a:solidFill>
                  <a:srgbClr val="FF3300"/>
                </a:solidFill>
                <a:latin typeface="Times New Roman" pitchFamily="18" charset="0"/>
              </a:rPr>
              <a:t>⊕S</a:t>
            </a:r>
            <a:r>
              <a:rPr lang="en-US" altLang="zh-CN" b="1" baseline="-30000" smtClean="0">
                <a:solidFill>
                  <a:srgbClr val="FF3300"/>
                </a:solidFill>
                <a:latin typeface="Times New Roman" pitchFamily="18" charset="0"/>
              </a:rPr>
              <a:t>S2</a:t>
            </a:r>
            <a:r>
              <a:rPr lang="en-US" altLang="zh-CN" b="1" smtClean="0">
                <a:latin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8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8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204E760-E952-4707-8E7C-7C63C97977F6}" type="datetime2">
              <a:rPr kumimoji="0" lang="zh-CN" altLang="en-US" smtClean="0"/>
              <a:pPr eaLnBrk="1" hangingPunct="1"/>
              <a:t>2016年10月31日</a:t>
            </a:fld>
            <a:endParaRPr kumimoji="0" lang="en-US" altLang="zh-CN" smtClean="0"/>
          </a:p>
        </p:txBody>
      </p:sp>
      <p:sp>
        <p:nvSpPr>
          <p:cNvPr id="3789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3789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p>
        </p:txBody>
      </p:sp>
      <p:sp>
        <p:nvSpPr>
          <p:cNvPr id="175107" name="Rectangle 3"/>
          <p:cNvSpPr>
            <a:spLocks noGrp="1" noChangeArrowheads="1"/>
          </p:cNvSpPr>
          <p:nvPr>
            <p:ph type="body" idx="1"/>
          </p:nvPr>
        </p:nvSpPr>
        <p:spPr>
          <a:xfrm>
            <a:off x="179388" y="896938"/>
            <a:ext cx="8964612" cy="5122862"/>
          </a:xfrm>
        </p:spPr>
        <p:txBody>
          <a:bodyPr/>
          <a:lstStyle/>
          <a:p>
            <a:pPr eaLnBrk="1" hangingPunct="1">
              <a:buFontTx/>
              <a:buNone/>
            </a:pPr>
            <a:r>
              <a:rPr lang="en-US" altLang="zh-CN" b="1" smtClean="0">
                <a:latin typeface="Times New Roman" pitchFamily="18" charset="0"/>
                <a:cs typeface="Times New Roman" pitchFamily="18" charset="0"/>
              </a:rPr>
              <a:t>           </a:t>
            </a:r>
            <a:r>
              <a:rPr lang="zh-CN" altLang="en-US" b="1" smtClean="0">
                <a:latin typeface="Times New Roman" pitchFamily="18" charset="0"/>
                <a:cs typeface="Times New Roman" pitchFamily="18" charset="0"/>
              </a:rPr>
              <a:t>前例</a:t>
            </a:r>
            <a:r>
              <a:rPr lang="zh-CN" altLang="en-US" b="1" smtClean="0">
                <a:latin typeface="Times New Roman" pitchFamily="18" charset="0"/>
              </a:rPr>
              <a:t>中字长为</a:t>
            </a:r>
            <a:r>
              <a:rPr lang="en-US" altLang="zh-CN" b="1" smtClean="0">
                <a:latin typeface="Times New Roman" pitchFamily="18" charset="0"/>
              </a:rPr>
              <a:t>5</a:t>
            </a:r>
            <a:r>
              <a:rPr lang="zh-CN" altLang="en-US" b="1" smtClean="0">
                <a:latin typeface="Times New Roman" pitchFamily="18" charset="0"/>
              </a:rPr>
              <a:t>位，数的表示范围为</a:t>
            </a:r>
            <a:r>
              <a:rPr lang="en-US" altLang="zh-CN" b="1" smtClean="0">
                <a:latin typeface="Times New Roman" pitchFamily="18" charset="0"/>
              </a:rPr>
              <a:t>-16</a:t>
            </a:r>
            <a:r>
              <a:rPr lang="zh-CN" altLang="en-US" b="1" smtClean="0">
                <a:latin typeface="Times New Roman" pitchFamily="18" charset="0"/>
              </a:rPr>
              <a:t>～</a:t>
            </a:r>
            <a:r>
              <a:rPr lang="en-US" altLang="zh-CN" b="1" smtClean="0">
                <a:latin typeface="Times New Roman" pitchFamily="18" charset="0"/>
              </a:rPr>
              <a:t>15</a:t>
            </a:r>
            <a:r>
              <a:rPr lang="zh-CN" altLang="en-US" b="1" smtClean="0">
                <a:latin typeface="Times New Roman" pitchFamily="18" charset="0"/>
              </a:rPr>
              <a:t>，</a:t>
            </a:r>
            <a:r>
              <a:rPr lang="zh-CN" altLang="en-US" b="1" smtClean="0">
                <a:latin typeface="Times New Roman" pitchFamily="18" charset="0"/>
                <a:cs typeface="Times New Roman" pitchFamily="18" charset="0"/>
              </a:rPr>
              <a:t>采用</a:t>
            </a:r>
            <a:r>
              <a:rPr lang="zh-CN" altLang="en-US" b="1" smtClean="0">
                <a:latin typeface="Times New Roman" pitchFamily="18" charset="0"/>
              </a:rPr>
              <a:t>变形补码（</a:t>
            </a:r>
            <a:r>
              <a:rPr lang="zh-CN" altLang="en-US" b="1" smtClean="0">
                <a:latin typeface="Times New Roman" pitchFamily="18" charset="0"/>
                <a:cs typeface="Times New Roman" pitchFamily="18" charset="0"/>
              </a:rPr>
              <a:t>双符号位</a:t>
            </a:r>
            <a:r>
              <a:rPr lang="zh-CN" altLang="en-US" b="1" smtClean="0">
                <a:latin typeface="Times New Roman" pitchFamily="18" charset="0"/>
              </a:rPr>
              <a:t>）运算</a:t>
            </a:r>
            <a:r>
              <a:rPr lang="zh-CN" altLang="en-US" b="1" smtClean="0">
                <a:latin typeface="Times New Roman" pitchFamily="18" charset="0"/>
                <a:cs typeface="Times New Roman" pitchFamily="18" charset="0"/>
              </a:rPr>
              <a:t>，则有：</a:t>
            </a:r>
          </a:p>
          <a:p>
            <a:pPr eaLnBrk="1" hangingPunct="1">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11+7=18</a:t>
            </a:r>
            <a:r>
              <a:rPr lang="zh-CN" altLang="en-US" b="1" smtClean="0">
                <a:latin typeface="Times New Roman" pitchFamily="18" charset="0"/>
                <a:cs typeface="Times New Roman" pitchFamily="18" charset="0"/>
              </a:rPr>
              <a:t>（正溢）</a:t>
            </a:r>
          </a:p>
          <a:p>
            <a:pPr eaLnBrk="1" hangingPunct="1">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0 0,1 0 1 1</a:t>
            </a:r>
          </a:p>
          <a:p>
            <a:pPr eaLnBrk="1" hangingPunct="1">
              <a:buFontTx/>
              <a:buNone/>
            </a:pPr>
            <a:r>
              <a:rPr lang="en-US" altLang="zh-CN" b="1" smtClean="0">
                <a:latin typeface="Times New Roman" pitchFamily="18" charset="0"/>
                <a:cs typeface="Times New Roman" pitchFamily="18" charset="0"/>
              </a:rPr>
              <a:t>         +  0 0,0 1 1 1</a:t>
            </a:r>
            <a:endParaRPr lang="en-US" altLang="zh-CN" b="1" smtClean="0">
              <a:latin typeface="Times New Roman" pitchFamily="18" charset="0"/>
            </a:endParaRPr>
          </a:p>
        </p:txBody>
      </p:sp>
      <p:sp>
        <p:nvSpPr>
          <p:cNvPr id="175108" name="Line 4"/>
          <p:cNvSpPr>
            <a:spLocks noChangeShapeType="1"/>
          </p:cNvSpPr>
          <p:nvPr/>
        </p:nvSpPr>
        <p:spPr bwMode="auto">
          <a:xfrm>
            <a:off x="1219200" y="3657600"/>
            <a:ext cx="312420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5109" name="Line 5"/>
          <p:cNvSpPr>
            <a:spLocks noChangeShapeType="1"/>
          </p:cNvSpPr>
          <p:nvPr/>
        </p:nvSpPr>
        <p:spPr bwMode="auto">
          <a:xfrm>
            <a:off x="1257300" y="5619750"/>
            <a:ext cx="312420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5110" name="Text Box 6"/>
          <p:cNvSpPr txBox="1">
            <a:spLocks noChangeArrowheads="1"/>
          </p:cNvSpPr>
          <p:nvPr/>
        </p:nvSpPr>
        <p:spPr bwMode="auto">
          <a:xfrm>
            <a:off x="1187450" y="3562350"/>
            <a:ext cx="255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cs typeface="Times New Roman" pitchFamily="18" charset="0"/>
              </a:rPr>
              <a:t>0 1</a:t>
            </a:r>
            <a:r>
              <a:rPr lang="en-US" altLang="zh-CN" sz="3200" b="1">
                <a:cs typeface="Times New Roman" pitchFamily="18" charset="0"/>
              </a:rPr>
              <a:t>,0 0 1 0</a:t>
            </a:r>
          </a:p>
        </p:txBody>
      </p:sp>
      <p:sp>
        <p:nvSpPr>
          <p:cNvPr id="175111" name="Text Box 7"/>
          <p:cNvSpPr txBox="1">
            <a:spLocks noChangeArrowheads="1"/>
          </p:cNvSpPr>
          <p:nvPr/>
        </p:nvSpPr>
        <p:spPr bwMode="auto">
          <a:xfrm>
            <a:off x="590550" y="4037013"/>
            <a:ext cx="6019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accent2"/>
              </a:buClr>
              <a:buSzPct val="80000"/>
              <a:buFont typeface="Wingdings" pitchFamily="2" charset="2"/>
              <a:buNone/>
            </a:pPr>
            <a:r>
              <a:rPr lang="en-US" altLang="zh-CN" sz="3200" b="1">
                <a:cs typeface="Times New Roman" pitchFamily="18" charset="0"/>
              </a:rPr>
              <a:t>     -11+(-7)=-18</a:t>
            </a:r>
            <a:r>
              <a:rPr lang="zh-CN" altLang="en-US" sz="3200" b="1">
                <a:cs typeface="Times New Roman" pitchFamily="18" charset="0"/>
              </a:rPr>
              <a:t>（负溢）</a:t>
            </a:r>
          </a:p>
          <a:p>
            <a:pPr eaLnBrk="1" hangingPunct="1">
              <a:lnSpc>
                <a:spcPct val="90000"/>
              </a:lnSpc>
              <a:spcBef>
                <a:spcPct val="20000"/>
              </a:spcBef>
              <a:buClr>
                <a:schemeClr val="accent2"/>
              </a:buClr>
              <a:buSzPct val="80000"/>
              <a:buFont typeface="Wingdings" pitchFamily="2" charset="2"/>
              <a:buNone/>
            </a:pPr>
            <a:r>
              <a:rPr lang="zh-CN" altLang="en-US" sz="3200" b="1">
                <a:cs typeface="Times New Roman" pitchFamily="18" charset="0"/>
              </a:rPr>
              <a:t>           </a:t>
            </a:r>
            <a:r>
              <a:rPr lang="en-US" altLang="zh-CN" sz="3200" b="1">
                <a:cs typeface="Times New Roman" pitchFamily="18" charset="0"/>
              </a:rPr>
              <a:t>1 1,0 1 0 1</a:t>
            </a:r>
          </a:p>
          <a:p>
            <a:pPr eaLnBrk="1" hangingPunct="1">
              <a:lnSpc>
                <a:spcPct val="90000"/>
              </a:lnSpc>
              <a:spcBef>
                <a:spcPct val="20000"/>
              </a:spcBef>
              <a:buClr>
                <a:schemeClr val="accent2"/>
              </a:buClr>
              <a:buSzPct val="80000"/>
              <a:buFont typeface="Wingdings" pitchFamily="2" charset="2"/>
              <a:buNone/>
            </a:pPr>
            <a:r>
              <a:rPr lang="en-US" altLang="zh-CN" sz="3200" b="1">
                <a:cs typeface="Times New Roman" pitchFamily="18" charset="0"/>
              </a:rPr>
              <a:t>       +  1 1,1 0 0 1</a:t>
            </a:r>
          </a:p>
        </p:txBody>
      </p:sp>
      <p:sp>
        <p:nvSpPr>
          <p:cNvPr id="175112" name="Text Box 8"/>
          <p:cNvSpPr txBox="1">
            <a:spLocks noChangeArrowheads="1"/>
          </p:cNvSpPr>
          <p:nvPr/>
        </p:nvSpPr>
        <p:spPr bwMode="auto">
          <a:xfrm>
            <a:off x="1562100" y="5695950"/>
            <a:ext cx="2171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3300"/>
                </a:solidFill>
                <a:cs typeface="Times New Roman" pitchFamily="18" charset="0"/>
              </a:rPr>
              <a:t>1 0</a:t>
            </a:r>
            <a:r>
              <a:rPr lang="en-US" altLang="zh-CN" sz="3200" b="1">
                <a:cs typeface="Times New Roman" pitchFamily="18" charset="0"/>
              </a:rPr>
              <a:t>,1 1 1 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5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51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51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5107">
                                            <p:txEl>
                                              <p:pRg st="3" end="3"/>
                                            </p:txEl>
                                          </p:spTgt>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7510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75110"/>
                                        </p:tgtEl>
                                        <p:attrNameLst>
                                          <p:attrName>style.visibility</p:attrName>
                                        </p:attrNameLst>
                                      </p:cBhvr>
                                      <p:to>
                                        <p:strVal val="visible"/>
                                      </p:to>
                                    </p:set>
                                    <p:animEffect transition="in" filter="wipe(right)">
                                      <p:cBhvr>
                                        <p:cTn id="26" dur="500"/>
                                        <p:tgtEl>
                                          <p:spTgt spid="1751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511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511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5111">
                                            <p:txEl>
                                              <p:pRg st="2" end="2"/>
                                            </p:txEl>
                                          </p:spTgt>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17510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75112"/>
                                        </p:tgtEl>
                                        <p:attrNameLst>
                                          <p:attrName>style.visibility</p:attrName>
                                        </p:attrNameLst>
                                      </p:cBhvr>
                                      <p:to>
                                        <p:strVal val="visible"/>
                                      </p:to>
                                    </p:set>
                                    <p:animEffect transition="in" filter="wipe(right)">
                                      <p:cBhvr>
                                        <p:cTn id="46" dur="500"/>
                                        <p:tgtEl>
                                          <p:spTgt spid="175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P spid="175108" grpId="0" animBg="1"/>
      <p:bldP spid="175109" grpId="0" animBg="1"/>
      <p:bldP spid="175110" grpId="0" autoUpdateAnimBg="0"/>
      <p:bldP spid="175111" grpId="0" build="p" autoUpdateAnimBg="0"/>
      <p:bldP spid="17511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A48A2603-B7B1-42F0-813E-E4EBA02EEA0B}" type="datetime2">
              <a:rPr kumimoji="0" lang="zh-CN" altLang="en-US" smtClean="0"/>
              <a:pPr eaLnBrk="1" hangingPunct="1"/>
              <a:t>2016年10月31日</a:t>
            </a:fld>
            <a:endParaRPr kumimoji="0" lang="en-US" altLang="zh-CN" smtClean="0"/>
          </a:p>
        </p:txBody>
      </p:sp>
      <p:sp>
        <p:nvSpPr>
          <p:cNvPr id="3891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graphicFrame>
        <p:nvGraphicFramePr>
          <p:cNvPr id="334852" name="Object 4"/>
          <p:cNvGraphicFramePr>
            <a:graphicFrameLocks noGrp="1" noChangeAspect="1"/>
          </p:cNvGraphicFramePr>
          <p:nvPr>
            <p:ph idx="1"/>
          </p:nvPr>
        </p:nvGraphicFramePr>
        <p:xfrm>
          <a:off x="1692275" y="1916113"/>
          <a:ext cx="5832475" cy="4191000"/>
        </p:xfrm>
        <a:graphic>
          <a:graphicData uri="http://schemas.openxmlformats.org/presentationml/2006/ole">
            <mc:AlternateContent xmlns:mc="http://schemas.openxmlformats.org/markup-compatibility/2006">
              <mc:Choice xmlns:v="urn:schemas-microsoft-com:vml" Requires="v">
                <p:oleObj spid="_x0000_s38929" name="Visio" r:id="rId3" imgW="3168396" imgH="2275713" progId="Visio.Drawing.11">
                  <p:embed/>
                </p:oleObj>
              </mc:Choice>
              <mc:Fallback>
                <p:oleObj name="Visio" r:id="rId3" imgW="3168396" imgH="227571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916113"/>
                        <a:ext cx="58324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4855" name="Rectangle 7"/>
          <p:cNvSpPr>
            <a:spLocks noChangeArrowheads="1"/>
          </p:cNvSpPr>
          <p:nvPr/>
        </p:nvSpPr>
        <p:spPr bwMode="auto">
          <a:xfrm>
            <a:off x="304800" y="838200"/>
            <a:ext cx="853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SzPct val="90000"/>
            </a:pPr>
            <a:r>
              <a:rPr lang="en-US" altLang="zh-CN" sz="3200" b="1">
                <a:solidFill>
                  <a:srgbClr val="A50021"/>
                </a:solidFill>
              </a:rPr>
              <a:t>4.2.4 </a:t>
            </a:r>
            <a:r>
              <a:rPr lang="zh-CN" altLang="en-US" sz="3200" b="1">
                <a:solidFill>
                  <a:srgbClr val="A50021"/>
                </a:solidFill>
              </a:rPr>
              <a:t>补码定点加减运算的实现</a:t>
            </a:r>
          </a:p>
          <a:p>
            <a:pPr marL="342900" indent="-342900">
              <a:spcBef>
                <a:spcPct val="20000"/>
              </a:spcBef>
              <a:buSzPct val="90000"/>
            </a:pPr>
            <a:r>
              <a:rPr lang="zh-CN" altLang="en-US" sz="3200" b="1"/>
              <a:t>    补码加法：</a:t>
            </a:r>
            <a:r>
              <a:rPr lang="en-US" altLang="zh-CN" sz="3200" b="1"/>
              <a:t>(X)→F</a:t>
            </a:r>
            <a:r>
              <a:rPr lang="zh-CN" altLang="en-US" sz="3200" b="1"/>
              <a:t>、</a:t>
            </a:r>
            <a:r>
              <a:rPr lang="en-US" altLang="zh-CN" sz="3200" b="1"/>
              <a:t>(Y)→F</a:t>
            </a:r>
            <a:r>
              <a:rPr lang="zh-CN" altLang="en-US" sz="3200" b="1"/>
              <a:t>、</a:t>
            </a:r>
            <a:r>
              <a:rPr lang="en-US" altLang="zh-CN" sz="3200" b="1"/>
              <a:t>(F)→X</a:t>
            </a:r>
            <a:r>
              <a:rPr lang="zh-CN" altLang="en-US" sz="3200" b="1"/>
              <a:t>、</a:t>
            </a:r>
            <a:r>
              <a:rPr lang="en-US" altLang="zh-CN" sz="3200" b="1"/>
              <a:t>CP</a:t>
            </a:r>
            <a:r>
              <a:rPr lang="en-US" altLang="zh-CN" sz="3200" b="1" baseline="-25000"/>
              <a:t>X</a:t>
            </a:r>
            <a:endParaRPr lang="en-US" altLang="zh-CN" sz="3200" b="1"/>
          </a:p>
        </p:txBody>
      </p:sp>
      <p:sp>
        <p:nvSpPr>
          <p:cNvPr id="38918" name="Rectangle 8"/>
          <p:cNvSpPr>
            <a:spLocks noGrp="1" noChangeArrowheads="1"/>
          </p:cNvSpPr>
          <p:nvPr>
            <p:ph type="title"/>
          </p:nvPr>
        </p:nvSpPr>
        <p:spPr/>
        <p:txBody>
          <a:bodyPr/>
          <a:lstStyle/>
          <a:p>
            <a:pPr eaLnBrk="1" hangingPunct="1"/>
            <a:r>
              <a:rPr lang="en-US" altLang="zh-CN" smtClean="0"/>
              <a:t>4.2 </a:t>
            </a:r>
            <a:r>
              <a:rPr lang="zh-CN" altLang="en-US" smtClean="0"/>
              <a:t>定点加减运算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48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48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4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5260067-AC9A-45D4-B684-670FA47A03B4}" type="datetime2">
              <a:rPr kumimoji="0" lang="zh-CN" altLang="en-US" smtClean="0"/>
              <a:pPr eaLnBrk="1" hangingPunct="1"/>
              <a:t>2016年10月31日</a:t>
            </a:fld>
            <a:endParaRPr kumimoji="0" lang="en-US" altLang="zh-CN" smtClean="0"/>
          </a:p>
        </p:txBody>
      </p:sp>
      <p:sp>
        <p:nvSpPr>
          <p:cNvPr id="3993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198658" name="Group 2"/>
          <p:cNvGrpSpPr>
            <a:grpSpLocks/>
          </p:cNvGrpSpPr>
          <p:nvPr/>
        </p:nvGrpSpPr>
        <p:grpSpPr bwMode="auto">
          <a:xfrm>
            <a:off x="1676400" y="1924050"/>
            <a:ext cx="5943600" cy="4114800"/>
            <a:chOff x="1056" y="1212"/>
            <a:chExt cx="3744" cy="2592"/>
          </a:xfrm>
        </p:grpSpPr>
        <p:graphicFrame>
          <p:nvGraphicFramePr>
            <p:cNvPr id="39979" name="Object 3"/>
            <p:cNvGraphicFramePr>
              <a:graphicFrameLocks noChangeAspect="1"/>
            </p:cNvGraphicFramePr>
            <p:nvPr/>
          </p:nvGraphicFramePr>
          <p:xfrm>
            <a:off x="1056" y="1212"/>
            <a:ext cx="3744" cy="2592"/>
          </p:xfrm>
          <a:graphic>
            <a:graphicData uri="http://schemas.openxmlformats.org/presentationml/2006/ole">
              <mc:AlternateContent xmlns:mc="http://schemas.openxmlformats.org/markup-compatibility/2006">
                <mc:Choice xmlns:v="urn:schemas-microsoft-com:vml" Requires="v">
                  <p:oleObj spid="_x0000_s39998" name="Visio" r:id="rId3" imgW="3168396" imgH="2275713" progId="Visio.Drawing.11">
                    <p:embed/>
                  </p:oleObj>
                </mc:Choice>
                <mc:Fallback>
                  <p:oleObj name="Visio" r:id="rId3" imgW="3168396" imgH="227571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212"/>
                          <a:ext cx="3744" cy="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80" name="Rectangle 4"/>
            <p:cNvSpPr>
              <a:spLocks noChangeArrowheads="1"/>
            </p:cNvSpPr>
            <p:nvPr/>
          </p:nvSpPr>
          <p:spPr bwMode="auto">
            <a:xfrm>
              <a:off x="1320" y="2604"/>
              <a:ext cx="1620" cy="264"/>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81" name="Rectangle 5"/>
            <p:cNvSpPr>
              <a:spLocks noChangeArrowheads="1"/>
            </p:cNvSpPr>
            <p:nvPr/>
          </p:nvSpPr>
          <p:spPr bwMode="auto">
            <a:xfrm>
              <a:off x="2976" y="2604"/>
              <a:ext cx="1632" cy="264"/>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82" name="Rectangle 6"/>
            <p:cNvSpPr>
              <a:spLocks noChangeArrowheads="1"/>
            </p:cNvSpPr>
            <p:nvPr/>
          </p:nvSpPr>
          <p:spPr bwMode="auto">
            <a:xfrm>
              <a:off x="2100" y="1440"/>
              <a:ext cx="1632" cy="252"/>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83" name="Line 7"/>
            <p:cNvSpPr>
              <a:spLocks noChangeShapeType="1"/>
            </p:cNvSpPr>
            <p:nvPr/>
          </p:nvSpPr>
          <p:spPr bwMode="auto">
            <a:xfrm>
              <a:off x="2688" y="2868"/>
              <a:ext cx="0" cy="2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84" name="Text Box 8"/>
            <p:cNvSpPr txBox="1">
              <a:spLocks noChangeArrowheads="1"/>
            </p:cNvSpPr>
            <p:nvPr/>
          </p:nvSpPr>
          <p:spPr bwMode="auto">
            <a:xfrm>
              <a:off x="3324" y="2616"/>
              <a:ext cx="9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000" b="1"/>
                <a:t>Y</a:t>
              </a:r>
              <a:r>
                <a:rPr lang="zh-CN" altLang="en-US" sz="2000" b="1"/>
                <a:t>寄存器</a:t>
              </a:r>
            </a:p>
          </p:txBody>
        </p:sp>
        <p:sp>
          <p:nvSpPr>
            <p:cNvPr id="39985" name="Text Box 9"/>
            <p:cNvSpPr txBox="1">
              <a:spLocks noChangeArrowheads="1"/>
            </p:cNvSpPr>
            <p:nvPr/>
          </p:nvSpPr>
          <p:spPr bwMode="auto">
            <a:xfrm>
              <a:off x="1704" y="2616"/>
              <a:ext cx="9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000" b="1"/>
                <a:t>X</a:t>
              </a:r>
              <a:r>
                <a:rPr lang="zh-CN" altLang="en-US" sz="2000" b="1"/>
                <a:t>寄存器</a:t>
              </a:r>
            </a:p>
          </p:txBody>
        </p:sp>
        <p:sp>
          <p:nvSpPr>
            <p:cNvPr id="39986" name="Text Box 10"/>
            <p:cNvSpPr txBox="1">
              <a:spLocks noChangeArrowheads="1"/>
            </p:cNvSpPr>
            <p:nvPr/>
          </p:nvSpPr>
          <p:spPr bwMode="auto">
            <a:xfrm>
              <a:off x="2484" y="144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000" b="1"/>
                <a:t>加法器</a:t>
              </a:r>
            </a:p>
          </p:txBody>
        </p:sp>
        <p:sp>
          <p:nvSpPr>
            <p:cNvPr id="39987" name="Text Box 11"/>
            <p:cNvSpPr txBox="1">
              <a:spLocks noChangeArrowheads="1"/>
            </p:cNvSpPr>
            <p:nvPr/>
          </p:nvSpPr>
          <p:spPr bwMode="auto">
            <a:xfrm>
              <a:off x="2472" y="3120"/>
              <a:ext cx="468" cy="231"/>
            </a:xfrm>
            <a:prstGeom prst="rect">
              <a:avLst/>
            </a:prstGeom>
            <a:noFill/>
            <a:ln>
              <a:noFill/>
            </a:ln>
            <a:effectLst/>
            <a:extLst>
              <a:ext uri="{909E8E84-426E-40DD-AFC4-6F175D3DCCD1}">
                <a14:hiddenFill xmlns:a14="http://schemas.microsoft.com/office/drawing/2010/main">
                  <a:gradFill rotWithShape="0">
                    <a:gsLst>
                      <a:gs pos="0">
                        <a:srgbClr val="DEFEFD"/>
                      </a:gs>
                      <a:gs pos="100000">
                        <a:srgbClr val="ECFEFE"/>
                      </a:gs>
                    </a:gsLst>
                    <a:lin ang="5400000" scaled="1"/>
                  </a:gra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a:t>CP</a:t>
              </a:r>
              <a:r>
                <a:rPr lang="en-US" altLang="zh-CN" baseline="-25000"/>
                <a:t>X</a:t>
              </a:r>
            </a:p>
          </p:txBody>
        </p:sp>
      </p:grpSp>
      <p:sp>
        <p:nvSpPr>
          <p:cNvPr id="39941" name="Rectangle 1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latin typeface="宋体" pitchFamily="2" charset="-122"/>
            </a:endParaRPr>
          </a:p>
        </p:txBody>
      </p:sp>
      <p:sp>
        <p:nvSpPr>
          <p:cNvPr id="198669" name="Rectangle 13"/>
          <p:cNvSpPr>
            <a:spLocks noGrp="1" noChangeArrowheads="1"/>
          </p:cNvSpPr>
          <p:nvPr>
            <p:ph type="body" idx="1"/>
          </p:nvPr>
        </p:nvSpPr>
        <p:spPr>
          <a:xfrm>
            <a:off x="304800" y="838200"/>
            <a:ext cx="8534400" cy="1371600"/>
          </a:xfrm>
        </p:spPr>
        <p:txBody>
          <a:bodyPr/>
          <a:lstStyle/>
          <a:p>
            <a:pPr eaLnBrk="1" hangingPunct="1">
              <a:buFontTx/>
              <a:buNone/>
            </a:pPr>
            <a:r>
              <a:rPr lang="en-US" altLang="zh-CN" b="1" smtClean="0">
                <a:solidFill>
                  <a:srgbClr val="A50021"/>
                </a:solidFill>
                <a:latin typeface="Times New Roman" pitchFamily="18" charset="0"/>
              </a:rPr>
              <a:t>4.2.4 </a:t>
            </a:r>
            <a:r>
              <a:rPr lang="zh-CN" altLang="en-US" b="1" smtClean="0">
                <a:solidFill>
                  <a:srgbClr val="A50021"/>
                </a:solidFill>
                <a:latin typeface="Times New Roman" pitchFamily="18" charset="0"/>
              </a:rPr>
              <a:t>补码定点加减运算的实现</a:t>
            </a:r>
            <a:r>
              <a:rPr lang="en-US" altLang="zh-CN" b="1" smtClean="0">
                <a:solidFill>
                  <a:srgbClr val="A50021"/>
                </a:solidFill>
                <a:latin typeface="Times New Roman" pitchFamily="18" charset="0"/>
              </a:rPr>
              <a:t>:X+Y</a:t>
            </a:r>
          </a:p>
          <a:p>
            <a:pPr eaLnBrk="1" hangingPunct="1">
              <a:buFontTx/>
              <a:buNone/>
            </a:pPr>
            <a:r>
              <a:rPr lang="zh-CN" altLang="en-US" b="1" smtClean="0">
                <a:latin typeface="Times New Roman" pitchFamily="18" charset="0"/>
              </a:rPr>
              <a:t>补码加法：</a:t>
            </a:r>
            <a:r>
              <a:rPr lang="en-US" altLang="zh-CN" b="1" smtClean="0">
                <a:latin typeface="Times New Roman" pitchFamily="18" charset="0"/>
              </a:rPr>
              <a:t>(X)→F</a:t>
            </a:r>
            <a:r>
              <a:rPr lang="zh-CN" altLang="en-US" b="1" smtClean="0">
                <a:latin typeface="Times New Roman" pitchFamily="18" charset="0"/>
              </a:rPr>
              <a:t>、</a:t>
            </a:r>
            <a:r>
              <a:rPr lang="en-US" altLang="zh-CN" b="1" smtClean="0">
                <a:latin typeface="Times New Roman" pitchFamily="18" charset="0"/>
              </a:rPr>
              <a:t>(Y)→F</a:t>
            </a:r>
            <a:r>
              <a:rPr lang="zh-CN" altLang="en-US" b="1" smtClean="0">
                <a:latin typeface="Times New Roman" pitchFamily="18" charset="0"/>
              </a:rPr>
              <a:t>、</a:t>
            </a:r>
            <a:r>
              <a:rPr lang="en-US" altLang="zh-CN" b="1" smtClean="0">
                <a:latin typeface="Times New Roman" pitchFamily="18" charset="0"/>
              </a:rPr>
              <a:t>(F)→X</a:t>
            </a:r>
            <a:r>
              <a:rPr lang="zh-CN" altLang="en-US" b="1" smtClean="0">
                <a:latin typeface="Times New Roman" pitchFamily="18" charset="0"/>
              </a:rPr>
              <a:t>、</a:t>
            </a:r>
            <a:r>
              <a:rPr lang="en-US" altLang="zh-CN" b="1" smtClean="0">
                <a:latin typeface="Times New Roman" pitchFamily="18" charset="0"/>
              </a:rPr>
              <a:t>CP</a:t>
            </a:r>
            <a:r>
              <a:rPr lang="en-US" altLang="zh-CN" b="1" baseline="-25000" smtClean="0">
                <a:latin typeface="Times New Roman" pitchFamily="18" charset="0"/>
              </a:rPr>
              <a:t>X</a:t>
            </a:r>
            <a:endParaRPr lang="en-US" altLang="zh-CN" b="1" smtClean="0">
              <a:latin typeface="Times New Roman" pitchFamily="18" charset="0"/>
            </a:endParaRPr>
          </a:p>
        </p:txBody>
      </p:sp>
      <p:grpSp>
        <p:nvGrpSpPr>
          <p:cNvPr id="198670" name="Group 14"/>
          <p:cNvGrpSpPr>
            <a:grpSpLocks/>
          </p:cNvGrpSpPr>
          <p:nvPr/>
        </p:nvGrpSpPr>
        <p:grpSpPr bwMode="auto">
          <a:xfrm>
            <a:off x="3562350" y="3600450"/>
            <a:ext cx="2609850" cy="533400"/>
            <a:chOff x="2244" y="2064"/>
            <a:chExt cx="1644" cy="336"/>
          </a:xfrm>
        </p:grpSpPr>
        <p:sp>
          <p:nvSpPr>
            <p:cNvPr id="39977" name="Line 15"/>
            <p:cNvSpPr>
              <a:spLocks noChangeShapeType="1"/>
            </p:cNvSpPr>
            <p:nvPr/>
          </p:nvSpPr>
          <p:spPr bwMode="auto">
            <a:xfrm flipV="1">
              <a:off x="2244" y="2112"/>
              <a:ext cx="0" cy="288"/>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78" name="Line 16"/>
            <p:cNvSpPr>
              <a:spLocks noChangeShapeType="1"/>
            </p:cNvSpPr>
            <p:nvPr/>
          </p:nvSpPr>
          <p:spPr bwMode="auto">
            <a:xfrm flipV="1">
              <a:off x="3888" y="2064"/>
              <a:ext cx="0" cy="336"/>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8673" name="Group 17"/>
          <p:cNvGrpSpPr>
            <a:grpSpLocks/>
          </p:cNvGrpSpPr>
          <p:nvPr/>
        </p:nvGrpSpPr>
        <p:grpSpPr bwMode="auto">
          <a:xfrm>
            <a:off x="3429000" y="3009900"/>
            <a:ext cx="2628900" cy="152400"/>
            <a:chOff x="2160" y="1680"/>
            <a:chExt cx="1656" cy="96"/>
          </a:xfrm>
        </p:grpSpPr>
        <p:sp>
          <p:nvSpPr>
            <p:cNvPr id="39975" name="Line 18"/>
            <p:cNvSpPr>
              <a:spLocks noChangeShapeType="1"/>
            </p:cNvSpPr>
            <p:nvPr/>
          </p:nvSpPr>
          <p:spPr bwMode="auto">
            <a:xfrm flipV="1">
              <a:off x="2160" y="1680"/>
              <a:ext cx="0" cy="96"/>
            </a:xfrm>
            <a:prstGeom prst="line">
              <a:avLst/>
            </a:prstGeom>
            <a:noFill/>
            <a:ln w="57150" cap="sq">
              <a:solidFill>
                <a:srgbClr val="008000"/>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76" name="Line 19"/>
            <p:cNvSpPr>
              <a:spLocks noChangeShapeType="1"/>
            </p:cNvSpPr>
            <p:nvPr/>
          </p:nvSpPr>
          <p:spPr bwMode="auto">
            <a:xfrm flipV="1">
              <a:off x="3816" y="1680"/>
              <a:ext cx="0" cy="72"/>
            </a:xfrm>
            <a:prstGeom prst="line">
              <a:avLst/>
            </a:prstGeom>
            <a:noFill/>
            <a:ln w="57150" cap="sq">
              <a:solidFill>
                <a:srgbClr val="008000"/>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8676" name="Group 20"/>
          <p:cNvGrpSpPr>
            <a:grpSpLocks/>
          </p:cNvGrpSpPr>
          <p:nvPr/>
        </p:nvGrpSpPr>
        <p:grpSpPr bwMode="auto">
          <a:xfrm>
            <a:off x="3429000" y="3009900"/>
            <a:ext cx="2590800" cy="0"/>
            <a:chOff x="2160" y="1680"/>
            <a:chExt cx="1632" cy="0"/>
          </a:xfrm>
        </p:grpSpPr>
        <p:sp>
          <p:nvSpPr>
            <p:cNvPr id="39973" name="Line 21"/>
            <p:cNvSpPr>
              <a:spLocks noChangeShapeType="1"/>
            </p:cNvSpPr>
            <p:nvPr/>
          </p:nvSpPr>
          <p:spPr bwMode="auto">
            <a:xfrm>
              <a:off x="2160" y="1680"/>
              <a:ext cx="72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74" name="Line 22"/>
            <p:cNvSpPr>
              <a:spLocks noChangeShapeType="1"/>
            </p:cNvSpPr>
            <p:nvPr/>
          </p:nvSpPr>
          <p:spPr bwMode="auto">
            <a:xfrm flipH="1">
              <a:off x="3024" y="1680"/>
              <a:ext cx="768"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8679" name="Group 23"/>
          <p:cNvGrpSpPr>
            <a:grpSpLocks/>
          </p:cNvGrpSpPr>
          <p:nvPr/>
        </p:nvGrpSpPr>
        <p:grpSpPr bwMode="auto">
          <a:xfrm>
            <a:off x="4572000" y="2686050"/>
            <a:ext cx="228600" cy="304800"/>
            <a:chOff x="2880" y="1488"/>
            <a:chExt cx="144" cy="192"/>
          </a:xfrm>
        </p:grpSpPr>
        <p:sp>
          <p:nvSpPr>
            <p:cNvPr id="39971" name="Line 24"/>
            <p:cNvSpPr>
              <a:spLocks noChangeShapeType="1"/>
            </p:cNvSpPr>
            <p:nvPr/>
          </p:nvSpPr>
          <p:spPr bwMode="auto">
            <a:xfrm flipV="1">
              <a:off x="2880" y="1488"/>
              <a:ext cx="0" cy="192"/>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72" name="Line 25"/>
            <p:cNvSpPr>
              <a:spLocks noChangeShapeType="1"/>
            </p:cNvSpPr>
            <p:nvPr/>
          </p:nvSpPr>
          <p:spPr bwMode="auto">
            <a:xfrm flipV="1">
              <a:off x="3024" y="1488"/>
              <a:ext cx="0" cy="192"/>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8682" name="Line 26"/>
          <p:cNvSpPr>
            <a:spLocks noChangeShapeType="1"/>
          </p:cNvSpPr>
          <p:nvPr/>
        </p:nvSpPr>
        <p:spPr bwMode="auto">
          <a:xfrm flipV="1">
            <a:off x="4648200" y="2000250"/>
            <a:ext cx="0" cy="30480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83" name="Line 27"/>
          <p:cNvSpPr>
            <a:spLocks noChangeShapeType="1"/>
          </p:cNvSpPr>
          <p:nvPr/>
        </p:nvSpPr>
        <p:spPr bwMode="auto">
          <a:xfrm flipH="1">
            <a:off x="1828800" y="1981200"/>
            <a:ext cx="281940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84" name="Line 28"/>
          <p:cNvSpPr>
            <a:spLocks noChangeShapeType="1"/>
          </p:cNvSpPr>
          <p:nvPr/>
        </p:nvSpPr>
        <p:spPr bwMode="auto">
          <a:xfrm>
            <a:off x="1828800" y="2000250"/>
            <a:ext cx="0" cy="381000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85" name="Line 29"/>
          <p:cNvSpPr>
            <a:spLocks noChangeShapeType="1"/>
          </p:cNvSpPr>
          <p:nvPr/>
        </p:nvSpPr>
        <p:spPr bwMode="auto">
          <a:xfrm>
            <a:off x="1828800" y="5810250"/>
            <a:ext cx="152400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86" name="Line 30"/>
          <p:cNvSpPr>
            <a:spLocks noChangeShapeType="1"/>
          </p:cNvSpPr>
          <p:nvPr/>
        </p:nvSpPr>
        <p:spPr bwMode="auto">
          <a:xfrm flipV="1">
            <a:off x="3352800" y="5429250"/>
            <a:ext cx="0" cy="381000"/>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87" name="Line 31"/>
          <p:cNvSpPr>
            <a:spLocks noChangeShapeType="1"/>
          </p:cNvSpPr>
          <p:nvPr/>
        </p:nvSpPr>
        <p:spPr bwMode="auto">
          <a:xfrm flipV="1">
            <a:off x="3429000" y="4591050"/>
            <a:ext cx="0" cy="304800"/>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98688" name="Group 32"/>
          <p:cNvGrpSpPr>
            <a:grpSpLocks/>
          </p:cNvGrpSpPr>
          <p:nvPr/>
        </p:nvGrpSpPr>
        <p:grpSpPr bwMode="auto">
          <a:xfrm>
            <a:off x="2095500" y="4133850"/>
            <a:ext cx="5219700" cy="419100"/>
            <a:chOff x="1320" y="2400"/>
            <a:chExt cx="3288" cy="264"/>
          </a:xfrm>
        </p:grpSpPr>
        <p:sp>
          <p:nvSpPr>
            <p:cNvPr id="39969" name="Rectangle 33"/>
            <p:cNvSpPr>
              <a:spLocks noChangeArrowheads="1"/>
            </p:cNvSpPr>
            <p:nvPr/>
          </p:nvSpPr>
          <p:spPr bwMode="auto">
            <a:xfrm>
              <a:off x="1320" y="2400"/>
              <a:ext cx="1620" cy="264"/>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70" name="Rectangle 34"/>
            <p:cNvSpPr>
              <a:spLocks noChangeArrowheads="1"/>
            </p:cNvSpPr>
            <p:nvPr/>
          </p:nvSpPr>
          <p:spPr bwMode="auto">
            <a:xfrm>
              <a:off x="2976" y="2400"/>
              <a:ext cx="1632" cy="264"/>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8708" name="Group 52"/>
          <p:cNvGrpSpPr>
            <a:grpSpLocks/>
          </p:cNvGrpSpPr>
          <p:nvPr/>
        </p:nvGrpSpPr>
        <p:grpSpPr bwMode="auto">
          <a:xfrm>
            <a:off x="1847850" y="3644900"/>
            <a:ext cx="5448300" cy="517525"/>
            <a:chOff x="1164" y="2296"/>
            <a:chExt cx="3432" cy="326"/>
          </a:xfrm>
        </p:grpSpPr>
        <p:sp>
          <p:nvSpPr>
            <p:cNvPr id="39967" name="Text Box 36"/>
            <p:cNvSpPr txBox="1">
              <a:spLocks noChangeArrowheads="1"/>
            </p:cNvSpPr>
            <p:nvPr/>
          </p:nvSpPr>
          <p:spPr bwMode="auto">
            <a:xfrm>
              <a:off x="1164" y="2391"/>
              <a:ext cx="582" cy="231"/>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(X)→F</a:t>
              </a:r>
            </a:p>
          </p:txBody>
        </p:sp>
        <p:sp>
          <p:nvSpPr>
            <p:cNvPr id="39968" name="Text Box 37"/>
            <p:cNvSpPr txBox="1">
              <a:spLocks noChangeArrowheads="1"/>
            </p:cNvSpPr>
            <p:nvPr/>
          </p:nvSpPr>
          <p:spPr bwMode="auto">
            <a:xfrm>
              <a:off x="4014" y="2296"/>
              <a:ext cx="582" cy="231"/>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(Y)→F</a:t>
              </a:r>
            </a:p>
          </p:txBody>
        </p:sp>
      </p:grpSp>
      <p:sp>
        <p:nvSpPr>
          <p:cNvPr id="198694" name="Text Box 38"/>
          <p:cNvSpPr txBox="1">
            <a:spLocks noChangeArrowheads="1"/>
          </p:cNvSpPr>
          <p:nvPr/>
        </p:nvSpPr>
        <p:spPr bwMode="auto">
          <a:xfrm>
            <a:off x="4000500" y="5600700"/>
            <a:ext cx="742950" cy="366713"/>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F→X</a:t>
            </a:r>
          </a:p>
        </p:txBody>
      </p:sp>
      <p:sp>
        <p:nvSpPr>
          <p:cNvPr id="198695" name="Text Box 39"/>
          <p:cNvSpPr txBox="1">
            <a:spLocks noChangeArrowheads="1"/>
          </p:cNvSpPr>
          <p:nvPr/>
        </p:nvSpPr>
        <p:spPr bwMode="auto">
          <a:xfrm>
            <a:off x="3962400" y="4972050"/>
            <a:ext cx="742950" cy="366713"/>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CP</a:t>
            </a:r>
            <a:r>
              <a:rPr lang="en-US" altLang="zh-CN" b="1" baseline="-25000">
                <a:solidFill>
                  <a:srgbClr val="FF3300"/>
                </a:solidFill>
              </a:rPr>
              <a:t>X</a:t>
            </a:r>
          </a:p>
        </p:txBody>
      </p:sp>
      <p:sp>
        <p:nvSpPr>
          <p:cNvPr id="198696" name="Rectangle 40"/>
          <p:cNvSpPr>
            <a:spLocks noChangeArrowheads="1"/>
          </p:cNvSpPr>
          <p:nvPr/>
        </p:nvSpPr>
        <p:spPr bwMode="auto">
          <a:xfrm>
            <a:off x="3333750" y="2276475"/>
            <a:ext cx="2609850" cy="400050"/>
          </a:xfrm>
          <a:prstGeom prst="rect">
            <a:avLst/>
          </a:prstGeom>
          <a:solidFill>
            <a:srgbClr val="FF9933"/>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97" name="Rectangle 41"/>
          <p:cNvSpPr>
            <a:spLocks noChangeArrowheads="1"/>
          </p:cNvSpPr>
          <p:nvPr/>
        </p:nvSpPr>
        <p:spPr bwMode="auto">
          <a:xfrm>
            <a:off x="2095500" y="4133850"/>
            <a:ext cx="2571750" cy="419100"/>
          </a:xfrm>
          <a:prstGeom prst="rect">
            <a:avLst/>
          </a:prstGeom>
          <a:solidFill>
            <a:srgbClr val="FF9933"/>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8698" name="Rectangle 42"/>
          <p:cNvSpPr>
            <a:spLocks noChangeArrowheads="1"/>
          </p:cNvSpPr>
          <p:nvPr/>
        </p:nvSpPr>
        <p:spPr bwMode="auto">
          <a:xfrm>
            <a:off x="3124200" y="4953000"/>
            <a:ext cx="609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99" name="Rectangle 43"/>
          <p:cNvSpPr>
            <a:spLocks noChangeArrowheads="1"/>
          </p:cNvSpPr>
          <p:nvPr/>
        </p:nvSpPr>
        <p:spPr bwMode="auto">
          <a:xfrm>
            <a:off x="3124200" y="3200400"/>
            <a:ext cx="609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00" name="Rectangle 44"/>
          <p:cNvSpPr>
            <a:spLocks noChangeArrowheads="1"/>
          </p:cNvSpPr>
          <p:nvPr/>
        </p:nvSpPr>
        <p:spPr bwMode="auto">
          <a:xfrm>
            <a:off x="3200400" y="3276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8701" name="Rectangle 45"/>
          <p:cNvSpPr>
            <a:spLocks noChangeArrowheads="1"/>
          </p:cNvSpPr>
          <p:nvPr/>
        </p:nvSpPr>
        <p:spPr bwMode="auto">
          <a:xfrm>
            <a:off x="3276600" y="4953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8702" name="Rectangle 46"/>
          <p:cNvSpPr>
            <a:spLocks noChangeArrowheads="1"/>
          </p:cNvSpPr>
          <p:nvPr/>
        </p:nvSpPr>
        <p:spPr bwMode="auto">
          <a:xfrm>
            <a:off x="56388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8703" name="Rectangle 47"/>
          <p:cNvSpPr>
            <a:spLocks noChangeArrowheads="1"/>
          </p:cNvSpPr>
          <p:nvPr/>
        </p:nvSpPr>
        <p:spPr bwMode="auto">
          <a:xfrm>
            <a:off x="5562600" y="3048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latin typeface="宋体" pitchFamily="2" charset="-122"/>
              </a:rPr>
              <a:t>≥</a:t>
            </a:r>
            <a:r>
              <a:rPr lang="en-US" altLang="zh-CN" sz="1600"/>
              <a:t>1 </a:t>
            </a:r>
          </a:p>
        </p:txBody>
      </p:sp>
      <p:sp>
        <p:nvSpPr>
          <p:cNvPr id="198704" name="Rectangle 48"/>
          <p:cNvSpPr>
            <a:spLocks noChangeArrowheads="1"/>
          </p:cNvSpPr>
          <p:nvPr/>
        </p:nvSpPr>
        <p:spPr bwMode="auto">
          <a:xfrm>
            <a:off x="3733800" y="32766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宋体" pitchFamily="2" charset="-122"/>
              </a:rPr>
              <a:t>A</a:t>
            </a:r>
            <a:r>
              <a:rPr lang="en-US" altLang="zh-CN"/>
              <a:t> </a:t>
            </a:r>
          </a:p>
        </p:txBody>
      </p:sp>
      <p:sp>
        <p:nvSpPr>
          <p:cNvPr id="198705" name="Rectangle 49"/>
          <p:cNvSpPr>
            <a:spLocks noChangeArrowheads="1"/>
          </p:cNvSpPr>
          <p:nvPr/>
        </p:nvSpPr>
        <p:spPr bwMode="auto">
          <a:xfrm>
            <a:off x="3733800" y="5029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宋体" pitchFamily="2" charset="-122"/>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6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8658"/>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98698"/>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98699"/>
                                        </p:tgtEl>
                                        <p:attrNameLst>
                                          <p:attrName>style.visibility</p:attrName>
                                        </p:attrNameLst>
                                      </p:cBhvr>
                                      <p:to>
                                        <p:strVal val="visible"/>
                                      </p:to>
                                    </p:set>
                                  </p:childTnLst>
                                </p:cTn>
                              </p:par>
                            </p:childTnLst>
                          </p:cTn>
                        </p:par>
                        <p:par>
                          <p:cTn id="21" fill="hold" nodeType="afterGroup">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98700"/>
                                        </p:tgtEl>
                                        <p:attrNameLst>
                                          <p:attrName>style.visibility</p:attrName>
                                        </p:attrNameLst>
                                      </p:cBhvr>
                                      <p:to>
                                        <p:strVal val="visible"/>
                                      </p:to>
                                    </p:se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499"/>
                                          </p:stCondLst>
                                        </p:cTn>
                                        <p:tgtEl>
                                          <p:spTgt spid="198701"/>
                                        </p:tgtEl>
                                        <p:attrNameLst>
                                          <p:attrName>style.visibility</p:attrName>
                                        </p:attrNameLst>
                                      </p:cBhvr>
                                      <p:to>
                                        <p:strVal val="visible"/>
                                      </p:to>
                                    </p:set>
                                  </p:childTnLst>
                                </p:cTn>
                              </p:par>
                            </p:childTnLst>
                          </p:cTn>
                        </p:par>
                        <p:par>
                          <p:cTn id="27" fill="hold" nodeType="afterGroup">
                            <p:stCondLst>
                              <p:cond delay="2500"/>
                            </p:stCondLst>
                            <p:childTnLst>
                              <p:par>
                                <p:cTn id="28" presetID="1" presetClass="entr" presetSubtype="0" fill="hold" grpId="0" nodeType="afterEffect">
                                  <p:stCondLst>
                                    <p:cond delay="0"/>
                                  </p:stCondLst>
                                  <p:childTnLst>
                                    <p:set>
                                      <p:cBhvr>
                                        <p:cTn id="29" dur="1" fill="hold">
                                          <p:stCondLst>
                                            <p:cond delay="499"/>
                                          </p:stCondLst>
                                        </p:cTn>
                                        <p:tgtEl>
                                          <p:spTgt spid="198702"/>
                                        </p:tgtEl>
                                        <p:attrNameLst>
                                          <p:attrName>style.visibility</p:attrName>
                                        </p:attrNameLst>
                                      </p:cBhvr>
                                      <p:to>
                                        <p:strVal val="visible"/>
                                      </p:to>
                                    </p:se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499"/>
                                          </p:stCondLst>
                                        </p:cTn>
                                        <p:tgtEl>
                                          <p:spTgt spid="198703"/>
                                        </p:tgtEl>
                                        <p:attrNameLst>
                                          <p:attrName>style.visibility</p:attrName>
                                        </p:attrNameLst>
                                      </p:cBhvr>
                                      <p:to>
                                        <p:strVal val="visible"/>
                                      </p:to>
                                    </p:set>
                                  </p:childTnLst>
                                </p:cTn>
                              </p:par>
                            </p:childTnLst>
                          </p:cTn>
                        </p:par>
                        <p:par>
                          <p:cTn id="33" fill="hold" nodeType="afterGroup">
                            <p:stCondLst>
                              <p:cond delay="3500"/>
                            </p:stCondLst>
                            <p:childTnLst>
                              <p:par>
                                <p:cTn id="34" presetID="1" presetClass="entr" presetSubtype="0" fill="hold" grpId="0" nodeType="afterEffect">
                                  <p:stCondLst>
                                    <p:cond delay="0"/>
                                  </p:stCondLst>
                                  <p:childTnLst>
                                    <p:set>
                                      <p:cBhvr>
                                        <p:cTn id="35" dur="1" fill="hold">
                                          <p:stCondLst>
                                            <p:cond delay="499"/>
                                          </p:stCondLst>
                                        </p:cTn>
                                        <p:tgtEl>
                                          <p:spTgt spid="198704"/>
                                        </p:tgtEl>
                                        <p:attrNameLst>
                                          <p:attrName>style.visibility</p:attrName>
                                        </p:attrNameLst>
                                      </p:cBhvr>
                                      <p:to>
                                        <p:strVal val="visible"/>
                                      </p:to>
                                    </p:set>
                                  </p:childTnLst>
                                </p:cTn>
                              </p:par>
                            </p:childTnLst>
                          </p:cTn>
                        </p:par>
                        <p:par>
                          <p:cTn id="36" fill="hold" nodeType="afterGroup">
                            <p:stCondLst>
                              <p:cond delay="4000"/>
                            </p:stCondLst>
                            <p:childTnLst>
                              <p:par>
                                <p:cTn id="37" presetID="1" presetClass="entr" presetSubtype="0" fill="hold" grpId="0" nodeType="afterEffect">
                                  <p:stCondLst>
                                    <p:cond delay="0"/>
                                  </p:stCondLst>
                                  <p:childTnLst>
                                    <p:set>
                                      <p:cBhvr>
                                        <p:cTn id="38" dur="1" fill="hold">
                                          <p:stCondLst>
                                            <p:cond delay="499"/>
                                          </p:stCondLst>
                                        </p:cTn>
                                        <p:tgtEl>
                                          <p:spTgt spid="19870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98688"/>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nodeType="afterEffect">
                                  <p:stCondLst>
                                    <p:cond delay="1000"/>
                                  </p:stCondLst>
                                  <p:childTnLst>
                                    <p:set>
                                      <p:cBhvr>
                                        <p:cTn id="45" dur="1" fill="hold">
                                          <p:stCondLst>
                                            <p:cond delay="0"/>
                                          </p:stCondLst>
                                        </p:cTn>
                                        <p:tgtEl>
                                          <p:spTgt spid="198670"/>
                                        </p:tgtEl>
                                        <p:attrNameLst>
                                          <p:attrName>style.visibility</p:attrName>
                                        </p:attrNameLst>
                                      </p:cBhvr>
                                      <p:to>
                                        <p:strVal val="visible"/>
                                      </p:to>
                                    </p:set>
                                    <p:animEffect transition="in" filter="wipe(down)">
                                      <p:cBhvr>
                                        <p:cTn id="46" dur="500"/>
                                        <p:tgtEl>
                                          <p:spTgt spid="198670"/>
                                        </p:tgtEl>
                                      </p:cBhvr>
                                    </p:animEffect>
                                  </p:childTnLst>
                                </p:cTn>
                              </p:par>
                              <p:par>
                                <p:cTn id="47" presetID="1" presetClass="entr" presetSubtype="0" fill="hold" nodeType="withEffect">
                                  <p:stCondLst>
                                    <p:cond delay="1000"/>
                                  </p:stCondLst>
                                  <p:childTnLst>
                                    <p:set>
                                      <p:cBhvr>
                                        <p:cTn id="48" dur="1" fill="hold">
                                          <p:stCondLst>
                                            <p:cond delay="0"/>
                                          </p:stCondLst>
                                        </p:cTn>
                                        <p:tgtEl>
                                          <p:spTgt spid="198708"/>
                                        </p:tgtEl>
                                        <p:attrNameLst>
                                          <p:attrName>style.visibility</p:attrName>
                                        </p:attrNameLst>
                                      </p:cBhvr>
                                      <p:to>
                                        <p:strVal val="visible"/>
                                      </p:to>
                                    </p:set>
                                  </p:childTnLst>
                                </p:cTn>
                              </p:par>
                            </p:childTnLst>
                          </p:cTn>
                        </p:par>
                        <p:par>
                          <p:cTn id="49" fill="hold" nodeType="afterGroup">
                            <p:stCondLst>
                              <p:cond delay="2000"/>
                            </p:stCondLst>
                            <p:childTnLst>
                              <p:par>
                                <p:cTn id="50" presetID="1" presetClass="entr" presetSubtype="0" fill="hold" nodeType="afterEffect">
                                  <p:stCondLst>
                                    <p:cond delay="1000"/>
                                  </p:stCondLst>
                                  <p:childTnLst>
                                    <p:set>
                                      <p:cBhvr>
                                        <p:cTn id="51" dur="1" fill="hold">
                                          <p:stCondLst>
                                            <p:cond delay="499"/>
                                          </p:stCondLst>
                                        </p:cTn>
                                        <p:tgtEl>
                                          <p:spTgt spid="198673"/>
                                        </p:tgtEl>
                                        <p:attrNameLst>
                                          <p:attrName>style.visibility</p:attrName>
                                        </p:attrNameLst>
                                      </p:cBhvr>
                                      <p:to>
                                        <p:strVal val="visible"/>
                                      </p:to>
                                    </p:set>
                                  </p:childTnLst>
                                </p:cTn>
                              </p:par>
                            </p:childTnLst>
                          </p:cTn>
                        </p:par>
                        <p:par>
                          <p:cTn id="52" fill="hold" nodeType="afterGroup">
                            <p:stCondLst>
                              <p:cond delay="3500"/>
                            </p:stCondLst>
                            <p:childTnLst>
                              <p:par>
                                <p:cTn id="53" presetID="22" presetClass="entr" presetSubtype="4" fill="hold" nodeType="afterEffect">
                                  <p:stCondLst>
                                    <p:cond delay="0"/>
                                  </p:stCondLst>
                                  <p:childTnLst>
                                    <p:set>
                                      <p:cBhvr>
                                        <p:cTn id="54" dur="1" fill="hold">
                                          <p:stCondLst>
                                            <p:cond delay="0"/>
                                          </p:stCondLst>
                                        </p:cTn>
                                        <p:tgtEl>
                                          <p:spTgt spid="198676"/>
                                        </p:tgtEl>
                                        <p:attrNameLst>
                                          <p:attrName>style.visibility</p:attrName>
                                        </p:attrNameLst>
                                      </p:cBhvr>
                                      <p:to>
                                        <p:strVal val="visible"/>
                                      </p:to>
                                    </p:set>
                                    <p:animEffect transition="in" filter="wipe(down)">
                                      <p:cBhvr>
                                        <p:cTn id="55" dur="500"/>
                                        <p:tgtEl>
                                          <p:spTgt spid="198676"/>
                                        </p:tgtEl>
                                      </p:cBhvr>
                                    </p:animEffect>
                                  </p:childTnLst>
                                </p:cTn>
                              </p:par>
                            </p:childTnLst>
                          </p:cTn>
                        </p:par>
                        <p:par>
                          <p:cTn id="56" fill="hold" nodeType="afterGroup">
                            <p:stCondLst>
                              <p:cond delay="4000"/>
                            </p:stCondLst>
                            <p:childTnLst>
                              <p:par>
                                <p:cTn id="57" presetID="22" presetClass="entr" presetSubtype="4" fill="hold" nodeType="afterEffect">
                                  <p:stCondLst>
                                    <p:cond delay="0"/>
                                  </p:stCondLst>
                                  <p:childTnLst>
                                    <p:set>
                                      <p:cBhvr>
                                        <p:cTn id="58" dur="1" fill="hold">
                                          <p:stCondLst>
                                            <p:cond delay="0"/>
                                          </p:stCondLst>
                                        </p:cTn>
                                        <p:tgtEl>
                                          <p:spTgt spid="198679"/>
                                        </p:tgtEl>
                                        <p:attrNameLst>
                                          <p:attrName>style.visibility</p:attrName>
                                        </p:attrNameLst>
                                      </p:cBhvr>
                                      <p:to>
                                        <p:strVal val="visible"/>
                                      </p:to>
                                    </p:set>
                                    <p:animEffect transition="in" filter="wipe(down)">
                                      <p:cBhvr>
                                        <p:cTn id="59" dur="500"/>
                                        <p:tgtEl>
                                          <p:spTgt spid="198679"/>
                                        </p:tgtEl>
                                      </p:cBhvr>
                                    </p:animEffect>
                                  </p:childTnLst>
                                </p:cTn>
                              </p:par>
                            </p:childTnLst>
                          </p:cTn>
                        </p:par>
                        <p:par>
                          <p:cTn id="60" fill="hold" nodeType="afterGroup">
                            <p:stCondLst>
                              <p:cond delay="4500"/>
                            </p:stCondLst>
                            <p:childTnLst>
                              <p:par>
                                <p:cTn id="61" presetID="1" presetClass="entr" presetSubtype="0" fill="hold" grpId="0" nodeType="afterEffect">
                                  <p:stCondLst>
                                    <p:cond delay="0"/>
                                  </p:stCondLst>
                                  <p:childTnLst>
                                    <p:set>
                                      <p:cBhvr>
                                        <p:cTn id="62" dur="1" fill="hold">
                                          <p:stCondLst>
                                            <p:cond delay="499"/>
                                          </p:stCondLst>
                                        </p:cTn>
                                        <p:tgtEl>
                                          <p:spTgt spid="198696"/>
                                        </p:tgtEl>
                                        <p:attrNameLst>
                                          <p:attrName>style.visibility</p:attrName>
                                        </p:attrNameLst>
                                      </p:cBhvr>
                                      <p:to>
                                        <p:strVal val="visible"/>
                                      </p:to>
                                    </p:set>
                                  </p:childTnLst>
                                </p:cTn>
                              </p:par>
                            </p:childTnLst>
                          </p:cTn>
                        </p:par>
                        <p:par>
                          <p:cTn id="63" fill="hold" nodeType="afterGroup">
                            <p:stCondLst>
                              <p:cond delay="5000"/>
                            </p:stCondLst>
                            <p:childTnLst>
                              <p:par>
                                <p:cTn id="64" presetID="22" presetClass="entr" presetSubtype="4" fill="hold" grpId="0" nodeType="afterEffect">
                                  <p:stCondLst>
                                    <p:cond delay="1000"/>
                                  </p:stCondLst>
                                  <p:childTnLst>
                                    <p:set>
                                      <p:cBhvr>
                                        <p:cTn id="65" dur="1" fill="hold">
                                          <p:stCondLst>
                                            <p:cond delay="0"/>
                                          </p:stCondLst>
                                        </p:cTn>
                                        <p:tgtEl>
                                          <p:spTgt spid="198682"/>
                                        </p:tgtEl>
                                        <p:attrNameLst>
                                          <p:attrName>style.visibility</p:attrName>
                                        </p:attrNameLst>
                                      </p:cBhvr>
                                      <p:to>
                                        <p:strVal val="visible"/>
                                      </p:to>
                                    </p:set>
                                    <p:animEffect transition="in" filter="wipe(down)">
                                      <p:cBhvr>
                                        <p:cTn id="66" dur="500"/>
                                        <p:tgtEl>
                                          <p:spTgt spid="198682"/>
                                        </p:tgtEl>
                                      </p:cBhvr>
                                    </p:animEffect>
                                  </p:childTnLst>
                                </p:cTn>
                              </p:par>
                            </p:childTnLst>
                          </p:cTn>
                        </p:par>
                        <p:par>
                          <p:cTn id="67" fill="hold" nodeType="afterGroup">
                            <p:stCondLst>
                              <p:cond delay="6500"/>
                            </p:stCondLst>
                            <p:childTnLst>
                              <p:par>
                                <p:cTn id="68" presetID="22" presetClass="entr" presetSubtype="2" fill="hold" grpId="0" nodeType="afterEffect">
                                  <p:stCondLst>
                                    <p:cond delay="0"/>
                                  </p:stCondLst>
                                  <p:childTnLst>
                                    <p:set>
                                      <p:cBhvr>
                                        <p:cTn id="69" dur="1" fill="hold">
                                          <p:stCondLst>
                                            <p:cond delay="0"/>
                                          </p:stCondLst>
                                        </p:cTn>
                                        <p:tgtEl>
                                          <p:spTgt spid="198683"/>
                                        </p:tgtEl>
                                        <p:attrNameLst>
                                          <p:attrName>style.visibility</p:attrName>
                                        </p:attrNameLst>
                                      </p:cBhvr>
                                      <p:to>
                                        <p:strVal val="visible"/>
                                      </p:to>
                                    </p:set>
                                    <p:animEffect transition="in" filter="wipe(right)">
                                      <p:cBhvr>
                                        <p:cTn id="70" dur="500"/>
                                        <p:tgtEl>
                                          <p:spTgt spid="198683"/>
                                        </p:tgtEl>
                                      </p:cBhvr>
                                    </p:animEffect>
                                  </p:childTnLst>
                                </p:cTn>
                              </p:par>
                            </p:childTnLst>
                          </p:cTn>
                        </p:par>
                        <p:par>
                          <p:cTn id="71" fill="hold" nodeType="afterGroup">
                            <p:stCondLst>
                              <p:cond delay="7000"/>
                            </p:stCondLst>
                            <p:childTnLst>
                              <p:par>
                                <p:cTn id="72" presetID="22" presetClass="entr" presetSubtype="1" fill="hold" grpId="0" nodeType="afterEffect">
                                  <p:stCondLst>
                                    <p:cond delay="0"/>
                                  </p:stCondLst>
                                  <p:childTnLst>
                                    <p:set>
                                      <p:cBhvr>
                                        <p:cTn id="73" dur="1" fill="hold">
                                          <p:stCondLst>
                                            <p:cond delay="0"/>
                                          </p:stCondLst>
                                        </p:cTn>
                                        <p:tgtEl>
                                          <p:spTgt spid="198684"/>
                                        </p:tgtEl>
                                        <p:attrNameLst>
                                          <p:attrName>style.visibility</p:attrName>
                                        </p:attrNameLst>
                                      </p:cBhvr>
                                      <p:to>
                                        <p:strVal val="visible"/>
                                      </p:to>
                                    </p:set>
                                    <p:animEffect transition="in" filter="wipe(up)">
                                      <p:cBhvr>
                                        <p:cTn id="74" dur="500"/>
                                        <p:tgtEl>
                                          <p:spTgt spid="198684"/>
                                        </p:tgtEl>
                                      </p:cBhvr>
                                    </p:animEffect>
                                  </p:childTnLst>
                                </p:cTn>
                              </p:par>
                            </p:childTnLst>
                          </p:cTn>
                        </p:par>
                        <p:par>
                          <p:cTn id="75" fill="hold" nodeType="afterGroup">
                            <p:stCondLst>
                              <p:cond delay="7500"/>
                            </p:stCondLst>
                            <p:childTnLst>
                              <p:par>
                                <p:cTn id="76" presetID="22" presetClass="entr" presetSubtype="8" fill="hold" grpId="0" nodeType="afterEffect">
                                  <p:stCondLst>
                                    <p:cond delay="0"/>
                                  </p:stCondLst>
                                  <p:childTnLst>
                                    <p:set>
                                      <p:cBhvr>
                                        <p:cTn id="77" dur="1" fill="hold">
                                          <p:stCondLst>
                                            <p:cond delay="0"/>
                                          </p:stCondLst>
                                        </p:cTn>
                                        <p:tgtEl>
                                          <p:spTgt spid="198685"/>
                                        </p:tgtEl>
                                        <p:attrNameLst>
                                          <p:attrName>style.visibility</p:attrName>
                                        </p:attrNameLst>
                                      </p:cBhvr>
                                      <p:to>
                                        <p:strVal val="visible"/>
                                      </p:to>
                                    </p:set>
                                    <p:animEffect transition="in" filter="wipe(left)">
                                      <p:cBhvr>
                                        <p:cTn id="78" dur="500"/>
                                        <p:tgtEl>
                                          <p:spTgt spid="198685"/>
                                        </p:tgtEl>
                                      </p:cBhvr>
                                    </p:animEffect>
                                  </p:childTnLst>
                                </p:cTn>
                              </p:par>
                            </p:childTnLst>
                          </p:cTn>
                        </p:par>
                        <p:par>
                          <p:cTn id="79" fill="hold" nodeType="afterGroup">
                            <p:stCondLst>
                              <p:cond delay="8000"/>
                            </p:stCondLst>
                            <p:childTnLst>
                              <p:par>
                                <p:cTn id="80" presetID="22" presetClass="entr" presetSubtype="4" fill="hold" grpId="0" nodeType="afterEffect">
                                  <p:stCondLst>
                                    <p:cond delay="0"/>
                                  </p:stCondLst>
                                  <p:childTnLst>
                                    <p:set>
                                      <p:cBhvr>
                                        <p:cTn id="81" dur="1" fill="hold">
                                          <p:stCondLst>
                                            <p:cond delay="0"/>
                                          </p:stCondLst>
                                        </p:cTn>
                                        <p:tgtEl>
                                          <p:spTgt spid="198686"/>
                                        </p:tgtEl>
                                        <p:attrNameLst>
                                          <p:attrName>style.visibility</p:attrName>
                                        </p:attrNameLst>
                                      </p:cBhvr>
                                      <p:to>
                                        <p:strVal val="visible"/>
                                      </p:to>
                                    </p:set>
                                    <p:animEffect transition="in" filter="wipe(down)">
                                      <p:cBhvr>
                                        <p:cTn id="82" dur="500"/>
                                        <p:tgtEl>
                                          <p:spTgt spid="198686"/>
                                        </p:tgtEl>
                                      </p:cBhvr>
                                    </p:animEffect>
                                  </p:childTnLst>
                                </p:cTn>
                              </p:par>
                            </p:childTnLst>
                          </p:cTn>
                        </p:par>
                        <p:par>
                          <p:cTn id="83" fill="hold" nodeType="afterGroup">
                            <p:stCondLst>
                              <p:cond delay="8500"/>
                            </p:stCondLst>
                            <p:childTnLst>
                              <p:par>
                                <p:cTn id="84" presetID="1" presetClass="entr" presetSubtype="0" fill="hold" grpId="0" nodeType="afterEffect">
                                  <p:stCondLst>
                                    <p:cond delay="0"/>
                                  </p:stCondLst>
                                  <p:childTnLst>
                                    <p:set>
                                      <p:cBhvr>
                                        <p:cTn id="85" dur="1" fill="hold">
                                          <p:stCondLst>
                                            <p:cond delay="499"/>
                                          </p:stCondLst>
                                        </p:cTn>
                                        <p:tgtEl>
                                          <p:spTgt spid="198694"/>
                                        </p:tgtEl>
                                        <p:attrNameLst>
                                          <p:attrName>style.visibility</p:attrName>
                                        </p:attrNameLst>
                                      </p:cBhvr>
                                      <p:to>
                                        <p:strVal val="visible"/>
                                      </p:to>
                                    </p:set>
                                  </p:childTnLst>
                                </p:cTn>
                              </p:par>
                            </p:childTnLst>
                          </p:cTn>
                        </p:par>
                        <p:par>
                          <p:cTn id="86" fill="hold" nodeType="afterGroup">
                            <p:stCondLst>
                              <p:cond delay="9000"/>
                            </p:stCondLst>
                            <p:childTnLst>
                              <p:par>
                                <p:cTn id="87" presetID="22" presetClass="entr" presetSubtype="4" fill="hold" grpId="0" nodeType="afterEffect">
                                  <p:stCondLst>
                                    <p:cond delay="1000"/>
                                  </p:stCondLst>
                                  <p:childTnLst>
                                    <p:set>
                                      <p:cBhvr>
                                        <p:cTn id="88" dur="1" fill="hold">
                                          <p:stCondLst>
                                            <p:cond delay="0"/>
                                          </p:stCondLst>
                                        </p:cTn>
                                        <p:tgtEl>
                                          <p:spTgt spid="198687"/>
                                        </p:tgtEl>
                                        <p:attrNameLst>
                                          <p:attrName>style.visibility</p:attrName>
                                        </p:attrNameLst>
                                      </p:cBhvr>
                                      <p:to>
                                        <p:strVal val="visible"/>
                                      </p:to>
                                    </p:set>
                                    <p:animEffect transition="in" filter="wipe(down)">
                                      <p:cBhvr>
                                        <p:cTn id="89" dur="500"/>
                                        <p:tgtEl>
                                          <p:spTgt spid="198687"/>
                                        </p:tgtEl>
                                      </p:cBhvr>
                                    </p:animEffect>
                                  </p:childTnLst>
                                </p:cTn>
                              </p:par>
                            </p:childTnLst>
                          </p:cTn>
                        </p:par>
                        <p:par>
                          <p:cTn id="90" fill="hold" nodeType="afterGroup">
                            <p:stCondLst>
                              <p:cond delay="10500"/>
                            </p:stCondLst>
                            <p:childTnLst>
                              <p:par>
                                <p:cTn id="91" presetID="1" presetClass="entr" presetSubtype="0" fill="hold" grpId="0" nodeType="afterEffect">
                                  <p:stCondLst>
                                    <p:cond delay="0"/>
                                  </p:stCondLst>
                                  <p:childTnLst>
                                    <p:set>
                                      <p:cBhvr>
                                        <p:cTn id="92" dur="1" fill="hold">
                                          <p:stCondLst>
                                            <p:cond delay="499"/>
                                          </p:stCondLst>
                                        </p:cTn>
                                        <p:tgtEl>
                                          <p:spTgt spid="198695"/>
                                        </p:tgtEl>
                                        <p:attrNameLst>
                                          <p:attrName>style.visibility</p:attrName>
                                        </p:attrNameLst>
                                      </p:cBhvr>
                                      <p:to>
                                        <p:strVal val="visible"/>
                                      </p:to>
                                    </p:set>
                                  </p:childTnLst>
                                </p:cTn>
                              </p:par>
                            </p:childTnLst>
                          </p:cTn>
                        </p:par>
                        <p:par>
                          <p:cTn id="93" fill="hold" nodeType="afterGroup">
                            <p:stCondLst>
                              <p:cond delay="11000"/>
                            </p:stCondLst>
                            <p:childTnLst>
                              <p:par>
                                <p:cTn id="94" presetID="1" presetClass="entr" presetSubtype="0" fill="hold" grpId="0" nodeType="afterEffect">
                                  <p:stCondLst>
                                    <p:cond delay="1000"/>
                                  </p:stCondLst>
                                  <p:childTnLst>
                                    <p:set>
                                      <p:cBhvr>
                                        <p:cTn id="95" dur="1" fill="hold">
                                          <p:stCondLst>
                                            <p:cond delay="499"/>
                                          </p:stCondLst>
                                        </p:cTn>
                                        <p:tgtEl>
                                          <p:spTgt spid="198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9" grpId="0" build="p" autoUpdateAnimBg="0"/>
      <p:bldP spid="198682" grpId="0" animBg="1"/>
      <p:bldP spid="198683" grpId="0" animBg="1"/>
      <p:bldP spid="198684" grpId="0" animBg="1"/>
      <p:bldP spid="198685" grpId="0" animBg="1"/>
      <p:bldP spid="198686" grpId="0" animBg="1"/>
      <p:bldP spid="198687" grpId="0" animBg="1"/>
      <p:bldP spid="198694" grpId="0" animBg="1" autoUpdateAnimBg="0"/>
      <p:bldP spid="198695" grpId="0" animBg="1" autoUpdateAnimBg="0"/>
      <p:bldP spid="198696" grpId="0" animBg="1"/>
      <p:bldP spid="198697" grpId="0" animBg="1"/>
      <p:bldP spid="198698" grpId="0" animBg="1"/>
      <p:bldP spid="198699" grpId="0" animBg="1"/>
      <p:bldP spid="198700" grpId="0" autoUpdateAnimBg="0"/>
      <p:bldP spid="198701" grpId="0" autoUpdateAnimBg="0"/>
      <p:bldP spid="198702" grpId="0" autoUpdateAnimBg="0"/>
      <p:bldP spid="198703" grpId="0" autoUpdateAnimBg="0"/>
      <p:bldP spid="198704" grpId="0" autoUpdateAnimBg="0"/>
      <p:bldP spid="19870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1A2F733-4333-457A-BD5A-8FCC5D122C09}" type="datetime2">
              <a:rPr kumimoji="0" lang="zh-CN" altLang="en-US" smtClean="0"/>
              <a:pPr eaLnBrk="1" hangingPunct="1"/>
              <a:t>2016年10月31日</a:t>
            </a:fld>
            <a:endParaRPr kumimoji="0" lang="en-US" altLang="zh-CN" smtClean="0"/>
          </a:p>
        </p:txBody>
      </p:sp>
      <p:sp>
        <p:nvSpPr>
          <p:cNvPr id="4096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grpSp>
        <p:nvGrpSpPr>
          <p:cNvPr id="199682" name="Group 2"/>
          <p:cNvGrpSpPr>
            <a:grpSpLocks/>
          </p:cNvGrpSpPr>
          <p:nvPr/>
        </p:nvGrpSpPr>
        <p:grpSpPr bwMode="auto">
          <a:xfrm>
            <a:off x="1676400" y="2193925"/>
            <a:ext cx="5943600" cy="4114800"/>
            <a:chOff x="1056" y="1068"/>
            <a:chExt cx="3744" cy="2592"/>
          </a:xfrm>
        </p:grpSpPr>
        <p:graphicFrame>
          <p:nvGraphicFramePr>
            <p:cNvPr id="41007" name="Object 3"/>
            <p:cNvGraphicFramePr>
              <a:graphicFrameLocks noChangeAspect="1"/>
            </p:cNvGraphicFramePr>
            <p:nvPr/>
          </p:nvGraphicFramePr>
          <p:xfrm>
            <a:off x="1056" y="1068"/>
            <a:ext cx="3744" cy="2592"/>
          </p:xfrm>
          <a:graphic>
            <a:graphicData uri="http://schemas.openxmlformats.org/presentationml/2006/ole">
              <mc:AlternateContent xmlns:mc="http://schemas.openxmlformats.org/markup-compatibility/2006">
                <mc:Choice xmlns:v="urn:schemas-microsoft-com:vml" Requires="v">
                  <p:oleObj spid="_x0000_s41026" name="Visio" r:id="rId3" imgW="3168396" imgH="2275713" progId="Visio.Drawing.11">
                    <p:embed/>
                  </p:oleObj>
                </mc:Choice>
                <mc:Fallback>
                  <p:oleObj name="Visio" r:id="rId3" imgW="3168396" imgH="227571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68"/>
                          <a:ext cx="3744" cy="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08" name="Rectangle 4"/>
            <p:cNvSpPr>
              <a:spLocks noChangeArrowheads="1"/>
            </p:cNvSpPr>
            <p:nvPr/>
          </p:nvSpPr>
          <p:spPr bwMode="auto">
            <a:xfrm>
              <a:off x="1320" y="2460"/>
              <a:ext cx="1620" cy="264"/>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9" name="Rectangle 5"/>
            <p:cNvSpPr>
              <a:spLocks noChangeArrowheads="1"/>
            </p:cNvSpPr>
            <p:nvPr/>
          </p:nvSpPr>
          <p:spPr bwMode="auto">
            <a:xfrm>
              <a:off x="2976" y="2460"/>
              <a:ext cx="1632" cy="264"/>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0" name="Rectangle 6"/>
            <p:cNvSpPr>
              <a:spLocks noChangeArrowheads="1"/>
            </p:cNvSpPr>
            <p:nvPr/>
          </p:nvSpPr>
          <p:spPr bwMode="auto">
            <a:xfrm>
              <a:off x="2100" y="1296"/>
              <a:ext cx="1632" cy="252"/>
            </a:xfrm>
            <a:prstGeom prst="rect">
              <a:avLst/>
            </a:prstGeom>
            <a:solidFill>
              <a:srgbClr val="FFE4C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1" name="Line 7"/>
            <p:cNvSpPr>
              <a:spLocks noChangeShapeType="1"/>
            </p:cNvSpPr>
            <p:nvPr/>
          </p:nvSpPr>
          <p:spPr bwMode="auto">
            <a:xfrm>
              <a:off x="2688" y="2724"/>
              <a:ext cx="0" cy="2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2" name="Text Box 8"/>
            <p:cNvSpPr txBox="1">
              <a:spLocks noChangeArrowheads="1"/>
            </p:cNvSpPr>
            <p:nvPr/>
          </p:nvSpPr>
          <p:spPr bwMode="auto">
            <a:xfrm>
              <a:off x="3324" y="2472"/>
              <a:ext cx="9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000" b="1"/>
                <a:t>Y</a:t>
              </a:r>
              <a:r>
                <a:rPr lang="zh-CN" altLang="en-US" sz="2000" b="1"/>
                <a:t>寄存器</a:t>
              </a:r>
            </a:p>
          </p:txBody>
        </p:sp>
        <p:sp>
          <p:nvSpPr>
            <p:cNvPr id="41013" name="Text Box 9"/>
            <p:cNvSpPr txBox="1">
              <a:spLocks noChangeArrowheads="1"/>
            </p:cNvSpPr>
            <p:nvPr/>
          </p:nvSpPr>
          <p:spPr bwMode="auto">
            <a:xfrm>
              <a:off x="1704" y="2472"/>
              <a:ext cx="9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000" b="1"/>
                <a:t>X</a:t>
              </a:r>
              <a:r>
                <a:rPr lang="zh-CN" altLang="en-US" sz="2000" b="1"/>
                <a:t>寄存器</a:t>
              </a:r>
            </a:p>
          </p:txBody>
        </p:sp>
        <p:sp>
          <p:nvSpPr>
            <p:cNvPr id="41014" name="Text Box 10"/>
            <p:cNvSpPr txBox="1">
              <a:spLocks noChangeArrowheads="1"/>
            </p:cNvSpPr>
            <p:nvPr/>
          </p:nvSpPr>
          <p:spPr bwMode="auto">
            <a:xfrm>
              <a:off x="2484" y="1296"/>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000" b="1"/>
                <a:t>加法器</a:t>
              </a:r>
            </a:p>
          </p:txBody>
        </p:sp>
        <p:sp>
          <p:nvSpPr>
            <p:cNvPr id="41015" name="Text Box 11"/>
            <p:cNvSpPr txBox="1">
              <a:spLocks noChangeArrowheads="1"/>
            </p:cNvSpPr>
            <p:nvPr/>
          </p:nvSpPr>
          <p:spPr bwMode="auto">
            <a:xfrm>
              <a:off x="2472" y="2976"/>
              <a:ext cx="468" cy="231"/>
            </a:xfrm>
            <a:prstGeom prst="rect">
              <a:avLst/>
            </a:prstGeom>
            <a:noFill/>
            <a:ln>
              <a:noFill/>
            </a:ln>
            <a:effectLst/>
            <a:extLst>
              <a:ext uri="{909E8E84-426E-40DD-AFC4-6F175D3DCCD1}">
                <a14:hiddenFill xmlns:a14="http://schemas.microsoft.com/office/drawing/2010/main">
                  <a:gradFill rotWithShape="0">
                    <a:gsLst>
                      <a:gs pos="0">
                        <a:srgbClr val="DEFEFD"/>
                      </a:gs>
                      <a:gs pos="100000">
                        <a:srgbClr val="ECFEFE"/>
                      </a:gs>
                    </a:gsLst>
                    <a:lin ang="5400000" scaled="1"/>
                  </a:gra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a:t>CP</a:t>
              </a:r>
              <a:r>
                <a:rPr lang="en-US" altLang="zh-CN" baseline="-25000"/>
                <a:t>X</a:t>
              </a:r>
            </a:p>
          </p:txBody>
        </p:sp>
      </p:grpSp>
      <p:sp>
        <p:nvSpPr>
          <p:cNvPr id="40965" name="Rectangle 1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4.2 </a:t>
            </a:r>
            <a:r>
              <a:rPr lang="zh-CN" altLang="en-US" sz="2400" smtClean="0">
                <a:solidFill>
                  <a:schemeClr val="tx1"/>
                </a:solidFill>
                <a:latin typeface="宋体" pitchFamily="2" charset="-122"/>
              </a:rPr>
              <a:t>定点加减运算</a:t>
            </a:r>
            <a:endParaRPr lang="zh-CN" altLang="en-US" smtClean="0">
              <a:latin typeface="宋体" pitchFamily="2" charset="-122"/>
            </a:endParaRPr>
          </a:p>
        </p:txBody>
      </p:sp>
      <p:sp>
        <p:nvSpPr>
          <p:cNvPr id="199693" name="Rectangle 13"/>
          <p:cNvSpPr>
            <a:spLocks noGrp="1" noChangeArrowheads="1"/>
          </p:cNvSpPr>
          <p:nvPr>
            <p:ph type="body" idx="1"/>
          </p:nvPr>
        </p:nvSpPr>
        <p:spPr>
          <a:xfrm>
            <a:off x="0" y="1412875"/>
            <a:ext cx="9144000" cy="990600"/>
          </a:xfrm>
        </p:spPr>
        <p:txBody>
          <a:bodyPr/>
          <a:lstStyle/>
          <a:p>
            <a:pPr eaLnBrk="1" hangingPunct="1">
              <a:buFontTx/>
              <a:buNone/>
            </a:pPr>
            <a:r>
              <a:rPr lang="zh-CN" altLang="en-US" b="1" smtClean="0">
                <a:latin typeface="Times New Roman" pitchFamily="18" charset="0"/>
              </a:rPr>
              <a:t>补码减法：</a:t>
            </a:r>
            <a:r>
              <a:rPr lang="en-US" altLang="zh-CN" b="1" smtClean="0">
                <a:latin typeface="Times New Roman" pitchFamily="18" charset="0"/>
              </a:rPr>
              <a:t>(X)→F</a:t>
            </a:r>
            <a:r>
              <a:rPr lang="zh-CN" altLang="en-US" b="1" smtClean="0">
                <a:latin typeface="Times New Roman" pitchFamily="18" charset="0"/>
              </a:rPr>
              <a:t>、</a:t>
            </a:r>
            <a:r>
              <a:rPr lang="en-US" altLang="zh-CN" b="1" smtClean="0">
                <a:latin typeface="Times New Roman" pitchFamily="18" charset="0"/>
              </a:rPr>
              <a:t>(Y)→F</a:t>
            </a:r>
            <a:r>
              <a:rPr lang="zh-CN" altLang="en-US" b="1" smtClean="0">
                <a:latin typeface="Times New Roman" pitchFamily="18" charset="0"/>
              </a:rPr>
              <a:t>、</a:t>
            </a:r>
            <a:r>
              <a:rPr lang="en-US" altLang="zh-CN" b="1" smtClean="0">
                <a:latin typeface="Times New Roman" pitchFamily="18" charset="0"/>
              </a:rPr>
              <a:t>1→F</a:t>
            </a:r>
            <a:r>
              <a:rPr lang="zh-CN" altLang="en-US" b="1" smtClean="0">
                <a:latin typeface="Times New Roman" pitchFamily="18" charset="0"/>
              </a:rPr>
              <a:t>、</a:t>
            </a:r>
            <a:r>
              <a:rPr lang="en-US" altLang="zh-CN" b="1" smtClean="0">
                <a:latin typeface="Times New Roman" pitchFamily="18" charset="0"/>
              </a:rPr>
              <a:t>(F)→X</a:t>
            </a:r>
            <a:r>
              <a:rPr lang="zh-CN" altLang="en-US" b="1" smtClean="0">
                <a:latin typeface="Times New Roman" pitchFamily="18" charset="0"/>
              </a:rPr>
              <a:t>、</a:t>
            </a:r>
            <a:r>
              <a:rPr lang="en-US" altLang="zh-CN" b="1" smtClean="0">
                <a:latin typeface="Times New Roman" pitchFamily="18" charset="0"/>
              </a:rPr>
              <a:t>CP</a:t>
            </a:r>
            <a:r>
              <a:rPr lang="en-US" altLang="zh-CN" b="1" baseline="-25000" smtClean="0">
                <a:latin typeface="Times New Roman" pitchFamily="18" charset="0"/>
              </a:rPr>
              <a:t>X</a:t>
            </a:r>
          </a:p>
        </p:txBody>
      </p:sp>
      <p:grpSp>
        <p:nvGrpSpPr>
          <p:cNvPr id="199694" name="Group 14"/>
          <p:cNvGrpSpPr>
            <a:grpSpLocks/>
          </p:cNvGrpSpPr>
          <p:nvPr/>
        </p:nvGrpSpPr>
        <p:grpSpPr bwMode="auto">
          <a:xfrm>
            <a:off x="3562350" y="3870325"/>
            <a:ext cx="2419350" cy="533400"/>
            <a:chOff x="2244" y="2064"/>
            <a:chExt cx="1524" cy="336"/>
          </a:xfrm>
        </p:grpSpPr>
        <p:sp>
          <p:nvSpPr>
            <p:cNvPr id="41005" name="Line 15"/>
            <p:cNvSpPr>
              <a:spLocks noChangeShapeType="1"/>
            </p:cNvSpPr>
            <p:nvPr/>
          </p:nvSpPr>
          <p:spPr bwMode="auto">
            <a:xfrm flipV="1">
              <a:off x="2244" y="2112"/>
              <a:ext cx="0" cy="288"/>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6" name="Line 16"/>
            <p:cNvSpPr>
              <a:spLocks noChangeShapeType="1"/>
            </p:cNvSpPr>
            <p:nvPr/>
          </p:nvSpPr>
          <p:spPr bwMode="auto">
            <a:xfrm flipV="1">
              <a:off x="3768" y="2064"/>
              <a:ext cx="0" cy="336"/>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9697" name="Group 17"/>
          <p:cNvGrpSpPr>
            <a:grpSpLocks/>
          </p:cNvGrpSpPr>
          <p:nvPr/>
        </p:nvGrpSpPr>
        <p:grpSpPr bwMode="auto">
          <a:xfrm>
            <a:off x="3429000" y="3260725"/>
            <a:ext cx="2628900" cy="152400"/>
            <a:chOff x="2160" y="1680"/>
            <a:chExt cx="1656" cy="96"/>
          </a:xfrm>
        </p:grpSpPr>
        <p:sp>
          <p:nvSpPr>
            <p:cNvPr id="41003" name="Line 18"/>
            <p:cNvSpPr>
              <a:spLocks noChangeShapeType="1"/>
            </p:cNvSpPr>
            <p:nvPr/>
          </p:nvSpPr>
          <p:spPr bwMode="auto">
            <a:xfrm flipV="1">
              <a:off x="2160" y="1680"/>
              <a:ext cx="0" cy="96"/>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4" name="Line 19"/>
            <p:cNvSpPr>
              <a:spLocks noChangeShapeType="1"/>
            </p:cNvSpPr>
            <p:nvPr/>
          </p:nvSpPr>
          <p:spPr bwMode="auto">
            <a:xfrm flipV="1">
              <a:off x="3816" y="1680"/>
              <a:ext cx="0" cy="72"/>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9700" name="Group 20"/>
          <p:cNvGrpSpPr>
            <a:grpSpLocks/>
          </p:cNvGrpSpPr>
          <p:nvPr/>
        </p:nvGrpSpPr>
        <p:grpSpPr bwMode="auto">
          <a:xfrm>
            <a:off x="3429000" y="3260725"/>
            <a:ext cx="2590800" cy="0"/>
            <a:chOff x="2160" y="1680"/>
            <a:chExt cx="1632" cy="0"/>
          </a:xfrm>
        </p:grpSpPr>
        <p:sp>
          <p:nvSpPr>
            <p:cNvPr id="41001" name="Line 21"/>
            <p:cNvSpPr>
              <a:spLocks noChangeShapeType="1"/>
            </p:cNvSpPr>
            <p:nvPr/>
          </p:nvSpPr>
          <p:spPr bwMode="auto">
            <a:xfrm>
              <a:off x="2160" y="1680"/>
              <a:ext cx="72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2" name="Line 22"/>
            <p:cNvSpPr>
              <a:spLocks noChangeShapeType="1"/>
            </p:cNvSpPr>
            <p:nvPr/>
          </p:nvSpPr>
          <p:spPr bwMode="auto">
            <a:xfrm flipH="1">
              <a:off x="3024" y="1680"/>
              <a:ext cx="768"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9703" name="Group 23"/>
          <p:cNvGrpSpPr>
            <a:grpSpLocks/>
          </p:cNvGrpSpPr>
          <p:nvPr/>
        </p:nvGrpSpPr>
        <p:grpSpPr bwMode="auto">
          <a:xfrm>
            <a:off x="4572000" y="2955925"/>
            <a:ext cx="228600" cy="304800"/>
            <a:chOff x="2880" y="1488"/>
            <a:chExt cx="144" cy="192"/>
          </a:xfrm>
        </p:grpSpPr>
        <p:sp>
          <p:nvSpPr>
            <p:cNvPr id="40999" name="Line 24"/>
            <p:cNvSpPr>
              <a:spLocks noChangeShapeType="1"/>
            </p:cNvSpPr>
            <p:nvPr/>
          </p:nvSpPr>
          <p:spPr bwMode="auto">
            <a:xfrm flipV="1">
              <a:off x="2880" y="1488"/>
              <a:ext cx="0" cy="192"/>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0" name="Line 25"/>
            <p:cNvSpPr>
              <a:spLocks noChangeShapeType="1"/>
            </p:cNvSpPr>
            <p:nvPr/>
          </p:nvSpPr>
          <p:spPr bwMode="auto">
            <a:xfrm flipV="1">
              <a:off x="3024" y="1488"/>
              <a:ext cx="0" cy="192"/>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9706" name="Line 26"/>
          <p:cNvSpPr>
            <a:spLocks noChangeShapeType="1"/>
          </p:cNvSpPr>
          <p:nvPr/>
        </p:nvSpPr>
        <p:spPr bwMode="auto">
          <a:xfrm flipV="1">
            <a:off x="4648200" y="2270125"/>
            <a:ext cx="0" cy="30480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07" name="Line 27"/>
          <p:cNvSpPr>
            <a:spLocks noChangeShapeType="1"/>
          </p:cNvSpPr>
          <p:nvPr/>
        </p:nvSpPr>
        <p:spPr bwMode="auto">
          <a:xfrm flipH="1">
            <a:off x="1828800" y="2251075"/>
            <a:ext cx="281940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08" name="Line 28"/>
          <p:cNvSpPr>
            <a:spLocks noChangeShapeType="1"/>
          </p:cNvSpPr>
          <p:nvPr/>
        </p:nvSpPr>
        <p:spPr bwMode="auto">
          <a:xfrm>
            <a:off x="1828800" y="2270125"/>
            <a:ext cx="0" cy="381000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09" name="Line 29"/>
          <p:cNvSpPr>
            <a:spLocks noChangeShapeType="1"/>
          </p:cNvSpPr>
          <p:nvPr/>
        </p:nvSpPr>
        <p:spPr bwMode="auto">
          <a:xfrm>
            <a:off x="1828800" y="6080125"/>
            <a:ext cx="1524000" cy="0"/>
          </a:xfrm>
          <a:prstGeom prst="line">
            <a:avLst/>
          </a:prstGeom>
          <a:noFill/>
          <a:ln w="5715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10" name="Line 30"/>
          <p:cNvSpPr>
            <a:spLocks noChangeShapeType="1"/>
          </p:cNvSpPr>
          <p:nvPr/>
        </p:nvSpPr>
        <p:spPr bwMode="auto">
          <a:xfrm flipV="1">
            <a:off x="3352800" y="5699125"/>
            <a:ext cx="0" cy="381000"/>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11" name="Line 31"/>
          <p:cNvSpPr>
            <a:spLocks noChangeShapeType="1"/>
          </p:cNvSpPr>
          <p:nvPr/>
        </p:nvSpPr>
        <p:spPr bwMode="auto">
          <a:xfrm flipV="1">
            <a:off x="3429000" y="4803775"/>
            <a:ext cx="0" cy="361950"/>
          </a:xfrm>
          <a:prstGeom prst="line">
            <a:avLst/>
          </a:prstGeom>
          <a:noFill/>
          <a:ln w="57150" cap="sq">
            <a:solidFill>
              <a:srgbClr val="008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99712" name="Group 32"/>
          <p:cNvGrpSpPr>
            <a:grpSpLocks/>
          </p:cNvGrpSpPr>
          <p:nvPr/>
        </p:nvGrpSpPr>
        <p:grpSpPr bwMode="auto">
          <a:xfrm>
            <a:off x="2095500" y="4403725"/>
            <a:ext cx="5219700" cy="419100"/>
            <a:chOff x="1320" y="2400"/>
            <a:chExt cx="3288" cy="264"/>
          </a:xfrm>
        </p:grpSpPr>
        <p:sp>
          <p:nvSpPr>
            <p:cNvPr id="40997" name="Rectangle 33"/>
            <p:cNvSpPr>
              <a:spLocks noChangeArrowheads="1"/>
            </p:cNvSpPr>
            <p:nvPr/>
          </p:nvSpPr>
          <p:spPr bwMode="auto">
            <a:xfrm>
              <a:off x="1320" y="2400"/>
              <a:ext cx="1620" cy="264"/>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8" name="Rectangle 34"/>
            <p:cNvSpPr>
              <a:spLocks noChangeArrowheads="1"/>
            </p:cNvSpPr>
            <p:nvPr/>
          </p:nvSpPr>
          <p:spPr bwMode="auto">
            <a:xfrm>
              <a:off x="2976" y="2400"/>
              <a:ext cx="1632" cy="264"/>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9715" name="Text Box 35"/>
          <p:cNvSpPr txBox="1">
            <a:spLocks noChangeArrowheads="1"/>
          </p:cNvSpPr>
          <p:nvPr/>
        </p:nvSpPr>
        <p:spPr bwMode="auto">
          <a:xfrm>
            <a:off x="4000500" y="5870575"/>
            <a:ext cx="742950" cy="366713"/>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F→X</a:t>
            </a:r>
          </a:p>
        </p:txBody>
      </p:sp>
      <p:sp>
        <p:nvSpPr>
          <p:cNvPr id="199716" name="Text Box 36"/>
          <p:cNvSpPr txBox="1">
            <a:spLocks noChangeArrowheads="1"/>
          </p:cNvSpPr>
          <p:nvPr/>
        </p:nvSpPr>
        <p:spPr bwMode="auto">
          <a:xfrm>
            <a:off x="3962400" y="5241925"/>
            <a:ext cx="742950" cy="366713"/>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CP</a:t>
            </a:r>
            <a:r>
              <a:rPr lang="en-US" altLang="zh-CN" b="1" baseline="-25000">
                <a:solidFill>
                  <a:srgbClr val="FF3300"/>
                </a:solidFill>
              </a:rPr>
              <a:t>X</a:t>
            </a:r>
          </a:p>
        </p:txBody>
      </p:sp>
      <p:sp>
        <p:nvSpPr>
          <p:cNvPr id="199717" name="Rectangle 37"/>
          <p:cNvSpPr>
            <a:spLocks noChangeArrowheads="1"/>
          </p:cNvSpPr>
          <p:nvPr/>
        </p:nvSpPr>
        <p:spPr bwMode="auto">
          <a:xfrm>
            <a:off x="3333750" y="2555875"/>
            <a:ext cx="2609850" cy="400050"/>
          </a:xfrm>
          <a:prstGeom prst="rect">
            <a:avLst/>
          </a:prstGeom>
          <a:solidFill>
            <a:srgbClr val="FF9933"/>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18" name="Rectangle 38"/>
          <p:cNvSpPr>
            <a:spLocks noChangeArrowheads="1"/>
          </p:cNvSpPr>
          <p:nvPr/>
        </p:nvSpPr>
        <p:spPr bwMode="auto">
          <a:xfrm>
            <a:off x="2095500" y="4403725"/>
            <a:ext cx="2571750" cy="419100"/>
          </a:xfrm>
          <a:prstGeom prst="rect">
            <a:avLst/>
          </a:prstGeom>
          <a:solidFill>
            <a:srgbClr val="FF9933"/>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99719" name="Group 39"/>
          <p:cNvGrpSpPr>
            <a:grpSpLocks/>
          </p:cNvGrpSpPr>
          <p:nvPr/>
        </p:nvGrpSpPr>
        <p:grpSpPr bwMode="auto">
          <a:xfrm>
            <a:off x="1847850" y="3808413"/>
            <a:ext cx="3638550" cy="542925"/>
            <a:chOff x="1164" y="2025"/>
            <a:chExt cx="2292" cy="342"/>
          </a:xfrm>
        </p:grpSpPr>
        <p:sp>
          <p:nvSpPr>
            <p:cNvPr id="40994" name="Text Box 40"/>
            <p:cNvSpPr txBox="1">
              <a:spLocks noChangeArrowheads="1"/>
            </p:cNvSpPr>
            <p:nvPr/>
          </p:nvSpPr>
          <p:spPr bwMode="auto">
            <a:xfrm>
              <a:off x="1164" y="2136"/>
              <a:ext cx="468" cy="231"/>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X→F</a:t>
              </a:r>
            </a:p>
          </p:txBody>
        </p:sp>
        <p:sp>
          <p:nvSpPr>
            <p:cNvPr id="40995" name="Text Box 41"/>
            <p:cNvSpPr txBox="1">
              <a:spLocks noChangeArrowheads="1"/>
            </p:cNvSpPr>
            <p:nvPr/>
          </p:nvSpPr>
          <p:spPr bwMode="auto">
            <a:xfrm>
              <a:off x="2988" y="2025"/>
              <a:ext cx="468" cy="231"/>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Y→F</a:t>
              </a:r>
            </a:p>
          </p:txBody>
        </p:sp>
        <p:sp>
          <p:nvSpPr>
            <p:cNvPr id="40996" name="Line 42"/>
            <p:cNvSpPr>
              <a:spLocks noChangeShapeType="1"/>
            </p:cNvSpPr>
            <p:nvPr/>
          </p:nvSpPr>
          <p:spPr bwMode="auto">
            <a:xfrm>
              <a:off x="3024" y="2064"/>
              <a:ext cx="144"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9723" name="Text Box 43"/>
          <p:cNvSpPr txBox="1">
            <a:spLocks noChangeArrowheads="1"/>
          </p:cNvSpPr>
          <p:nvPr/>
        </p:nvSpPr>
        <p:spPr bwMode="auto">
          <a:xfrm>
            <a:off x="6248400" y="2574925"/>
            <a:ext cx="742950" cy="366713"/>
          </a:xfrm>
          <a:prstGeom prst="rect">
            <a:avLst/>
          </a:prstGeom>
          <a:gradFill rotWithShape="0">
            <a:gsLst>
              <a:gs pos="0">
                <a:srgbClr val="DEFEFD"/>
              </a:gs>
              <a:gs pos="100000">
                <a:srgbClr val="ECFEFE"/>
              </a:gs>
            </a:gsLst>
            <a:lin ang="5400000" scaled="1"/>
          </a:gra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b="1">
                <a:solidFill>
                  <a:srgbClr val="FF3300"/>
                </a:solidFill>
              </a:rPr>
              <a:t>1→F</a:t>
            </a:r>
          </a:p>
        </p:txBody>
      </p:sp>
      <p:sp>
        <p:nvSpPr>
          <p:cNvPr id="40984" name="Line 44"/>
          <p:cNvSpPr>
            <a:spLocks noChangeShapeType="1"/>
          </p:cNvSpPr>
          <p:nvPr/>
        </p:nvSpPr>
        <p:spPr bwMode="auto">
          <a:xfrm>
            <a:off x="3829050" y="1508125"/>
            <a:ext cx="3048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735" name="Rectangle 55"/>
          <p:cNvSpPr>
            <a:spLocks noChangeArrowheads="1"/>
          </p:cNvSpPr>
          <p:nvPr/>
        </p:nvSpPr>
        <p:spPr bwMode="auto">
          <a:xfrm>
            <a:off x="3124200" y="3470275"/>
            <a:ext cx="609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36" name="Rectangle 56"/>
          <p:cNvSpPr>
            <a:spLocks noChangeArrowheads="1"/>
          </p:cNvSpPr>
          <p:nvPr/>
        </p:nvSpPr>
        <p:spPr bwMode="auto">
          <a:xfrm>
            <a:off x="3124200" y="5222875"/>
            <a:ext cx="609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37" name="Rectangle 57"/>
          <p:cNvSpPr>
            <a:spLocks noChangeArrowheads="1"/>
          </p:cNvSpPr>
          <p:nvPr/>
        </p:nvSpPr>
        <p:spPr bwMode="auto">
          <a:xfrm>
            <a:off x="3276600" y="354647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9738" name="Rectangle 58"/>
          <p:cNvSpPr>
            <a:spLocks noChangeArrowheads="1"/>
          </p:cNvSpPr>
          <p:nvPr/>
        </p:nvSpPr>
        <p:spPr bwMode="auto">
          <a:xfrm>
            <a:off x="3276600" y="523716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9739" name="Rectangle 59"/>
          <p:cNvSpPr>
            <a:spLocks noChangeArrowheads="1"/>
          </p:cNvSpPr>
          <p:nvPr/>
        </p:nvSpPr>
        <p:spPr bwMode="auto">
          <a:xfrm>
            <a:off x="5562600" y="354647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宋体" pitchFamily="2" charset="-122"/>
              </a:rPr>
              <a:t>＆</a:t>
            </a:r>
            <a:r>
              <a:rPr lang="zh-CN" altLang="en-US"/>
              <a:t> </a:t>
            </a:r>
          </a:p>
        </p:txBody>
      </p:sp>
      <p:sp>
        <p:nvSpPr>
          <p:cNvPr id="199740" name="Rectangle 60"/>
          <p:cNvSpPr>
            <a:spLocks noChangeArrowheads="1"/>
          </p:cNvSpPr>
          <p:nvPr/>
        </p:nvSpPr>
        <p:spPr bwMode="auto">
          <a:xfrm>
            <a:off x="5486400" y="3317875"/>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latin typeface="宋体" pitchFamily="2" charset="-122"/>
              </a:rPr>
              <a:t>≥</a:t>
            </a:r>
            <a:r>
              <a:rPr lang="en-US" altLang="zh-CN" sz="1600"/>
              <a:t>1 </a:t>
            </a:r>
          </a:p>
        </p:txBody>
      </p:sp>
      <p:sp>
        <p:nvSpPr>
          <p:cNvPr id="199742" name="Rectangle 62"/>
          <p:cNvSpPr>
            <a:spLocks noChangeArrowheads="1"/>
          </p:cNvSpPr>
          <p:nvPr/>
        </p:nvSpPr>
        <p:spPr bwMode="auto">
          <a:xfrm>
            <a:off x="3810000"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宋体" pitchFamily="2" charset="-122"/>
              </a:rPr>
              <a:t>A</a:t>
            </a:r>
          </a:p>
        </p:txBody>
      </p:sp>
      <p:sp>
        <p:nvSpPr>
          <p:cNvPr id="199743" name="Rectangle 63"/>
          <p:cNvSpPr>
            <a:spLocks noChangeArrowheads="1"/>
          </p:cNvSpPr>
          <p:nvPr/>
        </p:nvSpPr>
        <p:spPr bwMode="auto">
          <a:xfrm>
            <a:off x="3810000" y="5299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宋体" pitchFamily="2" charset="-122"/>
              </a:rPr>
              <a:t>C</a:t>
            </a:r>
          </a:p>
        </p:txBody>
      </p:sp>
      <p:sp>
        <p:nvSpPr>
          <p:cNvPr id="40993" name="Rectangle 65"/>
          <p:cNvSpPr>
            <a:spLocks noChangeArrowheads="1"/>
          </p:cNvSpPr>
          <p:nvPr/>
        </p:nvSpPr>
        <p:spPr bwMode="auto">
          <a:xfrm>
            <a:off x="0" y="836613"/>
            <a:ext cx="6426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A50021"/>
                </a:solidFill>
              </a:rPr>
              <a:t>4.2.4 </a:t>
            </a:r>
            <a:r>
              <a:rPr lang="zh-CN" altLang="en-US" sz="3200" b="1">
                <a:solidFill>
                  <a:srgbClr val="A50021"/>
                </a:solidFill>
              </a:rPr>
              <a:t>补码定点加减运算的实现</a:t>
            </a:r>
            <a:r>
              <a:rPr lang="en-US" altLang="zh-CN" sz="3200" b="1">
                <a:solidFill>
                  <a:srgbClr val="A50021"/>
                </a:solidFill>
              </a:rPr>
              <a:t>:X-Y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6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968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99735"/>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199736"/>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199737"/>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199738"/>
                                        </p:tgtEl>
                                        <p:attrNameLst>
                                          <p:attrName>style.visibility</p:attrName>
                                        </p:attrNameLst>
                                      </p:cBhvr>
                                      <p:to>
                                        <p:strVal val="visible"/>
                                      </p:to>
                                    </p:set>
                                  </p:childTnLst>
                                </p:cTn>
                              </p:par>
                            </p:childTnLst>
                          </p:cTn>
                        </p:par>
                        <p:par>
                          <p:cTn id="23" fill="hold" nodeType="afterGroup">
                            <p:stCondLst>
                              <p:cond delay="2500"/>
                            </p:stCondLst>
                            <p:childTnLst>
                              <p:par>
                                <p:cTn id="24" presetID="1" presetClass="entr" presetSubtype="0" fill="hold" grpId="0" nodeType="afterEffect">
                                  <p:stCondLst>
                                    <p:cond delay="0"/>
                                  </p:stCondLst>
                                  <p:childTnLst>
                                    <p:set>
                                      <p:cBhvr>
                                        <p:cTn id="25" dur="1" fill="hold">
                                          <p:stCondLst>
                                            <p:cond delay="499"/>
                                          </p:stCondLst>
                                        </p:cTn>
                                        <p:tgtEl>
                                          <p:spTgt spid="199739"/>
                                        </p:tgtEl>
                                        <p:attrNameLst>
                                          <p:attrName>style.visibility</p:attrName>
                                        </p:attrNameLst>
                                      </p:cBhvr>
                                      <p:to>
                                        <p:strVal val="visible"/>
                                      </p:to>
                                    </p:set>
                                  </p:childTnLst>
                                </p:cTn>
                              </p:par>
                            </p:childTnLst>
                          </p:cTn>
                        </p:par>
                        <p:par>
                          <p:cTn id="26" fill="hold" nodeType="afterGroup">
                            <p:stCondLst>
                              <p:cond delay="3000"/>
                            </p:stCondLst>
                            <p:childTnLst>
                              <p:par>
                                <p:cTn id="27" presetID="1" presetClass="entr" presetSubtype="0" fill="hold" grpId="0" nodeType="afterEffect">
                                  <p:stCondLst>
                                    <p:cond delay="0"/>
                                  </p:stCondLst>
                                  <p:childTnLst>
                                    <p:set>
                                      <p:cBhvr>
                                        <p:cTn id="28" dur="1" fill="hold">
                                          <p:stCondLst>
                                            <p:cond delay="499"/>
                                          </p:stCondLst>
                                        </p:cTn>
                                        <p:tgtEl>
                                          <p:spTgt spid="199740"/>
                                        </p:tgtEl>
                                        <p:attrNameLst>
                                          <p:attrName>style.visibility</p:attrName>
                                        </p:attrNameLst>
                                      </p:cBhvr>
                                      <p:to>
                                        <p:strVal val="visible"/>
                                      </p:to>
                                    </p:set>
                                  </p:childTnLst>
                                </p:cTn>
                              </p:par>
                            </p:childTnLst>
                          </p:cTn>
                        </p:par>
                        <p:par>
                          <p:cTn id="29" fill="hold" nodeType="afterGroup">
                            <p:stCondLst>
                              <p:cond delay="3500"/>
                            </p:stCondLst>
                            <p:childTnLst>
                              <p:par>
                                <p:cTn id="30" presetID="1" presetClass="entr" presetSubtype="0" fill="hold" grpId="0" nodeType="afterEffect">
                                  <p:stCondLst>
                                    <p:cond delay="0"/>
                                  </p:stCondLst>
                                  <p:childTnLst>
                                    <p:set>
                                      <p:cBhvr>
                                        <p:cTn id="31" dur="1" fill="hold">
                                          <p:stCondLst>
                                            <p:cond delay="499"/>
                                          </p:stCondLst>
                                        </p:cTn>
                                        <p:tgtEl>
                                          <p:spTgt spid="199742"/>
                                        </p:tgtEl>
                                        <p:attrNameLst>
                                          <p:attrName>style.visibility</p:attrName>
                                        </p:attrNameLst>
                                      </p:cBhvr>
                                      <p:to>
                                        <p:strVal val="visible"/>
                                      </p:to>
                                    </p:set>
                                  </p:childTnLst>
                                </p:cTn>
                              </p:par>
                            </p:childTnLst>
                          </p:cTn>
                        </p:par>
                        <p:par>
                          <p:cTn id="32" fill="hold" nodeType="afterGroup">
                            <p:stCondLst>
                              <p:cond delay="4000"/>
                            </p:stCondLst>
                            <p:childTnLst>
                              <p:par>
                                <p:cTn id="33" presetID="1" presetClass="entr" presetSubtype="0" fill="hold" grpId="0" nodeType="afterEffect">
                                  <p:stCondLst>
                                    <p:cond delay="0"/>
                                  </p:stCondLst>
                                  <p:childTnLst>
                                    <p:set>
                                      <p:cBhvr>
                                        <p:cTn id="34" dur="1" fill="hold">
                                          <p:stCondLst>
                                            <p:cond delay="499"/>
                                          </p:stCondLst>
                                        </p:cTn>
                                        <p:tgtEl>
                                          <p:spTgt spid="19974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997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9971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nodeType="afterEffect">
                                  <p:stCondLst>
                                    <p:cond delay="0"/>
                                  </p:stCondLst>
                                  <p:childTnLst>
                                    <p:set>
                                      <p:cBhvr>
                                        <p:cTn id="45" dur="1" fill="hold">
                                          <p:stCondLst>
                                            <p:cond delay="0"/>
                                          </p:stCondLst>
                                        </p:cTn>
                                        <p:tgtEl>
                                          <p:spTgt spid="199694"/>
                                        </p:tgtEl>
                                        <p:attrNameLst>
                                          <p:attrName>style.visibility</p:attrName>
                                        </p:attrNameLst>
                                      </p:cBhvr>
                                      <p:to>
                                        <p:strVal val="visible"/>
                                      </p:to>
                                    </p:set>
                                    <p:animEffect transition="in" filter="wipe(down)">
                                      <p:cBhvr>
                                        <p:cTn id="46" dur="500"/>
                                        <p:tgtEl>
                                          <p:spTgt spid="199694"/>
                                        </p:tgtEl>
                                      </p:cBhvr>
                                    </p:animEffect>
                                  </p:childTnLst>
                                </p:cTn>
                              </p:par>
                            </p:childTnLst>
                          </p:cTn>
                        </p:par>
                        <p:par>
                          <p:cTn id="47" fill="hold" nodeType="afterGroup">
                            <p:stCondLst>
                              <p:cond delay="1000"/>
                            </p:stCondLst>
                            <p:childTnLst>
                              <p:par>
                                <p:cTn id="48" presetID="1" presetClass="entr" presetSubtype="0" fill="hold" nodeType="afterEffect">
                                  <p:stCondLst>
                                    <p:cond delay="1000"/>
                                  </p:stCondLst>
                                  <p:childTnLst>
                                    <p:set>
                                      <p:cBhvr>
                                        <p:cTn id="49" dur="1" fill="hold">
                                          <p:stCondLst>
                                            <p:cond delay="499"/>
                                          </p:stCondLst>
                                        </p:cTn>
                                        <p:tgtEl>
                                          <p:spTgt spid="199697"/>
                                        </p:tgtEl>
                                        <p:attrNameLst>
                                          <p:attrName>style.visibility</p:attrName>
                                        </p:attrNameLst>
                                      </p:cBhvr>
                                      <p:to>
                                        <p:strVal val="visible"/>
                                      </p:to>
                                    </p:set>
                                  </p:childTnLst>
                                </p:cTn>
                              </p:par>
                            </p:childTnLst>
                          </p:cTn>
                        </p:par>
                        <p:par>
                          <p:cTn id="50" fill="hold" nodeType="afterGroup">
                            <p:stCondLst>
                              <p:cond delay="2500"/>
                            </p:stCondLst>
                            <p:childTnLst>
                              <p:par>
                                <p:cTn id="51" presetID="22" presetClass="entr" presetSubtype="4" fill="hold" nodeType="afterEffect">
                                  <p:stCondLst>
                                    <p:cond delay="0"/>
                                  </p:stCondLst>
                                  <p:childTnLst>
                                    <p:set>
                                      <p:cBhvr>
                                        <p:cTn id="52" dur="1" fill="hold">
                                          <p:stCondLst>
                                            <p:cond delay="0"/>
                                          </p:stCondLst>
                                        </p:cTn>
                                        <p:tgtEl>
                                          <p:spTgt spid="199700"/>
                                        </p:tgtEl>
                                        <p:attrNameLst>
                                          <p:attrName>style.visibility</p:attrName>
                                        </p:attrNameLst>
                                      </p:cBhvr>
                                      <p:to>
                                        <p:strVal val="visible"/>
                                      </p:to>
                                    </p:set>
                                    <p:animEffect transition="in" filter="wipe(down)">
                                      <p:cBhvr>
                                        <p:cTn id="53" dur="500"/>
                                        <p:tgtEl>
                                          <p:spTgt spid="199700"/>
                                        </p:tgtEl>
                                      </p:cBhvr>
                                    </p:animEffect>
                                  </p:childTnLst>
                                </p:cTn>
                              </p:par>
                            </p:childTnLst>
                          </p:cTn>
                        </p:par>
                        <p:par>
                          <p:cTn id="54" fill="hold" nodeType="afterGroup">
                            <p:stCondLst>
                              <p:cond delay="3000"/>
                            </p:stCondLst>
                            <p:childTnLst>
                              <p:par>
                                <p:cTn id="55" presetID="22" presetClass="entr" presetSubtype="4" fill="hold" nodeType="afterEffect">
                                  <p:stCondLst>
                                    <p:cond delay="0"/>
                                  </p:stCondLst>
                                  <p:childTnLst>
                                    <p:set>
                                      <p:cBhvr>
                                        <p:cTn id="56" dur="1" fill="hold">
                                          <p:stCondLst>
                                            <p:cond delay="0"/>
                                          </p:stCondLst>
                                        </p:cTn>
                                        <p:tgtEl>
                                          <p:spTgt spid="199703"/>
                                        </p:tgtEl>
                                        <p:attrNameLst>
                                          <p:attrName>style.visibility</p:attrName>
                                        </p:attrNameLst>
                                      </p:cBhvr>
                                      <p:to>
                                        <p:strVal val="visible"/>
                                      </p:to>
                                    </p:set>
                                    <p:animEffect transition="in" filter="wipe(down)">
                                      <p:cBhvr>
                                        <p:cTn id="57" dur="500"/>
                                        <p:tgtEl>
                                          <p:spTgt spid="199703"/>
                                        </p:tgtEl>
                                      </p:cBhvr>
                                    </p:animEffect>
                                  </p:childTnLst>
                                </p:cTn>
                              </p:par>
                            </p:childTnLst>
                          </p:cTn>
                        </p:par>
                        <p:par>
                          <p:cTn id="58" fill="hold" nodeType="afterGroup">
                            <p:stCondLst>
                              <p:cond delay="3500"/>
                            </p:stCondLst>
                            <p:childTnLst>
                              <p:par>
                                <p:cTn id="59" presetID="1" presetClass="entr" presetSubtype="0" fill="hold" grpId="0" nodeType="afterEffect">
                                  <p:stCondLst>
                                    <p:cond delay="0"/>
                                  </p:stCondLst>
                                  <p:childTnLst>
                                    <p:set>
                                      <p:cBhvr>
                                        <p:cTn id="60" dur="1" fill="hold">
                                          <p:stCondLst>
                                            <p:cond delay="499"/>
                                          </p:stCondLst>
                                        </p:cTn>
                                        <p:tgtEl>
                                          <p:spTgt spid="199723"/>
                                        </p:tgtEl>
                                        <p:attrNameLst>
                                          <p:attrName>style.visibility</p:attrName>
                                        </p:attrNameLst>
                                      </p:cBhvr>
                                      <p:to>
                                        <p:strVal val="visible"/>
                                      </p:to>
                                    </p:set>
                                  </p:childTnLst>
                                </p:cTn>
                              </p:par>
                            </p:childTnLst>
                          </p:cTn>
                        </p:par>
                        <p:par>
                          <p:cTn id="61" fill="hold" nodeType="afterGroup">
                            <p:stCondLst>
                              <p:cond delay="4000"/>
                            </p:stCondLst>
                            <p:childTnLst>
                              <p:par>
                                <p:cTn id="62" presetID="1" presetClass="entr" presetSubtype="0" fill="hold" grpId="0" nodeType="afterEffect">
                                  <p:stCondLst>
                                    <p:cond delay="1000"/>
                                  </p:stCondLst>
                                  <p:childTnLst>
                                    <p:set>
                                      <p:cBhvr>
                                        <p:cTn id="63" dur="1" fill="hold">
                                          <p:stCondLst>
                                            <p:cond delay="499"/>
                                          </p:stCondLst>
                                        </p:cTn>
                                        <p:tgtEl>
                                          <p:spTgt spid="199717"/>
                                        </p:tgtEl>
                                        <p:attrNameLst>
                                          <p:attrName>style.visibility</p:attrName>
                                        </p:attrNameLst>
                                      </p:cBhvr>
                                      <p:to>
                                        <p:strVal val="visible"/>
                                      </p:to>
                                    </p:set>
                                  </p:childTnLst>
                                </p:cTn>
                              </p:par>
                            </p:childTnLst>
                          </p:cTn>
                        </p:par>
                        <p:par>
                          <p:cTn id="64" fill="hold" nodeType="afterGroup">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199706"/>
                                        </p:tgtEl>
                                        <p:attrNameLst>
                                          <p:attrName>style.visibility</p:attrName>
                                        </p:attrNameLst>
                                      </p:cBhvr>
                                      <p:to>
                                        <p:strVal val="visible"/>
                                      </p:to>
                                    </p:set>
                                    <p:animEffect transition="in" filter="wipe(down)">
                                      <p:cBhvr>
                                        <p:cTn id="67" dur="500"/>
                                        <p:tgtEl>
                                          <p:spTgt spid="199706"/>
                                        </p:tgtEl>
                                      </p:cBhvr>
                                    </p:animEffect>
                                  </p:childTnLst>
                                </p:cTn>
                              </p:par>
                            </p:childTnLst>
                          </p:cTn>
                        </p:par>
                        <p:par>
                          <p:cTn id="68" fill="hold" nodeType="afterGroup">
                            <p:stCondLst>
                              <p:cond delay="6000"/>
                            </p:stCondLst>
                            <p:childTnLst>
                              <p:par>
                                <p:cTn id="69" presetID="22" presetClass="entr" presetSubtype="2" fill="hold" grpId="0" nodeType="afterEffect">
                                  <p:stCondLst>
                                    <p:cond delay="0"/>
                                  </p:stCondLst>
                                  <p:childTnLst>
                                    <p:set>
                                      <p:cBhvr>
                                        <p:cTn id="70" dur="1" fill="hold">
                                          <p:stCondLst>
                                            <p:cond delay="0"/>
                                          </p:stCondLst>
                                        </p:cTn>
                                        <p:tgtEl>
                                          <p:spTgt spid="199707"/>
                                        </p:tgtEl>
                                        <p:attrNameLst>
                                          <p:attrName>style.visibility</p:attrName>
                                        </p:attrNameLst>
                                      </p:cBhvr>
                                      <p:to>
                                        <p:strVal val="visible"/>
                                      </p:to>
                                    </p:set>
                                    <p:animEffect transition="in" filter="wipe(right)">
                                      <p:cBhvr>
                                        <p:cTn id="71" dur="500"/>
                                        <p:tgtEl>
                                          <p:spTgt spid="199707"/>
                                        </p:tgtEl>
                                      </p:cBhvr>
                                    </p:animEffect>
                                  </p:childTnLst>
                                </p:cTn>
                              </p:par>
                            </p:childTnLst>
                          </p:cTn>
                        </p:par>
                        <p:par>
                          <p:cTn id="72" fill="hold" nodeType="afterGroup">
                            <p:stCondLst>
                              <p:cond delay="6500"/>
                            </p:stCondLst>
                            <p:childTnLst>
                              <p:par>
                                <p:cTn id="73" presetID="22" presetClass="entr" presetSubtype="1" fill="hold" grpId="0" nodeType="afterEffect">
                                  <p:stCondLst>
                                    <p:cond delay="0"/>
                                  </p:stCondLst>
                                  <p:childTnLst>
                                    <p:set>
                                      <p:cBhvr>
                                        <p:cTn id="74" dur="1" fill="hold">
                                          <p:stCondLst>
                                            <p:cond delay="0"/>
                                          </p:stCondLst>
                                        </p:cTn>
                                        <p:tgtEl>
                                          <p:spTgt spid="199708"/>
                                        </p:tgtEl>
                                        <p:attrNameLst>
                                          <p:attrName>style.visibility</p:attrName>
                                        </p:attrNameLst>
                                      </p:cBhvr>
                                      <p:to>
                                        <p:strVal val="visible"/>
                                      </p:to>
                                    </p:set>
                                    <p:animEffect transition="in" filter="wipe(up)">
                                      <p:cBhvr>
                                        <p:cTn id="75" dur="500"/>
                                        <p:tgtEl>
                                          <p:spTgt spid="199708"/>
                                        </p:tgtEl>
                                      </p:cBhvr>
                                    </p:animEffect>
                                  </p:childTnLst>
                                </p:cTn>
                              </p:par>
                            </p:childTnLst>
                          </p:cTn>
                        </p:par>
                        <p:par>
                          <p:cTn id="76" fill="hold" nodeType="afterGroup">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199709"/>
                                        </p:tgtEl>
                                        <p:attrNameLst>
                                          <p:attrName>style.visibility</p:attrName>
                                        </p:attrNameLst>
                                      </p:cBhvr>
                                      <p:to>
                                        <p:strVal val="visible"/>
                                      </p:to>
                                    </p:set>
                                    <p:animEffect transition="in" filter="wipe(left)">
                                      <p:cBhvr>
                                        <p:cTn id="79" dur="500"/>
                                        <p:tgtEl>
                                          <p:spTgt spid="199709"/>
                                        </p:tgtEl>
                                      </p:cBhvr>
                                    </p:animEffect>
                                  </p:childTnLst>
                                </p:cTn>
                              </p:par>
                            </p:childTnLst>
                          </p:cTn>
                        </p:par>
                        <p:par>
                          <p:cTn id="80" fill="hold" nodeType="afterGroup">
                            <p:stCondLst>
                              <p:cond delay="7500"/>
                            </p:stCondLst>
                            <p:childTnLst>
                              <p:par>
                                <p:cTn id="81" presetID="22" presetClass="entr" presetSubtype="4" fill="hold" grpId="0" nodeType="afterEffect">
                                  <p:stCondLst>
                                    <p:cond delay="0"/>
                                  </p:stCondLst>
                                  <p:childTnLst>
                                    <p:set>
                                      <p:cBhvr>
                                        <p:cTn id="82" dur="1" fill="hold">
                                          <p:stCondLst>
                                            <p:cond delay="0"/>
                                          </p:stCondLst>
                                        </p:cTn>
                                        <p:tgtEl>
                                          <p:spTgt spid="199710"/>
                                        </p:tgtEl>
                                        <p:attrNameLst>
                                          <p:attrName>style.visibility</p:attrName>
                                        </p:attrNameLst>
                                      </p:cBhvr>
                                      <p:to>
                                        <p:strVal val="visible"/>
                                      </p:to>
                                    </p:set>
                                    <p:animEffect transition="in" filter="wipe(down)">
                                      <p:cBhvr>
                                        <p:cTn id="83" dur="500"/>
                                        <p:tgtEl>
                                          <p:spTgt spid="199710"/>
                                        </p:tgtEl>
                                      </p:cBhvr>
                                    </p:animEffect>
                                  </p:childTnLst>
                                </p:cTn>
                              </p:par>
                            </p:childTnLst>
                          </p:cTn>
                        </p:par>
                        <p:par>
                          <p:cTn id="84" fill="hold" nodeType="afterGroup">
                            <p:stCondLst>
                              <p:cond delay="8000"/>
                            </p:stCondLst>
                            <p:childTnLst>
                              <p:par>
                                <p:cTn id="85" presetID="1" presetClass="entr" presetSubtype="0" fill="hold" grpId="0" nodeType="afterEffect">
                                  <p:stCondLst>
                                    <p:cond delay="0"/>
                                  </p:stCondLst>
                                  <p:childTnLst>
                                    <p:set>
                                      <p:cBhvr>
                                        <p:cTn id="86" dur="1" fill="hold">
                                          <p:stCondLst>
                                            <p:cond delay="499"/>
                                          </p:stCondLst>
                                        </p:cTn>
                                        <p:tgtEl>
                                          <p:spTgt spid="199715"/>
                                        </p:tgtEl>
                                        <p:attrNameLst>
                                          <p:attrName>style.visibility</p:attrName>
                                        </p:attrNameLst>
                                      </p:cBhvr>
                                      <p:to>
                                        <p:strVal val="visible"/>
                                      </p:to>
                                    </p:set>
                                  </p:childTnLst>
                                </p:cTn>
                              </p:par>
                            </p:childTnLst>
                          </p:cTn>
                        </p:par>
                        <p:par>
                          <p:cTn id="87" fill="hold" nodeType="afterGroup">
                            <p:stCondLst>
                              <p:cond delay="8500"/>
                            </p:stCondLst>
                            <p:childTnLst>
                              <p:par>
                                <p:cTn id="88" presetID="22" presetClass="entr" presetSubtype="4" fill="hold" grpId="0" nodeType="afterEffect">
                                  <p:stCondLst>
                                    <p:cond delay="1000"/>
                                  </p:stCondLst>
                                  <p:childTnLst>
                                    <p:set>
                                      <p:cBhvr>
                                        <p:cTn id="89" dur="1" fill="hold">
                                          <p:stCondLst>
                                            <p:cond delay="0"/>
                                          </p:stCondLst>
                                        </p:cTn>
                                        <p:tgtEl>
                                          <p:spTgt spid="199711"/>
                                        </p:tgtEl>
                                        <p:attrNameLst>
                                          <p:attrName>style.visibility</p:attrName>
                                        </p:attrNameLst>
                                      </p:cBhvr>
                                      <p:to>
                                        <p:strVal val="visible"/>
                                      </p:to>
                                    </p:set>
                                    <p:animEffect transition="in" filter="wipe(down)">
                                      <p:cBhvr>
                                        <p:cTn id="90" dur="500"/>
                                        <p:tgtEl>
                                          <p:spTgt spid="199711"/>
                                        </p:tgtEl>
                                      </p:cBhvr>
                                    </p:animEffect>
                                  </p:childTnLst>
                                </p:cTn>
                              </p:par>
                            </p:childTnLst>
                          </p:cTn>
                        </p:par>
                        <p:par>
                          <p:cTn id="91" fill="hold" nodeType="afterGroup">
                            <p:stCondLst>
                              <p:cond delay="10000"/>
                            </p:stCondLst>
                            <p:childTnLst>
                              <p:par>
                                <p:cTn id="92" presetID="1" presetClass="entr" presetSubtype="0" fill="hold" grpId="0" nodeType="afterEffect">
                                  <p:stCondLst>
                                    <p:cond delay="0"/>
                                  </p:stCondLst>
                                  <p:childTnLst>
                                    <p:set>
                                      <p:cBhvr>
                                        <p:cTn id="93" dur="1" fill="hold">
                                          <p:stCondLst>
                                            <p:cond delay="499"/>
                                          </p:stCondLst>
                                        </p:cTn>
                                        <p:tgtEl>
                                          <p:spTgt spid="199716"/>
                                        </p:tgtEl>
                                        <p:attrNameLst>
                                          <p:attrName>style.visibility</p:attrName>
                                        </p:attrNameLst>
                                      </p:cBhvr>
                                      <p:to>
                                        <p:strVal val="visible"/>
                                      </p:to>
                                    </p:set>
                                  </p:childTnLst>
                                </p:cTn>
                              </p:par>
                            </p:childTnLst>
                          </p:cTn>
                        </p:par>
                        <p:par>
                          <p:cTn id="94" fill="hold" nodeType="afterGroup">
                            <p:stCondLst>
                              <p:cond delay="10500"/>
                            </p:stCondLst>
                            <p:childTnLst>
                              <p:par>
                                <p:cTn id="95" presetID="1" presetClass="entr" presetSubtype="0" fill="hold" grpId="0" nodeType="afterEffect">
                                  <p:stCondLst>
                                    <p:cond delay="0"/>
                                  </p:stCondLst>
                                  <p:childTnLst>
                                    <p:set>
                                      <p:cBhvr>
                                        <p:cTn id="96" dur="1" fill="hold">
                                          <p:stCondLst>
                                            <p:cond delay="499"/>
                                          </p:stCondLst>
                                        </p:cTn>
                                        <p:tgtEl>
                                          <p:spTgt spid="199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93" grpId="0" build="p" autoUpdateAnimBg="0"/>
      <p:bldP spid="199706" grpId="0" animBg="1"/>
      <p:bldP spid="199707" grpId="0" animBg="1"/>
      <p:bldP spid="199708" grpId="0" animBg="1"/>
      <p:bldP spid="199709" grpId="0" animBg="1"/>
      <p:bldP spid="199710" grpId="0" animBg="1"/>
      <p:bldP spid="199711" grpId="0" animBg="1"/>
      <p:bldP spid="199715" grpId="0" animBg="1" autoUpdateAnimBg="0"/>
      <p:bldP spid="199716" grpId="0" animBg="1" autoUpdateAnimBg="0"/>
      <p:bldP spid="199717" grpId="0" animBg="1"/>
      <p:bldP spid="199718" grpId="0" animBg="1"/>
      <p:bldP spid="199723" grpId="0" animBg="1" autoUpdateAnimBg="0"/>
      <p:bldP spid="199735" grpId="0" animBg="1"/>
      <p:bldP spid="199736" grpId="0" animBg="1"/>
      <p:bldP spid="199737" grpId="0" autoUpdateAnimBg="0"/>
      <p:bldP spid="199738" grpId="0" autoUpdateAnimBg="0"/>
      <p:bldP spid="199739" grpId="0" autoUpdateAnimBg="0"/>
      <p:bldP spid="199740" grpId="0" autoUpdateAnimBg="0"/>
      <p:bldP spid="199742" grpId="0" autoUpdateAnimBg="0"/>
      <p:bldP spid="19974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7498963-6339-44F3-9673-5C3C81BF39EE}" type="datetime2">
              <a:rPr kumimoji="0" lang="zh-CN" altLang="en-US" smtClean="0"/>
              <a:pPr eaLnBrk="1" hangingPunct="1"/>
              <a:t>2016年10月31日</a:t>
            </a:fld>
            <a:endParaRPr kumimoji="0" lang="en-US" altLang="zh-CN" smtClean="0"/>
          </a:p>
        </p:txBody>
      </p:sp>
      <p:sp>
        <p:nvSpPr>
          <p:cNvPr id="41987"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1988" name="Rectangle 2"/>
          <p:cNvSpPr>
            <a:spLocks noGrp="1" noChangeArrowheads="1"/>
          </p:cNvSpPr>
          <p:nvPr>
            <p:ph type="title" idx="4294967295"/>
          </p:nvPr>
        </p:nvSpPr>
        <p:spPr>
          <a:xfrm>
            <a:off x="0" y="228600"/>
            <a:ext cx="5562600" cy="446088"/>
          </a:xfrm>
        </p:spPr>
        <p:txBody>
          <a:bodyPr/>
          <a:lstStyle/>
          <a:p>
            <a:pPr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endParaRPr lang="zh-CN" altLang="en-US" sz="1600" smtClean="0">
              <a:solidFill>
                <a:schemeClr val="tx1"/>
              </a:solidFill>
              <a:latin typeface="宋体" pitchFamily="2" charset="-122"/>
            </a:endParaRPr>
          </a:p>
        </p:txBody>
      </p:sp>
      <p:sp>
        <p:nvSpPr>
          <p:cNvPr id="176131" name="Rectangle 3"/>
          <p:cNvSpPr>
            <a:spLocks noGrp="1" noChangeArrowheads="1"/>
          </p:cNvSpPr>
          <p:nvPr>
            <p:ph type="body" idx="4294967295"/>
          </p:nvPr>
        </p:nvSpPr>
        <p:spPr>
          <a:xfrm>
            <a:off x="304800" y="838200"/>
            <a:ext cx="8229600" cy="5295900"/>
          </a:xfrm>
        </p:spPr>
        <p:txBody>
          <a:bodyPr/>
          <a:lstStyle/>
          <a:p>
            <a:pPr eaLnBrk="1" hangingPunct="1">
              <a:buFontTx/>
              <a:buNone/>
            </a:pPr>
            <a:r>
              <a:rPr lang="en-US" altLang="zh-CN" b="1" smtClean="0">
                <a:solidFill>
                  <a:srgbClr val="A50021"/>
                </a:solidFill>
                <a:latin typeface="Times New Roman" pitchFamily="18" charset="0"/>
              </a:rPr>
              <a:t>4.3.1 </a:t>
            </a:r>
            <a:r>
              <a:rPr lang="zh-CN" altLang="en-US" b="1" smtClean="0">
                <a:solidFill>
                  <a:srgbClr val="A50021"/>
                </a:solidFill>
                <a:latin typeface="Times New Roman" pitchFamily="18" charset="0"/>
              </a:rPr>
              <a:t>带符号数的移位操作</a:t>
            </a:r>
          </a:p>
          <a:p>
            <a:pPr algn="just" eaLnBrk="1" hangingPunct="1">
              <a:buFontTx/>
              <a:buNone/>
            </a:pPr>
            <a:r>
              <a:rPr lang="zh-CN" altLang="en-US" b="1" smtClean="0">
                <a:latin typeface="Times New Roman" pitchFamily="18" charset="0"/>
                <a:cs typeface="Courier New" pitchFamily="49" charset="0"/>
              </a:rPr>
              <a:t>            </a:t>
            </a:r>
            <a:r>
              <a:rPr lang="zh-CN" altLang="en-US" b="1" smtClean="0">
                <a:latin typeface="Times New Roman" pitchFamily="18" charset="0"/>
              </a:rPr>
              <a:t>算术移位应保持数的符号不变，而数值的大小则要发生变化。左移一位使数值增大一倍，相当于该数乘以</a:t>
            </a:r>
            <a:r>
              <a:rPr lang="en-US" altLang="zh-CN" b="1" smtClean="0">
                <a:latin typeface="Times New Roman" pitchFamily="18" charset="0"/>
              </a:rPr>
              <a:t>2</a:t>
            </a:r>
            <a:r>
              <a:rPr lang="zh-CN" altLang="en-US" b="1" smtClean="0">
                <a:latin typeface="Times New Roman" pitchFamily="18" charset="0"/>
              </a:rPr>
              <a:t>，而右移一位则使数值缩小一倍，相当于该数除以</a:t>
            </a:r>
            <a:r>
              <a:rPr lang="en-US" altLang="zh-CN" b="1" smtClean="0">
                <a:latin typeface="Times New Roman" pitchFamily="18" charset="0"/>
              </a:rPr>
              <a:t>2</a:t>
            </a:r>
            <a:r>
              <a:rPr lang="zh-CN" altLang="en-US" b="1" smtClean="0">
                <a:latin typeface="Times New Roman" pitchFamily="18" charset="0"/>
              </a:rPr>
              <a:t>。</a:t>
            </a:r>
          </a:p>
          <a:p>
            <a:pPr algn="just" eaLnBrk="1" hangingPunct="1">
              <a:buFontTx/>
              <a:buNone/>
            </a:pPr>
            <a:r>
              <a:rPr lang="en-US" altLang="zh-CN" b="1" smtClean="0">
                <a:latin typeface="宋体" pitchFamily="2" charset="-122"/>
              </a:rPr>
              <a:t>1.</a:t>
            </a:r>
            <a:r>
              <a:rPr lang="zh-CN" altLang="en-US" b="1" smtClean="0">
                <a:latin typeface="宋体" pitchFamily="2" charset="-122"/>
              </a:rPr>
              <a:t>原码的移位规则</a:t>
            </a:r>
            <a:r>
              <a:rPr lang="zh-CN" altLang="en-US" b="1" smtClean="0">
                <a:latin typeface="Times New Roman" pitchFamily="18" charset="0"/>
              </a:rPr>
              <a:t> </a:t>
            </a:r>
          </a:p>
          <a:p>
            <a:pPr algn="just" eaLnBrk="1" hangingPunct="1">
              <a:buFontTx/>
              <a:buNone/>
            </a:pPr>
            <a:r>
              <a:rPr lang="zh-CN" altLang="en-US" b="1" smtClean="0">
                <a:latin typeface="Times New Roman" pitchFamily="18" charset="0"/>
              </a:rPr>
              <a:t>            负数的原码移位后的空出位补</a:t>
            </a:r>
            <a:r>
              <a:rPr lang="en-US" altLang="zh-CN" b="1" smtClean="0">
                <a:latin typeface="Times New Roman" pitchFamily="18" charset="0"/>
              </a:rPr>
              <a:t>0</a:t>
            </a:r>
          </a:p>
        </p:txBody>
      </p:sp>
      <p:grpSp>
        <p:nvGrpSpPr>
          <p:cNvPr id="176132" name="Group 4"/>
          <p:cNvGrpSpPr>
            <a:grpSpLocks/>
          </p:cNvGrpSpPr>
          <p:nvPr/>
        </p:nvGrpSpPr>
        <p:grpSpPr bwMode="auto">
          <a:xfrm>
            <a:off x="1524000" y="4495800"/>
            <a:ext cx="5791200" cy="685800"/>
            <a:chOff x="960" y="2256"/>
            <a:chExt cx="3648" cy="432"/>
          </a:xfrm>
        </p:grpSpPr>
        <p:sp>
          <p:nvSpPr>
            <p:cNvPr id="42033" name="Rectangle 5"/>
            <p:cNvSpPr>
              <a:spLocks noChangeArrowheads="1"/>
            </p:cNvSpPr>
            <p:nvPr/>
          </p:nvSpPr>
          <p:spPr bwMode="auto">
            <a:xfrm>
              <a:off x="1728" y="2352"/>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4" name="Line 6"/>
            <p:cNvSpPr>
              <a:spLocks noChangeShapeType="1"/>
            </p:cNvSpPr>
            <p:nvPr/>
          </p:nvSpPr>
          <p:spPr bwMode="auto">
            <a:xfrm>
              <a:off x="2112"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5" name="Line 7"/>
            <p:cNvSpPr>
              <a:spLocks noChangeShapeType="1"/>
            </p:cNvSpPr>
            <p:nvPr/>
          </p:nvSpPr>
          <p:spPr bwMode="auto">
            <a:xfrm>
              <a:off x="2496"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6" name="Line 8"/>
            <p:cNvSpPr>
              <a:spLocks noChangeShapeType="1"/>
            </p:cNvSpPr>
            <p:nvPr/>
          </p:nvSpPr>
          <p:spPr bwMode="auto">
            <a:xfrm>
              <a:off x="364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7" name="Line 9"/>
            <p:cNvSpPr>
              <a:spLocks noChangeShapeType="1"/>
            </p:cNvSpPr>
            <p:nvPr/>
          </p:nvSpPr>
          <p:spPr bwMode="auto">
            <a:xfrm>
              <a:off x="412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8" name="Line 10"/>
            <p:cNvSpPr>
              <a:spLocks noChangeShapeType="1"/>
            </p:cNvSpPr>
            <p:nvPr/>
          </p:nvSpPr>
          <p:spPr bwMode="auto">
            <a:xfrm>
              <a:off x="2880"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39" name="Text Box 11"/>
            <p:cNvSpPr txBox="1">
              <a:spLocks noChangeArrowheads="1"/>
            </p:cNvSpPr>
            <p:nvPr/>
          </p:nvSpPr>
          <p:spPr bwMode="auto">
            <a:xfrm>
              <a:off x="960" y="240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左移</a:t>
              </a:r>
            </a:p>
          </p:txBody>
        </p:sp>
        <p:sp>
          <p:nvSpPr>
            <p:cNvPr id="42040" name="Text Box 12"/>
            <p:cNvSpPr txBox="1">
              <a:spLocks noChangeArrowheads="1"/>
            </p:cNvSpPr>
            <p:nvPr/>
          </p:nvSpPr>
          <p:spPr bwMode="auto">
            <a:xfrm>
              <a:off x="2160"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2041" name="Text Box 13"/>
            <p:cNvSpPr txBox="1">
              <a:spLocks noChangeArrowheads="1"/>
            </p:cNvSpPr>
            <p:nvPr/>
          </p:nvSpPr>
          <p:spPr bwMode="auto">
            <a:xfrm>
              <a:off x="254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2042" name="Text Box 14"/>
            <p:cNvSpPr txBox="1">
              <a:spLocks noChangeArrowheads="1"/>
            </p:cNvSpPr>
            <p:nvPr/>
          </p:nvSpPr>
          <p:spPr bwMode="auto">
            <a:xfrm>
              <a:off x="3648" y="2400"/>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2043" name="Text Box 15"/>
            <p:cNvSpPr txBox="1">
              <a:spLocks noChangeArrowheads="1"/>
            </p:cNvSpPr>
            <p:nvPr/>
          </p:nvSpPr>
          <p:spPr bwMode="auto">
            <a:xfrm>
              <a:off x="422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2044" name="Text Box 16"/>
            <p:cNvSpPr txBox="1">
              <a:spLocks noChangeArrowheads="1"/>
            </p:cNvSpPr>
            <p:nvPr/>
          </p:nvSpPr>
          <p:spPr bwMode="auto">
            <a:xfrm>
              <a:off x="1776"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2045" name="Text Box 17"/>
            <p:cNvSpPr txBox="1">
              <a:spLocks noChangeArrowheads="1"/>
            </p:cNvSpPr>
            <p:nvPr/>
          </p:nvSpPr>
          <p:spPr bwMode="auto">
            <a:xfrm>
              <a:off x="2832" y="2256"/>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6146" name="Group 18"/>
          <p:cNvGrpSpPr>
            <a:grpSpLocks/>
          </p:cNvGrpSpPr>
          <p:nvPr/>
        </p:nvGrpSpPr>
        <p:grpSpPr bwMode="auto">
          <a:xfrm>
            <a:off x="1524000" y="5516563"/>
            <a:ext cx="5791200" cy="655637"/>
            <a:chOff x="960" y="2899"/>
            <a:chExt cx="3648" cy="413"/>
          </a:xfrm>
        </p:grpSpPr>
        <p:sp>
          <p:nvSpPr>
            <p:cNvPr id="42020" name="Rectangle 19"/>
            <p:cNvSpPr>
              <a:spLocks noChangeArrowheads="1"/>
            </p:cNvSpPr>
            <p:nvPr/>
          </p:nvSpPr>
          <p:spPr bwMode="auto">
            <a:xfrm>
              <a:off x="1728" y="2976"/>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1" name="Line 20"/>
            <p:cNvSpPr>
              <a:spLocks noChangeShapeType="1"/>
            </p:cNvSpPr>
            <p:nvPr/>
          </p:nvSpPr>
          <p:spPr bwMode="auto">
            <a:xfrm>
              <a:off x="2112"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2" name="Line 21"/>
            <p:cNvSpPr>
              <a:spLocks noChangeShapeType="1"/>
            </p:cNvSpPr>
            <p:nvPr/>
          </p:nvSpPr>
          <p:spPr bwMode="auto">
            <a:xfrm>
              <a:off x="2496"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3" name="Line 22"/>
            <p:cNvSpPr>
              <a:spLocks noChangeShapeType="1"/>
            </p:cNvSpPr>
            <p:nvPr/>
          </p:nvSpPr>
          <p:spPr bwMode="auto">
            <a:xfrm>
              <a:off x="3648"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4" name="Line 23"/>
            <p:cNvSpPr>
              <a:spLocks noChangeShapeType="1"/>
            </p:cNvSpPr>
            <p:nvPr/>
          </p:nvSpPr>
          <p:spPr bwMode="auto">
            <a:xfrm>
              <a:off x="4128"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5" name="Line 24"/>
            <p:cNvSpPr>
              <a:spLocks noChangeShapeType="1"/>
            </p:cNvSpPr>
            <p:nvPr/>
          </p:nvSpPr>
          <p:spPr bwMode="auto">
            <a:xfrm>
              <a:off x="2880"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6" name="Text Box 25"/>
            <p:cNvSpPr txBox="1">
              <a:spLocks noChangeArrowheads="1"/>
            </p:cNvSpPr>
            <p:nvPr/>
          </p:nvSpPr>
          <p:spPr bwMode="auto">
            <a:xfrm>
              <a:off x="960" y="3024"/>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右移</a:t>
              </a:r>
            </a:p>
          </p:txBody>
        </p:sp>
        <p:sp>
          <p:nvSpPr>
            <p:cNvPr id="42027" name="Text Box 26"/>
            <p:cNvSpPr txBox="1">
              <a:spLocks noChangeArrowheads="1"/>
            </p:cNvSpPr>
            <p:nvPr/>
          </p:nvSpPr>
          <p:spPr bwMode="auto">
            <a:xfrm>
              <a:off x="2160"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2028" name="Text Box 27"/>
            <p:cNvSpPr txBox="1">
              <a:spLocks noChangeArrowheads="1"/>
            </p:cNvSpPr>
            <p:nvPr/>
          </p:nvSpPr>
          <p:spPr bwMode="auto">
            <a:xfrm>
              <a:off x="2544"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2029" name="Text Box 28"/>
            <p:cNvSpPr txBox="1">
              <a:spLocks noChangeArrowheads="1"/>
            </p:cNvSpPr>
            <p:nvPr/>
          </p:nvSpPr>
          <p:spPr bwMode="auto">
            <a:xfrm>
              <a:off x="3648" y="3024"/>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2030" name="Text Box 29"/>
            <p:cNvSpPr txBox="1">
              <a:spLocks noChangeArrowheads="1"/>
            </p:cNvSpPr>
            <p:nvPr/>
          </p:nvSpPr>
          <p:spPr bwMode="auto">
            <a:xfrm>
              <a:off x="4224"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2031" name="Text Box 30"/>
            <p:cNvSpPr txBox="1">
              <a:spLocks noChangeArrowheads="1"/>
            </p:cNvSpPr>
            <p:nvPr/>
          </p:nvSpPr>
          <p:spPr bwMode="auto">
            <a:xfrm>
              <a:off x="1776"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2032" name="Text Box 31"/>
            <p:cNvSpPr txBox="1">
              <a:spLocks noChangeArrowheads="1"/>
            </p:cNvSpPr>
            <p:nvPr/>
          </p:nvSpPr>
          <p:spPr bwMode="auto">
            <a:xfrm>
              <a:off x="2832" y="2899"/>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6160" name="Group 32"/>
          <p:cNvGrpSpPr>
            <a:grpSpLocks/>
          </p:cNvGrpSpPr>
          <p:nvPr/>
        </p:nvGrpSpPr>
        <p:grpSpPr bwMode="auto">
          <a:xfrm>
            <a:off x="1524000" y="4495800"/>
            <a:ext cx="5791200" cy="685800"/>
            <a:chOff x="960" y="2256"/>
            <a:chExt cx="3648" cy="432"/>
          </a:xfrm>
        </p:grpSpPr>
        <p:sp>
          <p:nvSpPr>
            <p:cNvPr id="42007" name="Rectangle 33"/>
            <p:cNvSpPr>
              <a:spLocks noChangeArrowheads="1"/>
            </p:cNvSpPr>
            <p:nvPr/>
          </p:nvSpPr>
          <p:spPr bwMode="auto">
            <a:xfrm>
              <a:off x="1728" y="2352"/>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8" name="Line 34"/>
            <p:cNvSpPr>
              <a:spLocks noChangeShapeType="1"/>
            </p:cNvSpPr>
            <p:nvPr/>
          </p:nvSpPr>
          <p:spPr bwMode="auto">
            <a:xfrm>
              <a:off x="2112"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9" name="Line 35"/>
            <p:cNvSpPr>
              <a:spLocks noChangeShapeType="1"/>
            </p:cNvSpPr>
            <p:nvPr/>
          </p:nvSpPr>
          <p:spPr bwMode="auto">
            <a:xfrm>
              <a:off x="2496"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0" name="Line 36"/>
            <p:cNvSpPr>
              <a:spLocks noChangeShapeType="1"/>
            </p:cNvSpPr>
            <p:nvPr/>
          </p:nvSpPr>
          <p:spPr bwMode="auto">
            <a:xfrm>
              <a:off x="364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1" name="Line 37"/>
            <p:cNvSpPr>
              <a:spLocks noChangeShapeType="1"/>
            </p:cNvSpPr>
            <p:nvPr/>
          </p:nvSpPr>
          <p:spPr bwMode="auto">
            <a:xfrm>
              <a:off x="412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2" name="Line 38"/>
            <p:cNvSpPr>
              <a:spLocks noChangeShapeType="1"/>
            </p:cNvSpPr>
            <p:nvPr/>
          </p:nvSpPr>
          <p:spPr bwMode="auto">
            <a:xfrm>
              <a:off x="2880"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3" name="Text Box 39"/>
            <p:cNvSpPr txBox="1">
              <a:spLocks noChangeArrowheads="1"/>
            </p:cNvSpPr>
            <p:nvPr/>
          </p:nvSpPr>
          <p:spPr bwMode="auto">
            <a:xfrm>
              <a:off x="960" y="240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左移</a:t>
              </a:r>
            </a:p>
          </p:txBody>
        </p:sp>
        <p:sp>
          <p:nvSpPr>
            <p:cNvPr id="42014" name="Text Box 40"/>
            <p:cNvSpPr txBox="1">
              <a:spLocks noChangeArrowheads="1"/>
            </p:cNvSpPr>
            <p:nvPr/>
          </p:nvSpPr>
          <p:spPr bwMode="auto">
            <a:xfrm>
              <a:off x="2160"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2015" name="Text Box 41"/>
            <p:cNvSpPr txBox="1">
              <a:spLocks noChangeArrowheads="1"/>
            </p:cNvSpPr>
            <p:nvPr/>
          </p:nvSpPr>
          <p:spPr bwMode="auto">
            <a:xfrm>
              <a:off x="254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3</a:t>
              </a:r>
            </a:p>
          </p:txBody>
        </p:sp>
        <p:sp>
          <p:nvSpPr>
            <p:cNvPr id="42016" name="Text Box 42"/>
            <p:cNvSpPr txBox="1">
              <a:spLocks noChangeArrowheads="1"/>
            </p:cNvSpPr>
            <p:nvPr/>
          </p:nvSpPr>
          <p:spPr bwMode="auto">
            <a:xfrm>
              <a:off x="3744" y="2400"/>
              <a:ext cx="384"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2017" name="Text Box 43"/>
            <p:cNvSpPr txBox="1">
              <a:spLocks noChangeArrowheads="1"/>
            </p:cNvSpPr>
            <p:nvPr/>
          </p:nvSpPr>
          <p:spPr bwMode="auto">
            <a:xfrm>
              <a:off x="422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0</a:t>
              </a:r>
              <a:endParaRPr lang="en-US" altLang="zh-CN" sz="2400" b="1" baseline="-25000">
                <a:solidFill>
                  <a:srgbClr val="0000FF"/>
                </a:solidFill>
                <a:latin typeface="宋体" pitchFamily="2" charset="-122"/>
                <a:cs typeface="Courier New" pitchFamily="49" charset="0"/>
              </a:endParaRPr>
            </a:p>
          </p:txBody>
        </p:sp>
        <p:sp>
          <p:nvSpPr>
            <p:cNvPr id="42018" name="Text Box 44"/>
            <p:cNvSpPr txBox="1">
              <a:spLocks noChangeArrowheads="1"/>
            </p:cNvSpPr>
            <p:nvPr/>
          </p:nvSpPr>
          <p:spPr bwMode="auto">
            <a:xfrm>
              <a:off x="1776"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2019" name="Text Box 45"/>
            <p:cNvSpPr txBox="1">
              <a:spLocks noChangeArrowheads="1"/>
            </p:cNvSpPr>
            <p:nvPr/>
          </p:nvSpPr>
          <p:spPr bwMode="auto">
            <a:xfrm>
              <a:off x="2832" y="2256"/>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6174" name="Group 46"/>
          <p:cNvGrpSpPr>
            <a:grpSpLocks/>
          </p:cNvGrpSpPr>
          <p:nvPr/>
        </p:nvGrpSpPr>
        <p:grpSpPr bwMode="auto">
          <a:xfrm>
            <a:off x="1524000" y="5516563"/>
            <a:ext cx="5791200" cy="655637"/>
            <a:chOff x="1104" y="3408"/>
            <a:chExt cx="3648" cy="413"/>
          </a:xfrm>
        </p:grpSpPr>
        <p:sp>
          <p:nvSpPr>
            <p:cNvPr id="41994" name="Rectangle 47"/>
            <p:cNvSpPr>
              <a:spLocks noChangeArrowheads="1"/>
            </p:cNvSpPr>
            <p:nvPr/>
          </p:nvSpPr>
          <p:spPr bwMode="auto">
            <a:xfrm>
              <a:off x="1872" y="3485"/>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5" name="Line 48"/>
            <p:cNvSpPr>
              <a:spLocks noChangeShapeType="1"/>
            </p:cNvSpPr>
            <p:nvPr/>
          </p:nvSpPr>
          <p:spPr bwMode="auto">
            <a:xfrm>
              <a:off x="2256"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6" name="Line 49"/>
            <p:cNvSpPr>
              <a:spLocks noChangeShapeType="1"/>
            </p:cNvSpPr>
            <p:nvPr/>
          </p:nvSpPr>
          <p:spPr bwMode="auto">
            <a:xfrm>
              <a:off x="2640"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7" name="Line 50"/>
            <p:cNvSpPr>
              <a:spLocks noChangeShapeType="1"/>
            </p:cNvSpPr>
            <p:nvPr/>
          </p:nvSpPr>
          <p:spPr bwMode="auto">
            <a:xfrm>
              <a:off x="3792"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8" name="Line 51"/>
            <p:cNvSpPr>
              <a:spLocks noChangeShapeType="1"/>
            </p:cNvSpPr>
            <p:nvPr/>
          </p:nvSpPr>
          <p:spPr bwMode="auto">
            <a:xfrm>
              <a:off x="4272"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9" name="Line 52"/>
            <p:cNvSpPr>
              <a:spLocks noChangeShapeType="1"/>
            </p:cNvSpPr>
            <p:nvPr/>
          </p:nvSpPr>
          <p:spPr bwMode="auto">
            <a:xfrm>
              <a:off x="3024"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0" name="Text Box 53"/>
            <p:cNvSpPr txBox="1">
              <a:spLocks noChangeArrowheads="1"/>
            </p:cNvSpPr>
            <p:nvPr/>
          </p:nvSpPr>
          <p:spPr bwMode="auto">
            <a:xfrm>
              <a:off x="1104" y="3533"/>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右移</a:t>
              </a:r>
            </a:p>
          </p:txBody>
        </p:sp>
        <p:sp>
          <p:nvSpPr>
            <p:cNvPr id="42001" name="Text Box 54"/>
            <p:cNvSpPr txBox="1">
              <a:spLocks noChangeArrowheads="1"/>
            </p:cNvSpPr>
            <p:nvPr/>
          </p:nvSpPr>
          <p:spPr bwMode="auto">
            <a:xfrm>
              <a:off x="2304"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0</a:t>
              </a:r>
              <a:endParaRPr lang="en-US" altLang="zh-CN" sz="2400" b="1" baseline="-25000">
                <a:solidFill>
                  <a:srgbClr val="0000FF"/>
                </a:solidFill>
                <a:latin typeface="宋体" pitchFamily="2" charset="-122"/>
                <a:cs typeface="Courier New" pitchFamily="49" charset="0"/>
              </a:endParaRPr>
            </a:p>
          </p:txBody>
        </p:sp>
        <p:sp>
          <p:nvSpPr>
            <p:cNvPr id="42002" name="Text Box 55"/>
            <p:cNvSpPr txBox="1">
              <a:spLocks noChangeArrowheads="1"/>
            </p:cNvSpPr>
            <p:nvPr/>
          </p:nvSpPr>
          <p:spPr bwMode="auto">
            <a:xfrm>
              <a:off x="2688"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2003" name="Text Box 56"/>
            <p:cNvSpPr txBox="1">
              <a:spLocks noChangeArrowheads="1"/>
            </p:cNvSpPr>
            <p:nvPr/>
          </p:nvSpPr>
          <p:spPr bwMode="auto">
            <a:xfrm>
              <a:off x="3792" y="3533"/>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n-2</a:t>
              </a:r>
            </a:p>
          </p:txBody>
        </p:sp>
        <p:sp>
          <p:nvSpPr>
            <p:cNvPr id="42004" name="Text Box 57"/>
            <p:cNvSpPr txBox="1">
              <a:spLocks noChangeArrowheads="1"/>
            </p:cNvSpPr>
            <p:nvPr/>
          </p:nvSpPr>
          <p:spPr bwMode="auto">
            <a:xfrm>
              <a:off x="4320" y="3533"/>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2005" name="Text Box 58"/>
            <p:cNvSpPr txBox="1">
              <a:spLocks noChangeArrowheads="1"/>
            </p:cNvSpPr>
            <p:nvPr/>
          </p:nvSpPr>
          <p:spPr bwMode="auto">
            <a:xfrm>
              <a:off x="1920"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2006" name="Text Box 59"/>
            <p:cNvSpPr txBox="1">
              <a:spLocks noChangeArrowheads="1"/>
            </p:cNvSpPr>
            <p:nvPr/>
          </p:nvSpPr>
          <p:spPr bwMode="auto">
            <a:xfrm>
              <a:off x="2976" y="3408"/>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6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6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6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6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613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761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761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76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C77834E-690E-4654-A5FB-A5D635B2B77F}" type="datetime2">
              <a:rPr kumimoji="0" lang="zh-CN" altLang="en-US" smtClean="0"/>
              <a:pPr eaLnBrk="1" hangingPunct="1"/>
              <a:t>2016年10月31日</a:t>
            </a:fld>
            <a:endParaRPr kumimoji="0" lang="en-US" altLang="zh-CN" smtClean="0"/>
          </a:p>
        </p:txBody>
      </p:sp>
      <p:sp>
        <p:nvSpPr>
          <p:cNvPr id="61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14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200" smtClean="0">
              <a:latin typeface="Times New Roman" pitchFamily="18" charset="0"/>
            </a:endParaRPr>
          </a:p>
        </p:txBody>
      </p:sp>
      <p:sp>
        <p:nvSpPr>
          <p:cNvPr id="184323" name="Rectangle 3"/>
          <p:cNvSpPr>
            <a:spLocks noGrp="1" noChangeArrowheads="1"/>
          </p:cNvSpPr>
          <p:nvPr>
            <p:ph type="body" idx="1"/>
          </p:nvPr>
        </p:nvSpPr>
        <p:spPr>
          <a:xfrm>
            <a:off x="327025" y="893763"/>
            <a:ext cx="8283575" cy="48768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全加器的逻辑表达式为</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S</a:t>
            </a:r>
            <a:r>
              <a:rPr lang="en-US" altLang="zh-CN" b="1" i="1" baseline="-30000" smtClean="0">
                <a:latin typeface="Times New Roman" pitchFamily="18" charset="0"/>
              </a:rPr>
              <a:t>i</a:t>
            </a:r>
            <a:r>
              <a:rPr lang="en-US" altLang="zh-CN" b="1" smtClean="0">
                <a:latin typeface="Times New Roman" pitchFamily="18" charset="0"/>
              </a:rPr>
              <a:t>=A</a:t>
            </a:r>
            <a:r>
              <a:rPr lang="en-US" altLang="zh-CN" b="1" i="1" baseline="-30000" smtClean="0">
                <a:latin typeface="Times New Roman" pitchFamily="18" charset="0"/>
              </a:rPr>
              <a:t>i</a:t>
            </a:r>
            <a:r>
              <a:rPr lang="en-US" altLang="zh-CN" b="1" smtClean="0">
                <a:latin typeface="Times New Roman" pitchFamily="18" charset="0"/>
              </a:rPr>
              <a:t>⊕B</a:t>
            </a:r>
            <a:r>
              <a:rPr lang="en-US" altLang="zh-CN" b="1" i="1" baseline="-30000" smtClean="0">
                <a:latin typeface="Times New Roman" pitchFamily="18" charset="0"/>
              </a:rPr>
              <a:t>i</a:t>
            </a:r>
            <a:r>
              <a:rPr lang="en-US" altLang="zh-CN" b="1" smtClean="0">
                <a:latin typeface="Times New Roman" pitchFamily="18" charset="0"/>
              </a:rPr>
              <a:t>⊕C</a:t>
            </a:r>
            <a:r>
              <a:rPr lang="en-US" altLang="zh-CN" b="1" i="1" baseline="-30000" smtClean="0">
                <a:latin typeface="Times New Roman" pitchFamily="18" charset="0"/>
              </a:rPr>
              <a:t>i</a:t>
            </a:r>
            <a:r>
              <a:rPr lang="en-US" altLang="zh-CN" b="1" baseline="-30000" smtClean="0">
                <a:latin typeface="Times New Roman" pitchFamily="18" charset="0"/>
              </a:rPr>
              <a:t>-1</a:t>
            </a:r>
            <a:endParaRPr lang="en-US" altLang="zh-CN" b="1" smtClean="0">
              <a:latin typeface="Times New Roman" pitchFamily="18" charset="0"/>
            </a:endParaRPr>
          </a:p>
          <a:p>
            <a:pPr algn="just" eaLnBrk="1" hangingPunct="1">
              <a:buFontTx/>
              <a:buNone/>
            </a:pPr>
            <a:r>
              <a:rPr lang="en-US" altLang="zh-CN" b="1" smtClean="0">
                <a:latin typeface="Times New Roman" pitchFamily="18" charset="0"/>
              </a:rPr>
              <a:t>           C</a:t>
            </a:r>
            <a:r>
              <a:rPr lang="en-US" altLang="zh-CN" b="1" i="1" baseline="-30000" smtClean="0">
                <a:latin typeface="Times New Roman" pitchFamily="18" charset="0"/>
              </a:rPr>
              <a:t>i</a:t>
            </a:r>
            <a:r>
              <a:rPr lang="en-US" altLang="zh-CN" b="1" smtClean="0">
                <a:latin typeface="Times New Roman" pitchFamily="18" charset="0"/>
              </a:rPr>
              <a:t>=A</a:t>
            </a:r>
            <a:r>
              <a:rPr lang="en-US" altLang="zh-CN" b="1" i="1" baseline="-30000" smtClean="0">
                <a:latin typeface="Times New Roman" pitchFamily="18" charset="0"/>
              </a:rPr>
              <a:t>i</a:t>
            </a:r>
            <a:r>
              <a:rPr lang="en-US" altLang="zh-CN" b="1" smtClean="0">
                <a:latin typeface="Times New Roman" pitchFamily="18" charset="0"/>
              </a:rPr>
              <a:t>B</a:t>
            </a:r>
            <a:r>
              <a:rPr lang="en-US" altLang="zh-CN" b="1" i="1" baseline="-30000" smtClean="0">
                <a:latin typeface="Times New Roman" pitchFamily="18" charset="0"/>
              </a:rPr>
              <a:t>i</a:t>
            </a:r>
            <a:r>
              <a:rPr lang="en-US" altLang="zh-CN" b="1" smtClean="0">
                <a:latin typeface="Times New Roman" pitchFamily="18" charset="0"/>
              </a:rPr>
              <a:t>+(A</a:t>
            </a:r>
            <a:r>
              <a:rPr lang="en-US" altLang="zh-CN" b="1" i="1" baseline="-30000" smtClean="0">
                <a:latin typeface="Times New Roman" pitchFamily="18" charset="0"/>
              </a:rPr>
              <a:t>i</a:t>
            </a:r>
            <a:r>
              <a:rPr lang="en-US" altLang="zh-CN" b="1" smtClean="0">
                <a:latin typeface="Times New Roman" pitchFamily="18" charset="0"/>
              </a:rPr>
              <a:t>⊕B</a:t>
            </a:r>
            <a:r>
              <a:rPr lang="en-US" altLang="zh-CN" b="1" i="1" baseline="-30000" smtClean="0">
                <a:latin typeface="Times New Roman" pitchFamily="18" charset="0"/>
              </a:rPr>
              <a:t>i</a:t>
            </a:r>
            <a:r>
              <a:rPr lang="en-US" altLang="zh-CN" b="1" smtClean="0">
                <a:latin typeface="Times New Roman" pitchFamily="18" charset="0"/>
              </a:rPr>
              <a:t>)C</a:t>
            </a:r>
            <a:r>
              <a:rPr lang="en-US" altLang="zh-CN" b="1" i="1" baseline="-30000" smtClean="0">
                <a:latin typeface="Times New Roman" pitchFamily="18" charset="0"/>
              </a:rPr>
              <a:t>i</a:t>
            </a:r>
            <a:r>
              <a:rPr lang="en-US" altLang="zh-CN" b="1" baseline="-30000" smtClean="0">
                <a:latin typeface="Times New Roman" pitchFamily="18" charset="0"/>
              </a:rPr>
              <a:t>-1</a:t>
            </a:r>
          </a:p>
          <a:p>
            <a:pPr eaLnBrk="1" hangingPunct="1">
              <a:buFontTx/>
              <a:buNone/>
            </a:pPr>
            <a:r>
              <a:rPr lang="en-US" altLang="zh-CN" b="1" smtClean="0">
                <a:latin typeface="Times New Roman" pitchFamily="18" charset="0"/>
              </a:rPr>
              <a:t>2.</a:t>
            </a:r>
            <a:r>
              <a:rPr lang="zh-CN" altLang="en-US" b="1" smtClean="0">
                <a:latin typeface="Times New Roman" pitchFamily="18" charset="0"/>
              </a:rPr>
              <a:t>串行加法器与并行加法器</a:t>
            </a:r>
          </a:p>
          <a:p>
            <a:pPr eaLnBrk="1" hangingPunct="1">
              <a:buFontTx/>
              <a:buNone/>
            </a:pPr>
            <a:r>
              <a:rPr lang="zh-CN" altLang="en-US" b="1" smtClean="0">
                <a:latin typeface="Times New Roman" pitchFamily="18" charset="0"/>
              </a:rPr>
              <a:t>            在串行加法器中，只有</a:t>
            </a:r>
            <a:r>
              <a:rPr lang="zh-CN" altLang="en-US" b="1" smtClean="0">
                <a:solidFill>
                  <a:srgbClr val="FF3300"/>
                </a:solidFill>
                <a:latin typeface="Times New Roman" pitchFamily="18" charset="0"/>
              </a:rPr>
              <a:t>一个全加器</a:t>
            </a:r>
            <a:r>
              <a:rPr lang="zh-CN" altLang="en-US" b="1" smtClean="0">
                <a:latin typeface="Times New Roman" pitchFamily="18" charset="0"/>
              </a:rPr>
              <a:t>，数据逐位串行送入加法器进行运算。</a:t>
            </a:r>
          </a:p>
          <a:p>
            <a:pPr eaLnBrk="1" hangingPunct="1">
              <a:buFontTx/>
              <a:buNone/>
            </a:pPr>
            <a:r>
              <a:rPr lang="zh-CN" altLang="en-US" b="1" smtClean="0">
                <a:latin typeface="Times New Roman" pitchFamily="18" charset="0"/>
              </a:rPr>
              <a:t>            如果操作数长</a:t>
            </a:r>
            <a:r>
              <a:rPr lang="en-US" altLang="zh-CN" b="1" i="1" smtClean="0">
                <a:latin typeface="Times New Roman" pitchFamily="18" charset="0"/>
              </a:rPr>
              <a:t>n</a:t>
            </a:r>
            <a:r>
              <a:rPr lang="zh-CN" altLang="en-US" b="1" smtClean="0">
                <a:latin typeface="Times New Roman" pitchFamily="18" charset="0"/>
              </a:rPr>
              <a:t>位，加法就要分</a:t>
            </a:r>
            <a:r>
              <a:rPr lang="en-US" altLang="zh-CN" b="1" i="1" smtClean="0">
                <a:latin typeface="Times New Roman" pitchFamily="18" charset="0"/>
              </a:rPr>
              <a:t>n</a:t>
            </a:r>
            <a:r>
              <a:rPr lang="zh-CN" altLang="en-US" b="1" smtClean="0">
                <a:latin typeface="Times New Roman" pitchFamily="18" charset="0"/>
              </a:rPr>
              <a:t>次进行，每次只能产生一位和。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EC680AC-9447-462C-9513-52228D2C87AE}" type="datetime2">
              <a:rPr kumimoji="0" lang="zh-CN" altLang="en-US" smtClean="0"/>
              <a:pPr eaLnBrk="1" hangingPunct="1"/>
              <a:t>2016年10月31日</a:t>
            </a:fld>
            <a:endParaRPr kumimoji="0" lang="en-US" altLang="zh-CN" smtClean="0"/>
          </a:p>
        </p:txBody>
      </p:sp>
      <p:sp>
        <p:nvSpPr>
          <p:cNvPr id="43011"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3012" name="Rectangle 2"/>
          <p:cNvSpPr>
            <a:spLocks noGrp="1" noChangeArrowheads="1"/>
          </p:cNvSpPr>
          <p:nvPr>
            <p:ph type="title" idx="4294967295"/>
          </p:nvPr>
        </p:nvSpPr>
        <p:spPr>
          <a:xfrm>
            <a:off x="0" y="228600"/>
            <a:ext cx="5619750" cy="446088"/>
          </a:xfrm>
        </p:spPr>
        <p:txBody>
          <a:bodyPr/>
          <a:lstStyle/>
          <a:p>
            <a:pPr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endParaRPr lang="zh-CN" altLang="en-US" sz="1600" smtClean="0">
              <a:solidFill>
                <a:schemeClr val="tx1"/>
              </a:solidFill>
              <a:latin typeface="宋体" pitchFamily="2" charset="-122"/>
            </a:endParaRPr>
          </a:p>
        </p:txBody>
      </p:sp>
      <p:sp>
        <p:nvSpPr>
          <p:cNvPr id="177155" name="Rectangle 3"/>
          <p:cNvSpPr>
            <a:spLocks noGrp="1" noChangeArrowheads="1"/>
          </p:cNvSpPr>
          <p:nvPr>
            <p:ph type="body" idx="4294967295"/>
          </p:nvPr>
        </p:nvSpPr>
        <p:spPr>
          <a:xfrm>
            <a:off x="304800" y="1066800"/>
            <a:ext cx="8382000" cy="1981200"/>
          </a:xfrm>
        </p:spPr>
        <p:txBody>
          <a:bodyPr/>
          <a:lstStyle/>
          <a:p>
            <a:pPr eaLnBrk="1" hangingPunct="1">
              <a:buFontTx/>
              <a:buNone/>
            </a:pPr>
            <a:r>
              <a:rPr lang="en-US" altLang="zh-CN" b="1" smtClean="0">
                <a:latin typeface="宋体" pitchFamily="2" charset="-122"/>
              </a:rPr>
              <a:t>2.</a:t>
            </a:r>
            <a:r>
              <a:rPr lang="zh-CN" altLang="en-US" b="1" smtClean="0">
                <a:latin typeface="宋体" pitchFamily="2" charset="-122"/>
              </a:rPr>
              <a:t>补码的移位规则</a:t>
            </a:r>
          </a:p>
          <a:p>
            <a:pPr eaLnBrk="1" hangingPunct="1">
              <a:buFontTx/>
              <a:buNone/>
            </a:pPr>
            <a:r>
              <a:rPr lang="zh-CN" altLang="en-US" b="1" smtClean="0">
                <a:latin typeface="Times New Roman" pitchFamily="18" charset="0"/>
              </a:rPr>
              <a:t>            负数的补码左移后的空出位补</a:t>
            </a:r>
            <a:r>
              <a:rPr lang="en-US" altLang="zh-CN" b="1" smtClean="0">
                <a:latin typeface="Times New Roman" pitchFamily="18" charset="0"/>
              </a:rPr>
              <a:t>0</a:t>
            </a:r>
            <a:r>
              <a:rPr lang="zh-CN" altLang="en-US" b="1" smtClean="0">
                <a:latin typeface="Times New Roman" pitchFamily="18" charset="0"/>
              </a:rPr>
              <a:t>，右移后的空出位补</a:t>
            </a:r>
            <a:r>
              <a:rPr lang="en-US" altLang="zh-CN" b="1" smtClean="0">
                <a:latin typeface="Times New Roman" pitchFamily="18" charset="0"/>
              </a:rPr>
              <a:t>1</a:t>
            </a:r>
            <a:r>
              <a:rPr lang="zh-CN" altLang="en-US" b="1" smtClean="0">
                <a:latin typeface="Times New Roman" pitchFamily="18" charset="0"/>
              </a:rPr>
              <a:t>。</a:t>
            </a:r>
          </a:p>
        </p:txBody>
      </p:sp>
      <p:grpSp>
        <p:nvGrpSpPr>
          <p:cNvPr id="177156" name="Group 4"/>
          <p:cNvGrpSpPr>
            <a:grpSpLocks/>
          </p:cNvGrpSpPr>
          <p:nvPr/>
        </p:nvGrpSpPr>
        <p:grpSpPr bwMode="auto">
          <a:xfrm>
            <a:off x="1524000" y="3124200"/>
            <a:ext cx="5791200" cy="685800"/>
            <a:chOff x="960" y="2256"/>
            <a:chExt cx="3648" cy="432"/>
          </a:xfrm>
        </p:grpSpPr>
        <p:sp>
          <p:nvSpPr>
            <p:cNvPr id="43057" name="Rectangle 5"/>
            <p:cNvSpPr>
              <a:spLocks noChangeArrowheads="1"/>
            </p:cNvSpPr>
            <p:nvPr/>
          </p:nvSpPr>
          <p:spPr bwMode="auto">
            <a:xfrm>
              <a:off x="1728" y="2352"/>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8" name="Line 6"/>
            <p:cNvSpPr>
              <a:spLocks noChangeShapeType="1"/>
            </p:cNvSpPr>
            <p:nvPr/>
          </p:nvSpPr>
          <p:spPr bwMode="auto">
            <a:xfrm>
              <a:off x="2112"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9" name="Line 7"/>
            <p:cNvSpPr>
              <a:spLocks noChangeShapeType="1"/>
            </p:cNvSpPr>
            <p:nvPr/>
          </p:nvSpPr>
          <p:spPr bwMode="auto">
            <a:xfrm>
              <a:off x="2496"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0" name="Line 8"/>
            <p:cNvSpPr>
              <a:spLocks noChangeShapeType="1"/>
            </p:cNvSpPr>
            <p:nvPr/>
          </p:nvSpPr>
          <p:spPr bwMode="auto">
            <a:xfrm>
              <a:off x="364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1" name="Line 9"/>
            <p:cNvSpPr>
              <a:spLocks noChangeShapeType="1"/>
            </p:cNvSpPr>
            <p:nvPr/>
          </p:nvSpPr>
          <p:spPr bwMode="auto">
            <a:xfrm>
              <a:off x="412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2" name="Line 10"/>
            <p:cNvSpPr>
              <a:spLocks noChangeShapeType="1"/>
            </p:cNvSpPr>
            <p:nvPr/>
          </p:nvSpPr>
          <p:spPr bwMode="auto">
            <a:xfrm>
              <a:off x="2880"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63" name="Text Box 11"/>
            <p:cNvSpPr txBox="1">
              <a:spLocks noChangeArrowheads="1"/>
            </p:cNvSpPr>
            <p:nvPr/>
          </p:nvSpPr>
          <p:spPr bwMode="auto">
            <a:xfrm>
              <a:off x="960" y="240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左移</a:t>
              </a:r>
            </a:p>
          </p:txBody>
        </p:sp>
        <p:sp>
          <p:nvSpPr>
            <p:cNvPr id="43064" name="Text Box 12"/>
            <p:cNvSpPr txBox="1">
              <a:spLocks noChangeArrowheads="1"/>
            </p:cNvSpPr>
            <p:nvPr/>
          </p:nvSpPr>
          <p:spPr bwMode="auto">
            <a:xfrm>
              <a:off x="2160"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3065" name="Text Box 13"/>
            <p:cNvSpPr txBox="1">
              <a:spLocks noChangeArrowheads="1"/>
            </p:cNvSpPr>
            <p:nvPr/>
          </p:nvSpPr>
          <p:spPr bwMode="auto">
            <a:xfrm>
              <a:off x="254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3066" name="Text Box 14"/>
            <p:cNvSpPr txBox="1">
              <a:spLocks noChangeArrowheads="1"/>
            </p:cNvSpPr>
            <p:nvPr/>
          </p:nvSpPr>
          <p:spPr bwMode="auto">
            <a:xfrm>
              <a:off x="3648" y="2400"/>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3067" name="Text Box 15"/>
            <p:cNvSpPr txBox="1">
              <a:spLocks noChangeArrowheads="1"/>
            </p:cNvSpPr>
            <p:nvPr/>
          </p:nvSpPr>
          <p:spPr bwMode="auto">
            <a:xfrm>
              <a:off x="422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3068" name="Text Box 16"/>
            <p:cNvSpPr txBox="1">
              <a:spLocks noChangeArrowheads="1"/>
            </p:cNvSpPr>
            <p:nvPr/>
          </p:nvSpPr>
          <p:spPr bwMode="auto">
            <a:xfrm>
              <a:off x="1776"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3069" name="Text Box 17"/>
            <p:cNvSpPr txBox="1">
              <a:spLocks noChangeArrowheads="1"/>
            </p:cNvSpPr>
            <p:nvPr/>
          </p:nvSpPr>
          <p:spPr bwMode="auto">
            <a:xfrm>
              <a:off x="2832" y="2256"/>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7170" name="Group 18"/>
          <p:cNvGrpSpPr>
            <a:grpSpLocks/>
          </p:cNvGrpSpPr>
          <p:nvPr/>
        </p:nvGrpSpPr>
        <p:grpSpPr bwMode="auto">
          <a:xfrm>
            <a:off x="1524000" y="4144963"/>
            <a:ext cx="5791200" cy="655637"/>
            <a:chOff x="960" y="2899"/>
            <a:chExt cx="3648" cy="413"/>
          </a:xfrm>
        </p:grpSpPr>
        <p:sp>
          <p:nvSpPr>
            <p:cNvPr id="43044" name="Rectangle 19"/>
            <p:cNvSpPr>
              <a:spLocks noChangeArrowheads="1"/>
            </p:cNvSpPr>
            <p:nvPr/>
          </p:nvSpPr>
          <p:spPr bwMode="auto">
            <a:xfrm>
              <a:off x="1728" y="2976"/>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5" name="Line 20"/>
            <p:cNvSpPr>
              <a:spLocks noChangeShapeType="1"/>
            </p:cNvSpPr>
            <p:nvPr/>
          </p:nvSpPr>
          <p:spPr bwMode="auto">
            <a:xfrm>
              <a:off x="2112"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6" name="Line 21"/>
            <p:cNvSpPr>
              <a:spLocks noChangeShapeType="1"/>
            </p:cNvSpPr>
            <p:nvPr/>
          </p:nvSpPr>
          <p:spPr bwMode="auto">
            <a:xfrm>
              <a:off x="2496"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7" name="Line 22"/>
            <p:cNvSpPr>
              <a:spLocks noChangeShapeType="1"/>
            </p:cNvSpPr>
            <p:nvPr/>
          </p:nvSpPr>
          <p:spPr bwMode="auto">
            <a:xfrm>
              <a:off x="3648"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8" name="Line 23"/>
            <p:cNvSpPr>
              <a:spLocks noChangeShapeType="1"/>
            </p:cNvSpPr>
            <p:nvPr/>
          </p:nvSpPr>
          <p:spPr bwMode="auto">
            <a:xfrm>
              <a:off x="4128"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9" name="Line 24"/>
            <p:cNvSpPr>
              <a:spLocks noChangeShapeType="1"/>
            </p:cNvSpPr>
            <p:nvPr/>
          </p:nvSpPr>
          <p:spPr bwMode="auto">
            <a:xfrm>
              <a:off x="2880" y="2976"/>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0" name="Text Box 25"/>
            <p:cNvSpPr txBox="1">
              <a:spLocks noChangeArrowheads="1"/>
            </p:cNvSpPr>
            <p:nvPr/>
          </p:nvSpPr>
          <p:spPr bwMode="auto">
            <a:xfrm>
              <a:off x="960" y="3024"/>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右移</a:t>
              </a:r>
            </a:p>
          </p:txBody>
        </p:sp>
        <p:sp>
          <p:nvSpPr>
            <p:cNvPr id="43051" name="Text Box 26"/>
            <p:cNvSpPr txBox="1">
              <a:spLocks noChangeArrowheads="1"/>
            </p:cNvSpPr>
            <p:nvPr/>
          </p:nvSpPr>
          <p:spPr bwMode="auto">
            <a:xfrm>
              <a:off x="2160"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3052" name="Text Box 27"/>
            <p:cNvSpPr txBox="1">
              <a:spLocks noChangeArrowheads="1"/>
            </p:cNvSpPr>
            <p:nvPr/>
          </p:nvSpPr>
          <p:spPr bwMode="auto">
            <a:xfrm>
              <a:off x="2544"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3053" name="Text Box 28"/>
            <p:cNvSpPr txBox="1">
              <a:spLocks noChangeArrowheads="1"/>
            </p:cNvSpPr>
            <p:nvPr/>
          </p:nvSpPr>
          <p:spPr bwMode="auto">
            <a:xfrm>
              <a:off x="3648" y="3024"/>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3054" name="Text Box 29"/>
            <p:cNvSpPr txBox="1">
              <a:spLocks noChangeArrowheads="1"/>
            </p:cNvSpPr>
            <p:nvPr/>
          </p:nvSpPr>
          <p:spPr bwMode="auto">
            <a:xfrm>
              <a:off x="4224"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3055" name="Text Box 30"/>
            <p:cNvSpPr txBox="1">
              <a:spLocks noChangeArrowheads="1"/>
            </p:cNvSpPr>
            <p:nvPr/>
          </p:nvSpPr>
          <p:spPr bwMode="auto">
            <a:xfrm>
              <a:off x="1776" y="3024"/>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3056" name="Text Box 31"/>
            <p:cNvSpPr txBox="1">
              <a:spLocks noChangeArrowheads="1"/>
            </p:cNvSpPr>
            <p:nvPr/>
          </p:nvSpPr>
          <p:spPr bwMode="auto">
            <a:xfrm>
              <a:off x="2832" y="2899"/>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7184" name="Group 32"/>
          <p:cNvGrpSpPr>
            <a:grpSpLocks/>
          </p:cNvGrpSpPr>
          <p:nvPr/>
        </p:nvGrpSpPr>
        <p:grpSpPr bwMode="auto">
          <a:xfrm>
            <a:off x="1524000" y="3124200"/>
            <a:ext cx="5791200" cy="685800"/>
            <a:chOff x="960" y="2256"/>
            <a:chExt cx="3648" cy="432"/>
          </a:xfrm>
        </p:grpSpPr>
        <p:sp>
          <p:nvSpPr>
            <p:cNvPr id="43031" name="Rectangle 33"/>
            <p:cNvSpPr>
              <a:spLocks noChangeArrowheads="1"/>
            </p:cNvSpPr>
            <p:nvPr/>
          </p:nvSpPr>
          <p:spPr bwMode="auto">
            <a:xfrm>
              <a:off x="1728" y="2352"/>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2" name="Line 34"/>
            <p:cNvSpPr>
              <a:spLocks noChangeShapeType="1"/>
            </p:cNvSpPr>
            <p:nvPr/>
          </p:nvSpPr>
          <p:spPr bwMode="auto">
            <a:xfrm>
              <a:off x="2112"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3" name="Line 35"/>
            <p:cNvSpPr>
              <a:spLocks noChangeShapeType="1"/>
            </p:cNvSpPr>
            <p:nvPr/>
          </p:nvSpPr>
          <p:spPr bwMode="auto">
            <a:xfrm>
              <a:off x="2496"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4" name="Line 36"/>
            <p:cNvSpPr>
              <a:spLocks noChangeShapeType="1"/>
            </p:cNvSpPr>
            <p:nvPr/>
          </p:nvSpPr>
          <p:spPr bwMode="auto">
            <a:xfrm>
              <a:off x="364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5" name="Line 37"/>
            <p:cNvSpPr>
              <a:spLocks noChangeShapeType="1"/>
            </p:cNvSpPr>
            <p:nvPr/>
          </p:nvSpPr>
          <p:spPr bwMode="auto">
            <a:xfrm>
              <a:off x="4128"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6" name="Line 38"/>
            <p:cNvSpPr>
              <a:spLocks noChangeShapeType="1"/>
            </p:cNvSpPr>
            <p:nvPr/>
          </p:nvSpPr>
          <p:spPr bwMode="auto">
            <a:xfrm>
              <a:off x="2880" y="2352"/>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7" name="Text Box 39"/>
            <p:cNvSpPr txBox="1">
              <a:spLocks noChangeArrowheads="1"/>
            </p:cNvSpPr>
            <p:nvPr/>
          </p:nvSpPr>
          <p:spPr bwMode="auto">
            <a:xfrm>
              <a:off x="960" y="240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左移</a:t>
              </a:r>
            </a:p>
          </p:txBody>
        </p:sp>
        <p:sp>
          <p:nvSpPr>
            <p:cNvPr id="43038" name="Text Box 40"/>
            <p:cNvSpPr txBox="1">
              <a:spLocks noChangeArrowheads="1"/>
            </p:cNvSpPr>
            <p:nvPr/>
          </p:nvSpPr>
          <p:spPr bwMode="auto">
            <a:xfrm>
              <a:off x="2160"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2</a:t>
              </a:r>
            </a:p>
          </p:txBody>
        </p:sp>
        <p:sp>
          <p:nvSpPr>
            <p:cNvPr id="43039" name="Text Box 41"/>
            <p:cNvSpPr txBox="1">
              <a:spLocks noChangeArrowheads="1"/>
            </p:cNvSpPr>
            <p:nvPr/>
          </p:nvSpPr>
          <p:spPr bwMode="auto">
            <a:xfrm>
              <a:off x="254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3</a:t>
              </a:r>
            </a:p>
          </p:txBody>
        </p:sp>
        <p:sp>
          <p:nvSpPr>
            <p:cNvPr id="43040" name="Text Box 42"/>
            <p:cNvSpPr txBox="1">
              <a:spLocks noChangeArrowheads="1"/>
            </p:cNvSpPr>
            <p:nvPr/>
          </p:nvSpPr>
          <p:spPr bwMode="auto">
            <a:xfrm>
              <a:off x="3744" y="2400"/>
              <a:ext cx="384"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a:t>
              </a:r>
            </a:p>
          </p:txBody>
        </p:sp>
        <p:sp>
          <p:nvSpPr>
            <p:cNvPr id="43041" name="Text Box 43"/>
            <p:cNvSpPr txBox="1">
              <a:spLocks noChangeArrowheads="1"/>
            </p:cNvSpPr>
            <p:nvPr/>
          </p:nvSpPr>
          <p:spPr bwMode="auto">
            <a:xfrm>
              <a:off x="4224"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0</a:t>
              </a:r>
              <a:endParaRPr lang="en-US" altLang="zh-CN" sz="2400" b="1" baseline="-25000">
                <a:solidFill>
                  <a:srgbClr val="0000FF"/>
                </a:solidFill>
                <a:latin typeface="宋体" pitchFamily="2" charset="-122"/>
                <a:cs typeface="Courier New" pitchFamily="49" charset="0"/>
              </a:endParaRPr>
            </a:p>
          </p:txBody>
        </p:sp>
        <p:sp>
          <p:nvSpPr>
            <p:cNvPr id="43042" name="Text Box 44"/>
            <p:cNvSpPr txBox="1">
              <a:spLocks noChangeArrowheads="1"/>
            </p:cNvSpPr>
            <p:nvPr/>
          </p:nvSpPr>
          <p:spPr bwMode="auto">
            <a:xfrm>
              <a:off x="1776" y="2400"/>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3043" name="Text Box 45"/>
            <p:cNvSpPr txBox="1">
              <a:spLocks noChangeArrowheads="1"/>
            </p:cNvSpPr>
            <p:nvPr/>
          </p:nvSpPr>
          <p:spPr bwMode="auto">
            <a:xfrm>
              <a:off x="2832" y="2256"/>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grpSp>
        <p:nvGrpSpPr>
          <p:cNvPr id="177198" name="Group 46"/>
          <p:cNvGrpSpPr>
            <a:grpSpLocks/>
          </p:cNvGrpSpPr>
          <p:nvPr/>
        </p:nvGrpSpPr>
        <p:grpSpPr bwMode="auto">
          <a:xfrm>
            <a:off x="1524000" y="4144963"/>
            <a:ext cx="5791200" cy="655637"/>
            <a:chOff x="1104" y="3408"/>
            <a:chExt cx="3648" cy="413"/>
          </a:xfrm>
        </p:grpSpPr>
        <p:sp>
          <p:nvSpPr>
            <p:cNvPr id="43018" name="Rectangle 47"/>
            <p:cNvSpPr>
              <a:spLocks noChangeArrowheads="1"/>
            </p:cNvSpPr>
            <p:nvPr/>
          </p:nvSpPr>
          <p:spPr bwMode="auto">
            <a:xfrm>
              <a:off x="1872" y="3485"/>
              <a:ext cx="2880" cy="336"/>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19" name="Line 48"/>
            <p:cNvSpPr>
              <a:spLocks noChangeShapeType="1"/>
            </p:cNvSpPr>
            <p:nvPr/>
          </p:nvSpPr>
          <p:spPr bwMode="auto">
            <a:xfrm>
              <a:off x="2256"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0" name="Line 49"/>
            <p:cNvSpPr>
              <a:spLocks noChangeShapeType="1"/>
            </p:cNvSpPr>
            <p:nvPr/>
          </p:nvSpPr>
          <p:spPr bwMode="auto">
            <a:xfrm>
              <a:off x="2640"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1" name="Line 50"/>
            <p:cNvSpPr>
              <a:spLocks noChangeShapeType="1"/>
            </p:cNvSpPr>
            <p:nvPr/>
          </p:nvSpPr>
          <p:spPr bwMode="auto">
            <a:xfrm>
              <a:off x="3792"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2" name="Line 51"/>
            <p:cNvSpPr>
              <a:spLocks noChangeShapeType="1"/>
            </p:cNvSpPr>
            <p:nvPr/>
          </p:nvSpPr>
          <p:spPr bwMode="auto">
            <a:xfrm>
              <a:off x="4272"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3" name="Line 52"/>
            <p:cNvSpPr>
              <a:spLocks noChangeShapeType="1"/>
            </p:cNvSpPr>
            <p:nvPr/>
          </p:nvSpPr>
          <p:spPr bwMode="auto">
            <a:xfrm>
              <a:off x="3024" y="3485"/>
              <a:ext cx="0" cy="336"/>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4" name="Text Box 53"/>
            <p:cNvSpPr txBox="1">
              <a:spLocks noChangeArrowheads="1"/>
            </p:cNvSpPr>
            <p:nvPr/>
          </p:nvSpPr>
          <p:spPr bwMode="auto">
            <a:xfrm>
              <a:off x="1104" y="3533"/>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右移</a:t>
              </a:r>
            </a:p>
          </p:txBody>
        </p:sp>
        <p:sp>
          <p:nvSpPr>
            <p:cNvPr id="43025" name="Text Box 54"/>
            <p:cNvSpPr txBox="1">
              <a:spLocks noChangeArrowheads="1"/>
            </p:cNvSpPr>
            <p:nvPr/>
          </p:nvSpPr>
          <p:spPr bwMode="auto">
            <a:xfrm>
              <a:off x="2304"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3026" name="Text Box 55"/>
            <p:cNvSpPr txBox="1">
              <a:spLocks noChangeArrowheads="1"/>
            </p:cNvSpPr>
            <p:nvPr/>
          </p:nvSpPr>
          <p:spPr bwMode="auto">
            <a:xfrm>
              <a:off x="2688"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1</a:t>
              </a:r>
            </a:p>
          </p:txBody>
        </p:sp>
        <p:sp>
          <p:nvSpPr>
            <p:cNvPr id="43027" name="Text Box 56"/>
            <p:cNvSpPr txBox="1">
              <a:spLocks noChangeArrowheads="1"/>
            </p:cNvSpPr>
            <p:nvPr/>
          </p:nvSpPr>
          <p:spPr bwMode="auto">
            <a:xfrm>
              <a:off x="3792" y="3533"/>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n-2</a:t>
              </a:r>
            </a:p>
          </p:txBody>
        </p:sp>
        <p:sp>
          <p:nvSpPr>
            <p:cNvPr id="43028" name="Text Box 57"/>
            <p:cNvSpPr txBox="1">
              <a:spLocks noChangeArrowheads="1"/>
            </p:cNvSpPr>
            <p:nvPr/>
          </p:nvSpPr>
          <p:spPr bwMode="auto">
            <a:xfrm>
              <a:off x="4320" y="3533"/>
              <a:ext cx="432"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X</a:t>
              </a:r>
              <a:r>
                <a:rPr lang="en-US" altLang="zh-CN" sz="2400" b="1" baseline="-25000">
                  <a:solidFill>
                    <a:srgbClr val="0000FF"/>
                  </a:solidFill>
                  <a:latin typeface="宋体" pitchFamily="2" charset="-122"/>
                  <a:cs typeface="Courier New" pitchFamily="49" charset="0"/>
                </a:rPr>
                <a:t>n-1</a:t>
              </a:r>
            </a:p>
          </p:txBody>
        </p:sp>
        <p:sp>
          <p:nvSpPr>
            <p:cNvPr id="43029" name="Text Box 58"/>
            <p:cNvSpPr txBox="1">
              <a:spLocks noChangeArrowheads="1"/>
            </p:cNvSpPr>
            <p:nvPr/>
          </p:nvSpPr>
          <p:spPr bwMode="auto">
            <a:xfrm>
              <a:off x="1920" y="3533"/>
              <a:ext cx="288" cy="242"/>
            </a:xfrm>
            <a:prstGeom prst="rect">
              <a:avLst/>
            </a:prstGeom>
            <a:solidFill>
              <a:srgbClr val="FFCC99"/>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nSpc>
                  <a:spcPct val="80000"/>
                </a:lnSpc>
                <a:spcBef>
                  <a:spcPct val="50000"/>
                </a:spcBef>
              </a:pPr>
              <a:r>
                <a:rPr lang="en-US" altLang="zh-CN" sz="2400" b="1">
                  <a:solidFill>
                    <a:srgbClr val="0000FF"/>
                  </a:solidFill>
                  <a:latin typeface="宋体" pitchFamily="2" charset="-122"/>
                  <a:cs typeface="Courier New" pitchFamily="49" charset="0"/>
                </a:rPr>
                <a:t>1</a:t>
              </a:r>
              <a:endParaRPr lang="en-US" altLang="zh-CN" sz="2400" b="1" baseline="-25000">
                <a:solidFill>
                  <a:srgbClr val="0000FF"/>
                </a:solidFill>
                <a:latin typeface="宋体" pitchFamily="2" charset="-122"/>
                <a:cs typeface="Courier New" pitchFamily="49" charset="0"/>
              </a:endParaRPr>
            </a:p>
          </p:txBody>
        </p:sp>
        <p:sp>
          <p:nvSpPr>
            <p:cNvPr id="43030" name="Text Box 59"/>
            <p:cNvSpPr txBox="1">
              <a:spLocks noChangeArrowheads="1"/>
            </p:cNvSpPr>
            <p:nvPr/>
          </p:nvSpPr>
          <p:spPr bwMode="auto">
            <a:xfrm>
              <a:off x="2976" y="3408"/>
              <a:ext cx="8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0000FF"/>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71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71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71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71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52F6B6A-85A3-4243-A326-7CA8DFBE8670}" type="datetime2">
              <a:rPr kumimoji="0" lang="zh-CN" altLang="en-US" smtClean="0"/>
              <a:pPr eaLnBrk="1" hangingPunct="1"/>
              <a:t>2016年10月31日</a:t>
            </a:fld>
            <a:endParaRPr kumimoji="0" lang="en-US" altLang="zh-CN" smtClean="0"/>
          </a:p>
        </p:txBody>
      </p:sp>
      <p:sp>
        <p:nvSpPr>
          <p:cNvPr id="4403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4036" name="Rectangle 2"/>
          <p:cNvSpPr>
            <a:spLocks noGrp="1" noChangeArrowheads="1"/>
          </p:cNvSpPr>
          <p:nvPr>
            <p:ph type="title"/>
          </p:nvPr>
        </p:nvSpPr>
        <p:spPr>
          <a:xfrm>
            <a:off x="0" y="228600"/>
            <a:ext cx="5886450" cy="446088"/>
          </a:xfrm>
        </p:spPr>
        <p:txBody>
          <a:bodyPr/>
          <a:lstStyle/>
          <a:p>
            <a:pPr algn="just"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endParaRPr lang="zh-CN" altLang="en-US" smtClean="0">
              <a:latin typeface="宋体" pitchFamily="2" charset="-122"/>
            </a:endParaRPr>
          </a:p>
        </p:txBody>
      </p:sp>
      <p:sp>
        <p:nvSpPr>
          <p:cNvPr id="178179" name="Rectangle 3"/>
          <p:cNvSpPr>
            <a:spLocks noGrp="1" noChangeArrowheads="1"/>
          </p:cNvSpPr>
          <p:nvPr>
            <p:ph type="body" idx="1"/>
          </p:nvPr>
        </p:nvSpPr>
        <p:spPr>
          <a:xfrm>
            <a:off x="304800" y="914400"/>
            <a:ext cx="8229600" cy="5122863"/>
          </a:xfrm>
        </p:spPr>
        <p:txBody>
          <a:bodyPr/>
          <a:lstStyle/>
          <a:p>
            <a:pPr eaLnBrk="1" hangingPunct="1">
              <a:lnSpc>
                <a:spcPct val="90000"/>
              </a:lnSpc>
              <a:buFontTx/>
              <a:buNone/>
            </a:pPr>
            <a:r>
              <a:rPr lang="en-US" altLang="zh-CN" b="1" smtClean="0">
                <a:latin typeface="Times New Roman" pitchFamily="18" charset="0"/>
              </a:rPr>
              <a:t>3. </a:t>
            </a:r>
            <a:r>
              <a:rPr lang="zh-CN" altLang="en-US" b="1" smtClean="0">
                <a:latin typeface="Times New Roman" pitchFamily="18" charset="0"/>
              </a:rPr>
              <a:t>移位功能的实现</a:t>
            </a:r>
          </a:p>
          <a:p>
            <a:pPr eaLnBrk="1" hangingPunct="1">
              <a:lnSpc>
                <a:spcPct val="110000"/>
              </a:lnSpc>
              <a:buFontTx/>
              <a:buNone/>
            </a:pPr>
            <a:r>
              <a:rPr lang="zh-CN" altLang="en-US" b="1" smtClean="0">
                <a:latin typeface="Times New Roman" pitchFamily="18" charset="0"/>
              </a:rPr>
              <a:t>           通常移位操作由移位寄存器来实现。但也有一些计算机不设置专门的移位寄存器，而在加法器的输出端加一个实现直传、左移一位和右移一位的控制逻辑电路（称为移位器），</a:t>
            </a:r>
            <a:r>
              <a:rPr lang="zh-CN" altLang="en-US" b="1" smtClean="0">
                <a:solidFill>
                  <a:srgbClr val="FF0000"/>
                </a:solidFill>
                <a:latin typeface="Times New Roman" pitchFamily="18" charset="0"/>
              </a:rPr>
              <a:t>其实就是一个</a:t>
            </a:r>
            <a:r>
              <a:rPr lang="en-US" altLang="zh-CN" b="1" smtClean="0">
                <a:solidFill>
                  <a:srgbClr val="FF0000"/>
                </a:solidFill>
                <a:latin typeface="Times New Roman" pitchFamily="18" charset="0"/>
              </a:rPr>
              <a:t>3</a:t>
            </a:r>
            <a:r>
              <a:rPr lang="zh-CN" altLang="en-US" b="1" smtClean="0">
                <a:solidFill>
                  <a:srgbClr val="FF0000"/>
                </a:solidFill>
                <a:latin typeface="Times New Roman" pitchFamily="18" charset="0"/>
              </a:rPr>
              <a:t>选</a:t>
            </a:r>
            <a:r>
              <a:rPr lang="en-US" altLang="zh-CN" b="1" smtClean="0">
                <a:solidFill>
                  <a:srgbClr val="FF0000"/>
                </a:solidFill>
                <a:latin typeface="Times New Roman" pitchFamily="18" charset="0"/>
              </a:rPr>
              <a:t>1</a:t>
            </a:r>
            <a:r>
              <a:rPr lang="zh-CN" altLang="en-US" b="1" smtClean="0">
                <a:solidFill>
                  <a:srgbClr val="FF0000"/>
                </a:solidFill>
                <a:latin typeface="Times New Roman" pitchFamily="18" charset="0"/>
              </a:rPr>
              <a:t>的数据选择器。</a:t>
            </a:r>
          </a:p>
          <a:p>
            <a:pPr algn="just" eaLnBrk="1" hangingPunct="1">
              <a:lnSpc>
                <a:spcPct val="120000"/>
              </a:lnSpc>
              <a:buFontTx/>
              <a:buNone/>
            </a:pPr>
            <a:r>
              <a:rPr lang="zh-CN" altLang="en-US" b="1" smtClean="0">
                <a:latin typeface="Times New Roman" pitchFamily="18" charset="0"/>
              </a:rPr>
              <a:t>            分别用</a:t>
            </a:r>
            <a:r>
              <a:rPr lang="en-US" altLang="zh-CN" b="1" smtClean="0">
                <a:latin typeface="Times New Roman" pitchFamily="18" charset="0"/>
              </a:rPr>
              <a:t>2F→L</a:t>
            </a:r>
            <a:r>
              <a:rPr lang="zh-CN" altLang="en-US" b="1" smtClean="0">
                <a:latin typeface="Times New Roman" pitchFamily="18" charset="0"/>
              </a:rPr>
              <a:t>、</a:t>
            </a:r>
            <a:r>
              <a:rPr lang="en-US" altLang="zh-CN" b="1" smtClean="0">
                <a:latin typeface="Times New Roman" pitchFamily="18" charset="0"/>
              </a:rPr>
              <a:t>F→L</a:t>
            </a:r>
            <a:r>
              <a:rPr lang="zh-CN" altLang="en-US" b="1" smtClean="0">
                <a:latin typeface="Times New Roman" pitchFamily="18" charset="0"/>
              </a:rPr>
              <a:t>和</a:t>
            </a:r>
            <a:r>
              <a:rPr lang="en-US" altLang="zh-CN" b="1" smtClean="0">
                <a:latin typeface="Times New Roman" pitchFamily="18" charset="0"/>
              </a:rPr>
              <a:t>F/2→L </a:t>
            </a:r>
            <a:r>
              <a:rPr lang="zh-CN" altLang="en-US" b="1" smtClean="0">
                <a:latin typeface="Times New Roman" pitchFamily="18" charset="0"/>
              </a:rPr>
              <a:t>这三个不同控制信号选择左移、直传和右移操作。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8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8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8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033B90B-82C9-49B0-A0FF-E3F10788DF54}" type="datetime2">
              <a:rPr kumimoji="0" lang="zh-CN" altLang="en-US" smtClean="0"/>
              <a:pPr eaLnBrk="1" hangingPunct="1"/>
              <a:t>2016年10月31日</a:t>
            </a:fld>
            <a:endParaRPr kumimoji="0" lang="en-US" altLang="zh-CN" smtClean="0"/>
          </a:p>
        </p:txBody>
      </p:sp>
      <p:sp>
        <p:nvSpPr>
          <p:cNvPr id="4505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5060" name="Rectangle 2"/>
          <p:cNvSpPr>
            <a:spLocks noGrp="1" noChangeArrowheads="1"/>
          </p:cNvSpPr>
          <p:nvPr>
            <p:ph type="title"/>
          </p:nvPr>
        </p:nvSpPr>
        <p:spPr>
          <a:xfrm>
            <a:off x="0" y="228600"/>
            <a:ext cx="6134100" cy="446088"/>
          </a:xfrm>
        </p:spPr>
        <p:txBody>
          <a:bodyPr/>
          <a:lstStyle/>
          <a:p>
            <a:pPr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p>
        </p:txBody>
      </p:sp>
      <p:sp>
        <p:nvSpPr>
          <p:cNvPr id="180227" name="Rectangle 3"/>
          <p:cNvSpPr>
            <a:spLocks noGrp="1" noChangeArrowheads="1"/>
          </p:cNvSpPr>
          <p:nvPr>
            <p:ph type="body" idx="1"/>
          </p:nvPr>
        </p:nvSpPr>
        <p:spPr>
          <a:xfrm>
            <a:off x="304800" y="685800"/>
            <a:ext cx="8153400" cy="5199063"/>
          </a:xfrm>
        </p:spPr>
        <p:txBody>
          <a:bodyPr/>
          <a:lstStyle/>
          <a:p>
            <a:pPr eaLnBrk="1" hangingPunct="1">
              <a:buFontTx/>
              <a:buNone/>
            </a:pPr>
            <a:r>
              <a:rPr lang="en-US" altLang="zh-CN" b="1" smtClean="0">
                <a:solidFill>
                  <a:srgbClr val="A50021"/>
                </a:solidFill>
                <a:latin typeface="Times New Roman" pitchFamily="18" charset="0"/>
              </a:rPr>
              <a:t>4.3.2 </a:t>
            </a:r>
            <a:r>
              <a:rPr lang="zh-CN" altLang="en-US" b="1" smtClean="0">
                <a:solidFill>
                  <a:srgbClr val="A50021"/>
                </a:solidFill>
                <a:latin typeface="Times New Roman" pitchFamily="18" charset="0"/>
              </a:rPr>
              <a:t>带符号数的舍入操作</a:t>
            </a:r>
          </a:p>
          <a:p>
            <a:pPr eaLnBrk="1" hangingPunct="1">
              <a:buFontTx/>
              <a:buNone/>
            </a:pPr>
            <a:r>
              <a:rPr lang="zh-CN" altLang="en-US" b="1" smtClean="0">
                <a:latin typeface="Times New Roman" pitchFamily="18" charset="0"/>
              </a:rPr>
              <a:t>            在算术右移中，由于受硬件的限制，运算结果有可能需要舍去一定的尾数，会造成一些误差。为了缩小误差，就要进行舍入处理。</a:t>
            </a:r>
          </a:p>
          <a:p>
            <a:pPr eaLnBrk="1" hangingPunct="1">
              <a:buFontTx/>
              <a:buNone/>
            </a:pPr>
            <a:r>
              <a:rPr lang="en-US" altLang="zh-CN" b="1" smtClean="0">
                <a:latin typeface="Times New Roman" pitchFamily="18" charset="0"/>
              </a:rPr>
              <a:t>1.</a:t>
            </a:r>
            <a:r>
              <a:rPr lang="zh-CN" altLang="en-US" b="1" smtClean="0">
                <a:latin typeface="Times New Roman" pitchFamily="18" charset="0"/>
              </a:rPr>
              <a:t>恒舍（切断）</a:t>
            </a:r>
          </a:p>
          <a:p>
            <a:pPr algn="just" eaLnBrk="1" hangingPunct="1">
              <a:buFontTx/>
              <a:buNone/>
            </a:pPr>
            <a:r>
              <a:rPr lang="zh-CN" altLang="en-US" b="1" smtClean="0">
                <a:latin typeface="Times New Roman" pitchFamily="18" charset="0"/>
              </a:rPr>
              <a:t>            这是一种最容易实现的舍入方法，无论多余部分</a:t>
            </a:r>
            <a:r>
              <a:rPr lang="en-US" altLang="zh-CN" b="1" smtClean="0">
                <a:latin typeface="Times New Roman" pitchFamily="18" charset="0"/>
              </a:rPr>
              <a:t>q</a:t>
            </a:r>
            <a:r>
              <a:rPr lang="zh-CN" altLang="en-US" b="1" smtClean="0">
                <a:latin typeface="Times New Roman" pitchFamily="18" charset="0"/>
              </a:rPr>
              <a:t>位为何代码，一律舍去，保留部分</a:t>
            </a:r>
            <a:r>
              <a:rPr lang="en-US" altLang="zh-CN" b="1" smtClean="0">
                <a:latin typeface="Times New Roman" pitchFamily="18" charset="0"/>
              </a:rPr>
              <a:t>p</a:t>
            </a:r>
            <a:r>
              <a:rPr lang="zh-CN" altLang="en-US" b="1" smtClean="0">
                <a:latin typeface="Times New Roman" pitchFamily="18" charset="0"/>
              </a:rPr>
              <a:t>位不作任何改变。</a:t>
            </a:r>
          </a:p>
        </p:txBody>
      </p:sp>
      <p:sp>
        <p:nvSpPr>
          <p:cNvPr id="180228" name="Rectangle 4"/>
          <p:cNvSpPr>
            <a:spLocks noChangeArrowheads="1"/>
          </p:cNvSpPr>
          <p:nvPr/>
        </p:nvSpPr>
        <p:spPr bwMode="auto">
          <a:xfrm>
            <a:off x="2590800" y="5791200"/>
            <a:ext cx="3810000" cy="457200"/>
          </a:xfrm>
          <a:prstGeom prst="rect">
            <a:avLst/>
          </a:prstGeom>
          <a:solidFill>
            <a:srgbClr val="FFCC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0229" name="Text Box 5"/>
          <p:cNvSpPr txBox="1">
            <a:spLocks noChangeArrowheads="1"/>
          </p:cNvSpPr>
          <p:nvPr/>
        </p:nvSpPr>
        <p:spPr bwMode="auto">
          <a:xfrm>
            <a:off x="2895600" y="53340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保留部分</a:t>
            </a:r>
            <a:r>
              <a:rPr lang="en-US" altLang="zh-CN" sz="2400" b="1">
                <a:latin typeface="宋体" pitchFamily="2" charset="-122"/>
              </a:rPr>
              <a:t>p</a:t>
            </a:r>
            <a:r>
              <a:rPr lang="zh-CN" altLang="en-US" sz="2400" b="1"/>
              <a:t>位</a:t>
            </a:r>
          </a:p>
        </p:txBody>
      </p:sp>
      <p:sp>
        <p:nvSpPr>
          <p:cNvPr id="180230" name="Text Box 6"/>
          <p:cNvSpPr txBox="1">
            <a:spLocks noChangeArrowheads="1"/>
          </p:cNvSpPr>
          <p:nvPr/>
        </p:nvSpPr>
        <p:spPr bwMode="auto">
          <a:xfrm>
            <a:off x="4800600" y="53340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多余部分</a:t>
            </a:r>
            <a:r>
              <a:rPr lang="en-US" altLang="zh-CN" sz="2400" b="1">
                <a:latin typeface="宋体" pitchFamily="2" charset="-122"/>
              </a:rPr>
              <a:t>q</a:t>
            </a:r>
            <a:r>
              <a:rPr lang="zh-CN" altLang="en-US" sz="2400" b="1"/>
              <a:t>位</a:t>
            </a:r>
          </a:p>
        </p:txBody>
      </p:sp>
      <p:sp>
        <p:nvSpPr>
          <p:cNvPr id="180231" name="Rectangle 7"/>
          <p:cNvSpPr>
            <a:spLocks noChangeArrowheads="1"/>
          </p:cNvSpPr>
          <p:nvPr/>
        </p:nvSpPr>
        <p:spPr bwMode="auto">
          <a:xfrm>
            <a:off x="2590800" y="5791200"/>
            <a:ext cx="24384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0232" name="Rectangle 8"/>
          <p:cNvSpPr>
            <a:spLocks noChangeArrowheads="1"/>
          </p:cNvSpPr>
          <p:nvPr/>
        </p:nvSpPr>
        <p:spPr bwMode="auto">
          <a:xfrm>
            <a:off x="5029200" y="5791200"/>
            <a:ext cx="13716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0233" name="Text Box 9"/>
          <p:cNvSpPr txBox="1">
            <a:spLocks noChangeArrowheads="1"/>
          </p:cNvSpPr>
          <p:nvPr/>
        </p:nvSpPr>
        <p:spPr bwMode="auto">
          <a:xfrm>
            <a:off x="3657600" y="53340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p+q</a:t>
            </a:r>
            <a:r>
              <a:rPr lang="zh-CN" altLang="en-US" sz="2400" b="1"/>
              <a:t>位</a:t>
            </a:r>
          </a:p>
        </p:txBody>
      </p:sp>
      <p:sp>
        <p:nvSpPr>
          <p:cNvPr id="180234" name="Rectangle 10"/>
          <p:cNvSpPr>
            <a:spLocks noChangeArrowheads="1"/>
          </p:cNvSpPr>
          <p:nvPr/>
        </p:nvSpPr>
        <p:spPr bwMode="auto">
          <a:xfrm>
            <a:off x="5029200" y="5715000"/>
            <a:ext cx="1447800" cy="609600"/>
          </a:xfrm>
          <a:prstGeom prst="rect">
            <a:avLst/>
          </a:prstGeom>
          <a:gradFill rotWithShape="0">
            <a:gsLst>
              <a:gs pos="0">
                <a:srgbClr val="DEFEFD"/>
              </a:gs>
              <a:gs pos="100000">
                <a:srgbClr val="EDFEFE"/>
              </a:gs>
            </a:gsLst>
            <a:lin ang="5400000" scaled="1"/>
          </a:gradFill>
          <a:ln>
            <a:noFill/>
          </a:ln>
          <a:effectLst/>
          <a:extLs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0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02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02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0228"/>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80233"/>
                                        </p:tgtEl>
                                        <p:attrNameLst>
                                          <p:attrName>style.visibility</p:attrName>
                                        </p:attrNameLst>
                                      </p:cBhvr>
                                      <p:to>
                                        <p:strVal val="visible"/>
                                      </p:to>
                                    </p:set>
                                  </p:childTnLst>
                                  <p:subTnLst>
                                    <p:set>
                                      <p:cBhvr override="childStyle">
                                        <p:cTn dur="1" fill="hold" display="0" masterRel="nextClick" afterEffect="1"/>
                                        <p:tgtEl>
                                          <p:spTgt spid="180233"/>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80231"/>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802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80232"/>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180230"/>
                                        </p:tgtEl>
                                        <p:attrNameLst>
                                          <p:attrName>style.visibility</p:attrName>
                                        </p:attrNameLst>
                                      </p:cBhvr>
                                      <p:to>
                                        <p:strVal val="visible"/>
                                      </p:to>
                                    </p:set>
                                  </p:childTnLst>
                                  <p:subTnLst>
                                    <p:set>
                                      <p:cBhvr override="childStyle">
                                        <p:cTn dur="1" fill="hold" display="0" masterRel="nextClick" afterEffect="1"/>
                                        <p:tgtEl>
                                          <p:spTgt spid="180230"/>
                                        </p:tgtEl>
                                        <p:attrNameLst>
                                          <p:attrName>style.visibility</p:attrName>
                                        </p:attrNameLst>
                                      </p:cBhvr>
                                      <p:to>
                                        <p:strVal val="hidden"/>
                                      </p:to>
                                    </p:set>
                                  </p:subTnLst>
                                </p:cTn>
                              </p:par>
                            </p:childTnLst>
                          </p:cTn>
                        </p:par>
                        <p:par>
                          <p:cTn id="40" fill="hold" nodeType="afterGroup">
                            <p:stCondLst>
                              <p:cond delay="1000"/>
                            </p:stCondLst>
                            <p:childTnLst>
                              <p:par>
                                <p:cTn id="41" presetID="1" presetClass="entr" presetSubtype="0" fill="hold" grpId="0" nodeType="afterEffect">
                                  <p:stCondLst>
                                    <p:cond delay="2000"/>
                                  </p:stCondLst>
                                  <p:childTnLst>
                                    <p:set>
                                      <p:cBhvr>
                                        <p:cTn id="42" dur="1" fill="hold">
                                          <p:stCondLst>
                                            <p:cond delay="499"/>
                                          </p:stCondLst>
                                        </p:cTn>
                                        <p:tgtEl>
                                          <p:spTgt spid="180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autoUpdateAnimBg="0"/>
      <p:bldP spid="180228" grpId="0" animBg="1"/>
      <p:bldP spid="180229" grpId="0" autoUpdateAnimBg="0"/>
      <p:bldP spid="180230" grpId="0" autoUpdateAnimBg="0"/>
      <p:bldP spid="180231" grpId="0" animBg="1"/>
      <p:bldP spid="180232" grpId="0" animBg="1"/>
      <p:bldP spid="180233" grpId="0" autoUpdateAnimBg="0"/>
      <p:bldP spid="18023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0A17B40-B0F4-48C1-AC91-657539DCA2AF}" type="datetime2">
              <a:rPr kumimoji="0" lang="zh-CN" altLang="en-US" smtClean="0"/>
              <a:pPr eaLnBrk="1" hangingPunct="1"/>
              <a:t>2016年10月31日</a:t>
            </a:fld>
            <a:endParaRPr kumimoji="0" lang="en-US" altLang="zh-CN" smtClean="0"/>
          </a:p>
        </p:txBody>
      </p:sp>
      <p:sp>
        <p:nvSpPr>
          <p:cNvPr id="4608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6084" name="Rectangle 2"/>
          <p:cNvSpPr>
            <a:spLocks noGrp="1" noChangeArrowheads="1"/>
          </p:cNvSpPr>
          <p:nvPr>
            <p:ph type="title"/>
          </p:nvPr>
        </p:nvSpPr>
        <p:spPr>
          <a:xfrm>
            <a:off x="0" y="228600"/>
            <a:ext cx="5867400" cy="446088"/>
          </a:xfrm>
        </p:spPr>
        <p:txBody>
          <a:bodyPr/>
          <a:lstStyle/>
          <a:p>
            <a:pPr algn="just"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p>
        </p:txBody>
      </p:sp>
      <p:sp>
        <p:nvSpPr>
          <p:cNvPr id="181251" name="Rectangle 3"/>
          <p:cNvSpPr>
            <a:spLocks noGrp="1" noChangeArrowheads="1"/>
          </p:cNvSpPr>
          <p:nvPr>
            <p:ph type="body" idx="1"/>
          </p:nvPr>
        </p:nvSpPr>
        <p:spPr>
          <a:xfrm>
            <a:off x="381000" y="838200"/>
            <a:ext cx="8153400" cy="5199063"/>
          </a:xfrm>
        </p:spPr>
        <p:txBody>
          <a:bodyPr/>
          <a:lstStyle/>
          <a:p>
            <a:pPr eaLnBrk="1" hangingPunct="1">
              <a:buFontTx/>
              <a:buNone/>
            </a:pPr>
            <a:r>
              <a:rPr lang="en-US" altLang="zh-CN" b="1" smtClean="0">
                <a:latin typeface="Times New Roman" pitchFamily="18" charset="0"/>
              </a:rPr>
              <a:t>2. </a:t>
            </a:r>
            <a:r>
              <a:rPr lang="zh-CN" altLang="en-US" b="1" smtClean="0">
                <a:latin typeface="Times New Roman" pitchFamily="18" charset="0"/>
              </a:rPr>
              <a:t>冯</a:t>
            </a:r>
            <a:r>
              <a:rPr lang="en-US" altLang="zh-CN" b="1" smtClean="0">
                <a:latin typeface="Times New Roman" pitchFamily="18" charset="0"/>
              </a:rPr>
              <a:t>·</a:t>
            </a:r>
            <a:r>
              <a:rPr lang="zh-CN" altLang="en-US" b="1" smtClean="0">
                <a:latin typeface="Times New Roman" pitchFamily="18" charset="0"/>
              </a:rPr>
              <a:t>诺依曼舍入法</a:t>
            </a:r>
            <a:br>
              <a:rPr lang="zh-CN" altLang="en-US" b="1" smtClean="0">
                <a:latin typeface="Times New Roman" pitchFamily="18" charset="0"/>
              </a:rPr>
            </a:br>
            <a:r>
              <a:rPr lang="zh-CN" altLang="en-US" b="1" smtClean="0">
                <a:latin typeface="Times New Roman" pitchFamily="18" charset="0"/>
              </a:rPr>
              <a:t>        这种舍入法又称为恒置</a:t>
            </a:r>
            <a:r>
              <a:rPr lang="en-US" altLang="zh-CN" b="1" smtClean="0">
                <a:latin typeface="Times New Roman" pitchFamily="18" charset="0"/>
              </a:rPr>
              <a:t>1</a:t>
            </a:r>
            <a:r>
              <a:rPr lang="zh-CN" altLang="en-US" b="1" smtClean="0">
                <a:latin typeface="Times New Roman" pitchFamily="18" charset="0"/>
              </a:rPr>
              <a:t>法，即不论多余部分</a:t>
            </a:r>
            <a:r>
              <a:rPr lang="en-US" altLang="zh-CN" b="1" smtClean="0">
                <a:latin typeface="Times New Roman" pitchFamily="18" charset="0"/>
              </a:rPr>
              <a:t>q</a:t>
            </a:r>
            <a:r>
              <a:rPr lang="zh-CN" altLang="en-US" b="1" smtClean="0">
                <a:latin typeface="Times New Roman" pitchFamily="18" charset="0"/>
              </a:rPr>
              <a:t>位为何代码，都把</a:t>
            </a:r>
            <a:r>
              <a:rPr lang="en-US" altLang="zh-CN" b="1" smtClean="0">
                <a:latin typeface="Times New Roman" pitchFamily="18" charset="0"/>
              </a:rPr>
              <a:t>p</a:t>
            </a:r>
            <a:r>
              <a:rPr lang="zh-CN" altLang="en-US" b="1" smtClean="0">
                <a:latin typeface="Times New Roman" pitchFamily="18" charset="0"/>
              </a:rPr>
              <a:t>位的最低位置</a:t>
            </a:r>
            <a:r>
              <a:rPr lang="en-US" altLang="zh-CN" b="1" smtClean="0">
                <a:latin typeface="Times New Roman" pitchFamily="18" charset="0"/>
              </a:rPr>
              <a:t>1</a:t>
            </a:r>
            <a:r>
              <a:rPr lang="zh-CN" altLang="en-US" b="1" smtClean="0">
                <a:latin typeface="Times New Roman" pitchFamily="18" charset="0"/>
              </a:rPr>
              <a:t>。 </a:t>
            </a:r>
          </a:p>
        </p:txBody>
      </p:sp>
      <p:sp>
        <p:nvSpPr>
          <p:cNvPr id="181252" name="Rectangle 4"/>
          <p:cNvSpPr>
            <a:spLocks noChangeArrowheads="1"/>
          </p:cNvSpPr>
          <p:nvPr/>
        </p:nvSpPr>
        <p:spPr bwMode="auto">
          <a:xfrm>
            <a:off x="4114800" y="3276600"/>
            <a:ext cx="3810000" cy="457200"/>
          </a:xfrm>
          <a:prstGeom prst="rect">
            <a:avLst/>
          </a:prstGeom>
          <a:solidFill>
            <a:srgbClr val="FFCC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1253" name="Text Box 5"/>
          <p:cNvSpPr txBox="1">
            <a:spLocks noChangeArrowheads="1"/>
          </p:cNvSpPr>
          <p:nvPr/>
        </p:nvSpPr>
        <p:spPr bwMode="auto">
          <a:xfrm>
            <a:off x="4419600" y="28194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保留部分</a:t>
            </a:r>
            <a:r>
              <a:rPr lang="en-US" altLang="zh-CN" sz="2400" b="1">
                <a:latin typeface="宋体" pitchFamily="2" charset="-122"/>
              </a:rPr>
              <a:t>p</a:t>
            </a:r>
            <a:r>
              <a:rPr lang="zh-CN" altLang="en-US" sz="2400" b="1"/>
              <a:t>位</a:t>
            </a:r>
          </a:p>
        </p:txBody>
      </p:sp>
      <p:sp>
        <p:nvSpPr>
          <p:cNvPr id="181254" name="Text Box 6"/>
          <p:cNvSpPr txBox="1">
            <a:spLocks noChangeArrowheads="1"/>
          </p:cNvSpPr>
          <p:nvPr/>
        </p:nvSpPr>
        <p:spPr bwMode="auto">
          <a:xfrm>
            <a:off x="6324600" y="28194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多余部分</a:t>
            </a:r>
            <a:r>
              <a:rPr lang="en-US" altLang="zh-CN" sz="2400" b="1">
                <a:latin typeface="宋体" pitchFamily="2" charset="-122"/>
              </a:rPr>
              <a:t>q</a:t>
            </a:r>
            <a:r>
              <a:rPr lang="zh-CN" altLang="en-US" sz="2400" b="1"/>
              <a:t>位</a:t>
            </a:r>
          </a:p>
        </p:txBody>
      </p:sp>
      <p:sp>
        <p:nvSpPr>
          <p:cNvPr id="181255" name="Rectangle 7"/>
          <p:cNvSpPr>
            <a:spLocks noChangeArrowheads="1"/>
          </p:cNvSpPr>
          <p:nvPr/>
        </p:nvSpPr>
        <p:spPr bwMode="auto">
          <a:xfrm>
            <a:off x="6553200" y="3276600"/>
            <a:ext cx="13716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1256" name="Text Box 8"/>
          <p:cNvSpPr txBox="1">
            <a:spLocks noChangeArrowheads="1"/>
          </p:cNvSpPr>
          <p:nvPr/>
        </p:nvSpPr>
        <p:spPr bwMode="auto">
          <a:xfrm>
            <a:off x="5181600" y="28194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p+q</a:t>
            </a:r>
            <a:r>
              <a:rPr lang="zh-CN" altLang="en-US" sz="2400" b="1"/>
              <a:t>位</a:t>
            </a:r>
          </a:p>
        </p:txBody>
      </p:sp>
      <p:sp>
        <p:nvSpPr>
          <p:cNvPr id="181257" name="Rectangle 9"/>
          <p:cNvSpPr>
            <a:spLocks noChangeArrowheads="1"/>
          </p:cNvSpPr>
          <p:nvPr/>
        </p:nvSpPr>
        <p:spPr bwMode="auto">
          <a:xfrm>
            <a:off x="6553200" y="3200400"/>
            <a:ext cx="1447800" cy="609600"/>
          </a:xfrm>
          <a:prstGeom prst="rect">
            <a:avLst/>
          </a:prstGeom>
          <a:gradFill rotWithShape="0">
            <a:gsLst>
              <a:gs pos="0">
                <a:srgbClr val="DEFEFD"/>
              </a:gs>
              <a:gs pos="100000">
                <a:srgbClr val="E9FEFE"/>
              </a:gs>
            </a:gsLst>
            <a:lin ang="5400000" scaled="1"/>
          </a:gradFill>
          <a:ln>
            <a:noFill/>
          </a:ln>
          <a:effectLst/>
          <a:extLs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81258" name="Group 10"/>
          <p:cNvGrpSpPr>
            <a:grpSpLocks/>
          </p:cNvGrpSpPr>
          <p:nvPr/>
        </p:nvGrpSpPr>
        <p:grpSpPr bwMode="auto">
          <a:xfrm>
            <a:off x="4114800" y="3276600"/>
            <a:ext cx="2743200" cy="457200"/>
            <a:chOff x="1632" y="1680"/>
            <a:chExt cx="1728" cy="288"/>
          </a:xfrm>
        </p:grpSpPr>
        <p:sp>
          <p:nvSpPr>
            <p:cNvPr id="46106" name="Rectangle 11"/>
            <p:cNvSpPr>
              <a:spLocks noChangeArrowheads="1"/>
            </p:cNvSpPr>
            <p:nvPr/>
          </p:nvSpPr>
          <p:spPr bwMode="auto">
            <a:xfrm>
              <a:off x="1632" y="1680"/>
              <a:ext cx="1536" cy="288"/>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107" name="Text Box 12"/>
            <p:cNvSpPr txBox="1">
              <a:spLocks noChangeArrowheads="1"/>
            </p:cNvSpPr>
            <p:nvPr/>
          </p:nvSpPr>
          <p:spPr bwMode="auto">
            <a:xfrm>
              <a:off x="2832" y="168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1</a:t>
              </a:r>
            </a:p>
          </p:txBody>
        </p:sp>
        <p:sp>
          <p:nvSpPr>
            <p:cNvPr id="46108" name="Line 13"/>
            <p:cNvSpPr>
              <a:spLocks noChangeShapeType="1"/>
            </p:cNvSpPr>
            <p:nvPr/>
          </p:nvSpPr>
          <p:spPr bwMode="auto">
            <a:xfrm>
              <a:off x="2976" y="1680"/>
              <a:ext cx="0" cy="288"/>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81262" name="Rectangle 14"/>
          <p:cNvSpPr>
            <a:spLocks noChangeArrowheads="1"/>
          </p:cNvSpPr>
          <p:nvPr/>
        </p:nvSpPr>
        <p:spPr bwMode="auto">
          <a:xfrm>
            <a:off x="4114800" y="4572000"/>
            <a:ext cx="3810000" cy="457200"/>
          </a:xfrm>
          <a:prstGeom prst="rect">
            <a:avLst/>
          </a:prstGeom>
          <a:solidFill>
            <a:srgbClr val="FFCC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1263" name="Text Box 15"/>
          <p:cNvSpPr txBox="1">
            <a:spLocks noChangeArrowheads="1"/>
          </p:cNvSpPr>
          <p:nvPr/>
        </p:nvSpPr>
        <p:spPr bwMode="auto">
          <a:xfrm>
            <a:off x="4419600" y="41148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保留部分</a:t>
            </a:r>
            <a:r>
              <a:rPr lang="en-US" altLang="zh-CN" sz="2400" b="1">
                <a:latin typeface="宋体" pitchFamily="2" charset="-122"/>
              </a:rPr>
              <a:t>p</a:t>
            </a:r>
            <a:r>
              <a:rPr lang="zh-CN" altLang="en-US" sz="2400" b="1"/>
              <a:t>位</a:t>
            </a:r>
          </a:p>
        </p:txBody>
      </p:sp>
      <p:sp>
        <p:nvSpPr>
          <p:cNvPr id="181264" name="Text Box 16"/>
          <p:cNvSpPr txBox="1">
            <a:spLocks noChangeArrowheads="1"/>
          </p:cNvSpPr>
          <p:nvPr/>
        </p:nvSpPr>
        <p:spPr bwMode="auto">
          <a:xfrm>
            <a:off x="6324600" y="41148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多余部分</a:t>
            </a:r>
            <a:r>
              <a:rPr lang="en-US" altLang="zh-CN" sz="2400" b="1">
                <a:latin typeface="宋体" pitchFamily="2" charset="-122"/>
              </a:rPr>
              <a:t>q</a:t>
            </a:r>
            <a:r>
              <a:rPr lang="zh-CN" altLang="en-US" sz="2400" b="1"/>
              <a:t>位</a:t>
            </a:r>
          </a:p>
        </p:txBody>
      </p:sp>
      <p:sp>
        <p:nvSpPr>
          <p:cNvPr id="181265" name="Rectangle 17"/>
          <p:cNvSpPr>
            <a:spLocks noChangeArrowheads="1"/>
          </p:cNvSpPr>
          <p:nvPr/>
        </p:nvSpPr>
        <p:spPr bwMode="auto">
          <a:xfrm>
            <a:off x="6553200" y="4572000"/>
            <a:ext cx="13716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1266" name="Text Box 18"/>
          <p:cNvSpPr txBox="1">
            <a:spLocks noChangeArrowheads="1"/>
          </p:cNvSpPr>
          <p:nvPr/>
        </p:nvSpPr>
        <p:spPr bwMode="auto">
          <a:xfrm>
            <a:off x="5181600" y="41148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p+q</a:t>
            </a:r>
            <a:r>
              <a:rPr lang="zh-CN" altLang="en-US" sz="2400" b="1"/>
              <a:t>位</a:t>
            </a:r>
          </a:p>
        </p:txBody>
      </p:sp>
      <p:sp>
        <p:nvSpPr>
          <p:cNvPr id="181267" name="Rectangle 19"/>
          <p:cNvSpPr>
            <a:spLocks noChangeArrowheads="1"/>
          </p:cNvSpPr>
          <p:nvPr/>
        </p:nvSpPr>
        <p:spPr bwMode="auto">
          <a:xfrm>
            <a:off x="6553200" y="4495800"/>
            <a:ext cx="1447800" cy="609600"/>
          </a:xfrm>
          <a:prstGeom prst="rect">
            <a:avLst/>
          </a:prstGeom>
          <a:gradFill rotWithShape="0">
            <a:gsLst>
              <a:gs pos="0">
                <a:srgbClr val="DEFEFD"/>
              </a:gs>
              <a:gs pos="100000">
                <a:srgbClr val="E9FEFE"/>
              </a:gs>
            </a:gsLst>
            <a:lin ang="5400000" scaled="1"/>
          </a:gradFill>
          <a:ln>
            <a:noFill/>
          </a:ln>
          <a:effectLst/>
          <a:extLs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81268" name="Group 20"/>
          <p:cNvGrpSpPr>
            <a:grpSpLocks/>
          </p:cNvGrpSpPr>
          <p:nvPr/>
        </p:nvGrpSpPr>
        <p:grpSpPr bwMode="auto">
          <a:xfrm>
            <a:off x="4114800" y="4572000"/>
            <a:ext cx="2743200" cy="457200"/>
            <a:chOff x="1632" y="1680"/>
            <a:chExt cx="1728" cy="288"/>
          </a:xfrm>
        </p:grpSpPr>
        <p:sp>
          <p:nvSpPr>
            <p:cNvPr id="46103" name="Rectangle 21"/>
            <p:cNvSpPr>
              <a:spLocks noChangeArrowheads="1"/>
            </p:cNvSpPr>
            <p:nvPr/>
          </p:nvSpPr>
          <p:spPr bwMode="auto">
            <a:xfrm>
              <a:off x="1632" y="1680"/>
              <a:ext cx="1536" cy="288"/>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104" name="Text Box 22"/>
            <p:cNvSpPr txBox="1">
              <a:spLocks noChangeArrowheads="1"/>
            </p:cNvSpPr>
            <p:nvPr/>
          </p:nvSpPr>
          <p:spPr bwMode="auto">
            <a:xfrm>
              <a:off x="2832" y="168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0</a:t>
              </a:r>
            </a:p>
          </p:txBody>
        </p:sp>
        <p:sp>
          <p:nvSpPr>
            <p:cNvPr id="46105" name="Line 23"/>
            <p:cNvSpPr>
              <a:spLocks noChangeShapeType="1"/>
            </p:cNvSpPr>
            <p:nvPr/>
          </p:nvSpPr>
          <p:spPr bwMode="auto">
            <a:xfrm>
              <a:off x="2976" y="1680"/>
              <a:ext cx="0" cy="288"/>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81272" name="Text Box 24"/>
          <p:cNvSpPr txBox="1">
            <a:spLocks noChangeArrowheads="1"/>
          </p:cNvSpPr>
          <p:nvPr/>
        </p:nvSpPr>
        <p:spPr bwMode="auto">
          <a:xfrm>
            <a:off x="6248400" y="4648200"/>
            <a:ext cx="304800" cy="347663"/>
          </a:xfrm>
          <a:prstGeom prst="rect">
            <a:avLst/>
          </a:prstGeom>
          <a:solidFill>
            <a:srgbClr val="FFFF00"/>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lnSpc>
                <a:spcPct val="70000"/>
              </a:lnSpc>
              <a:spcBef>
                <a:spcPct val="50000"/>
              </a:spcBef>
            </a:pPr>
            <a:r>
              <a:rPr lang="en-US" altLang="zh-CN" sz="2400" b="1">
                <a:solidFill>
                  <a:srgbClr val="FF0000"/>
                </a:solidFill>
              </a:rPr>
              <a:t>1</a:t>
            </a:r>
            <a:endParaRPr lang="en-US" altLang="zh-CN" sz="2400" b="1">
              <a:solidFill>
                <a:srgbClr val="FFFF00"/>
              </a:solidFill>
            </a:endParaRPr>
          </a:p>
        </p:txBody>
      </p:sp>
      <p:sp>
        <p:nvSpPr>
          <p:cNvPr id="181273" name="Text Box 25"/>
          <p:cNvSpPr txBox="1">
            <a:spLocks noChangeArrowheads="1"/>
          </p:cNvSpPr>
          <p:nvPr/>
        </p:nvSpPr>
        <p:spPr bwMode="auto">
          <a:xfrm>
            <a:off x="685800" y="32766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800" b="1"/>
              <a:t>保留部分最低位为</a:t>
            </a:r>
            <a:r>
              <a:rPr lang="en-US" altLang="zh-CN" sz="2800" b="1">
                <a:latin typeface="宋体" pitchFamily="2" charset="-122"/>
              </a:rPr>
              <a:t>1</a:t>
            </a:r>
          </a:p>
        </p:txBody>
      </p:sp>
      <p:sp>
        <p:nvSpPr>
          <p:cNvPr id="181274" name="Text Box 26"/>
          <p:cNvSpPr txBox="1">
            <a:spLocks noChangeArrowheads="1"/>
          </p:cNvSpPr>
          <p:nvPr/>
        </p:nvSpPr>
        <p:spPr bwMode="auto">
          <a:xfrm>
            <a:off x="685800" y="45720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800" b="1"/>
              <a:t>保留部分最低位为</a:t>
            </a:r>
            <a:r>
              <a:rPr lang="en-US" altLang="zh-CN" sz="2800" b="1">
                <a:latin typeface="宋体" pitchFamily="2" charset="-122"/>
              </a:rPr>
              <a:t>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273"/>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8125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181256"/>
                                        </p:tgtEl>
                                        <p:attrNameLst>
                                          <p:attrName>style.visibility</p:attrName>
                                        </p:attrNameLst>
                                      </p:cBhvr>
                                      <p:to>
                                        <p:strVal val="visible"/>
                                      </p:to>
                                    </p:set>
                                  </p:childTnLst>
                                  <p:subTnLst>
                                    <p:set>
                                      <p:cBhvr override="childStyle">
                                        <p:cTn dur="1" fill="hold" display="0" masterRel="nextClick" afterEffect="1"/>
                                        <p:tgtEl>
                                          <p:spTgt spid="181256"/>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1258"/>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8125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1255"/>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81254"/>
                                        </p:tgtEl>
                                        <p:attrNameLst>
                                          <p:attrName>style.visibility</p:attrName>
                                        </p:attrNameLst>
                                      </p:cBhvr>
                                      <p:to>
                                        <p:strVal val="visible"/>
                                      </p:to>
                                    </p:set>
                                  </p:childTnLst>
                                  <p:subTnLst>
                                    <p:set>
                                      <p:cBhvr override="childStyle">
                                        <p:cTn dur="1" fill="hold" display="0" masterRel="nextClick" afterEffect="1"/>
                                        <p:tgtEl>
                                          <p:spTgt spid="181254"/>
                                        </p:tgtEl>
                                        <p:attrNameLst>
                                          <p:attrName>style.visibility</p:attrName>
                                        </p:attrNameLst>
                                      </p:cBhvr>
                                      <p:to>
                                        <p:strVal val="hidden"/>
                                      </p:to>
                                    </p:set>
                                  </p:subTnLst>
                                </p:cTn>
                              </p:par>
                            </p:childTnLst>
                          </p:cTn>
                        </p:par>
                        <p:par>
                          <p:cTn id="31" fill="hold" nodeType="afterGroup">
                            <p:stCondLst>
                              <p:cond delay="1000"/>
                            </p:stCondLst>
                            <p:childTnLst>
                              <p:par>
                                <p:cTn id="32" presetID="1" presetClass="entr" presetSubtype="0" fill="hold" grpId="0" nodeType="afterEffect">
                                  <p:stCondLst>
                                    <p:cond delay="2000"/>
                                  </p:stCondLst>
                                  <p:childTnLst>
                                    <p:set>
                                      <p:cBhvr>
                                        <p:cTn id="33" dur="1" fill="hold">
                                          <p:stCondLst>
                                            <p:cond delay="499"/>
                                          </p:stCondLst>
                                        </p:cTn>
                                        <p:tgtEl>
                                          <p:spTgt spid="18125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81274"/>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81262"/>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181266"/>
                                        </p:tgtEl>
                                        <p:attrNameLst>
                                          <p:attrName>style.visibility</p:attrName>
                                        </p:attrNameLst>
                                      </p:cBhvr>
                                      <p:to>
                                        <p:strVal val="visible"/>
                                      </p:to>
                                    </p:set>
                                  </p:childTnLst>
                                  <p:subTnLst>
                                    <p:set>
                                      <p:cBhvr override="childStyle">
                                        <p:cTn dur="1" fill="hold" display="0" masterRel="nextClick" afterEffect="1"/>
                                        <p:tgtEl>
                                          <p:spTgt spid="181266"/>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181268"/>
                                        </p:tgtEl>
                                        <p:attrNameLst>
                                          <p:attrName>style.visibility</p:attrName>
                                        </p:attrNameLst>
                                      </p:cBhvr>
                                      <p:to>
                                        <p:strVal val="visible"/>
                                      </p:to>
                                    </p:set>
                                  </p:childTnLst>
                                </p:cTn>
                              </p:par>
                            </p:childTnLst>
                          </p:cTn>
                        </p:par>
                        <p:par>
                          <p:cTn id="48" fill="hold" nodeType="afterGroup">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18126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81265"/>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499"/>
                                          </p:stCondLst>
                                        </p:cTn>
                                        <p:tgtEl>
                                          <p:spTgt spid="181264"/>
                                        </p:tgtEl>
                                        <p:attrNameLst>
                                          <p:attrName>style.visibility</p:attrName>
                                        </p:attrNameLst>
                                      </p:cBhvr>
                                      <p:to>
                                        <p:strVal val="visible"/>
                                      </p:to>
                                    </p:set>
                                  </p:childTnLst>
                                  <p:subTnLst>
                                    <p:set>
                                      <p:cBhvr override="childStyle">
                                        <p:cTn dur="1" fill="hold" display="0" masterRel="nextClick" afterEffect="1"/>
                                        <p:tgtEl>
                                          <p:spTgt spid="181264"/>
                                        </p:tgtEl>
                                        <p:attrNameLst>
                                          <p:attrName>style.visibility</p:attrName>
                                        </p:attrNameLst>
                                      </p:cBhvr>
                                      <p:to>
                                        <p:strVal val="hidden"/>
                                      </p:to>
                                    </p:set>
                                  </p:subTnLst>
                                </p:cTn>
                              </p:par>
                            </p:childTnLst>
                          </p:cTn>
                        </p:par>
                        <p:par>
                          <p:cTn id="58" fill="hold" nodeType="afterGroup">
                            <p:stCondLst>
                              <p:cond delay="1000"/>
                            </p:stCondLst>
                            <p:childTnLst>
                              <p:par>
                                <p:cTn id="59" presetID="1" presetClass="entr" presetSubtype="0" fill="hold" grpId="0" nodeType="afterEffect">
                                  <p:stCondLst>
                                    <p:cond delay="2000"/>
                                  </p:stCondLst>
                                  <p:childTnLst>
                                    <p:set>
                                      <p:cBhvr>
                                        <p:cTn id="60" dur="1" fill="hold">
                                          <p:stCondLst>
                                            <p:cond delay="499"/>
                                          </p:stCondLst>
                                        </p:cTn>
                                        <p:tgtEl>
                                          <p:spTgt spid="181267"/>
                                        </p:tgtEl>
                                        <p:attrNameLst>
                                          <p:attrName>style.visibility</p:attrName>
                                        </p:attrNameLst>
                                      </p:cBhvr>
                                      <p:to>
                                        <p:strVal val="visible"/>
                                      </p:to>
                                    </p:set>
                                  </p:childTnLst>
                                </p:cTn>
                              </p:par>
                            </p:childTnLst>
                          </p:cTn>
                        </p:par>
                        <p:par>
                          <p:cTn id="61" fill="hold" nodeType="afterGroup">
                            <p:stCondLst>
                              <p:cond delay="3500"/>
                            </p:stCondLst>
                            <p:childTnLst>
                              <p:par>
                                <p:cTn id="62" presetID="1" presetClass="entr" presetSubtype="0" fill="hold" grpId="0" nodeType="afterEffect">
                                  <p:stCondLst>
                                    <p:cond delay="0"/>
                                  </p:stCondLst>
                                  <p:childTnLst>
                                    <p:set>
                                      <p:cBhvr>
                                        <p:cTn id="63" dur="1" fill="hold">
                                          <p:stCondLst>
                                            <p:cond delay="499"/>
                                          </p:stCondLst>
                                        </p:cTn>
                                        <p:tgtEl>
                                          <p:spTgt spid="18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autoUpdateAnimBg="0"/>
      <p:bldP spid="181252" grpId="0" animBg="1"/>
      <p:bldP spid="181253" grpId="0" autoUpdateAnimBg="0"/>
      <p:bldP spid="181254" grpId="0" autoUpdateAnimBg="0"/>
      <p:bldP spid="181255" grpId="0" animBg="1"/>
      <p:bldP spid="181256" grpId="0" autoUpdateAnimBg="0"/>
      <p:bldP spid="181257" grpId="0" animBg="1"/>
      <p:bldP spid="181262" grpId="0" animBg="1"/>
      <p:bldP spid="181263" grpId="0" autoUpdateAnimBg="0"/>
      <p:bldP spid="181264" grpId="0" autoUpdateAnimBg="0"/>
      <p:bldP spid="181265" grpId="0" animBg="1"/>
      <p:bldP spid="181266" grpId="0" autoUpdateAnimBg="0"/>
      <p:bldP spid="181267" grpId="0" animBg="1"/>
      <p:bldP spid="181272" grpId="0" animBg="1" autoUpdateAnimBg="0"/>
      <p:bldP spid="181273" grpId="0" autoUpdateAnimBg="0"/>
      <p:bldP spid="18127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1DCCFCA9-3339-4FCD-AE51-8D841B0F79EC}" type="datetime2">
              <a:rPr kumimoji="0" lang="zh-CN" altLang="en-US" smtClean="0"/>
              <a:pPr eaLnBrk="1" hangingPunct="1"/>
              <a:t>2016年10月31日</a:t>
            </a:fld>
            <a:endParaRPr kumimoji="0" lang="en-US" altLang="zh-CN" smtClean="0"/>
          </a:p>
        </p:txBody>
      </p:sp>
      <p:sp>
        <p:nvSpPr>
          <p:cNvPr id="4710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7108" name="Rectangle 2"/>
          <p:cNvSpPr>
            <a:spLocks noGrp="1" noChangeArrowheads="1"/>
          </p:cNvSpPr>
          <p:nvPr>
            <p:ph type="title"/>
          </p:nvPr>
        </p:nvSpPr>
        <p:spPr>
          <a:xfrm>
            <a:off x="0" y="228600"/>
            <a:ext cx="5772150" cy="446088"/>
          </a:xfrm>
        </p:spPr>
        <p:txBody>
          <a:bodyPr/>
          <a:lstStyle/>
          <a:p>
            <a:pPr algn="just"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p>
        </p:txBody>
      </p:sp>
      <p:sp>
        <p:nvSpPr>
          <p:cNvPr id="182275" name="Rectangle 3"/>
          <p:cNvSpPr>
            <a:spLocks noGrp="1" noChangeArrowheads="1"/>
          </p:cNvSpPr>
          <p:nvPr>
            <p:ph type="body" idx="1"/>
          </p:nvPr>
        </p:nvSpPr>
        <p:spPr>
          <a:xfrm>
            <a:off x="228600" y="666750"/>
            <a:ext cx="8229600" cy="5199063"/>
          </a:xfrm>
        </p:spPr>
        <p:txBody>
          <a:bodyPr/>
          <a:lstStyle/>
          <a:p>
            <a:pPr eaLnBrk="1" hangingPunct="1">
              <a:buFontTx/>
              <a:buNone/>
            </a:pPr>
            <a:r>
              <a:rPr lang="en-US" altLang="zh-CN" b="1" smtClean="0">
                <a:latin typeface="Times New Roman" pitchFamily="18" charset="0"/>
              </a:rPr>
              <a:t>3. </a:t>
            </a:r>
            <a:r>
              <a:rPr lang="zh-CN" altLang="en-US" b="1" smtClean="0">
                <a:latin typeface="Times New Roman" pitchFamily="18" charset="0"/>
              </a:rPr>
              <a:t>下舍上入法</a:t>
            </a:r>
          </a:p>
          <a:p>
            <a:pPr eaLnBrk="1" hangingPunct="1">
              <a:buFontTx/>
              <a:buNone/>
            </a:pPr>
            <a:r>
              <a:rPr lang="zh-CN" altLang="en-US" b="1" smtClean="0">
                <a:latin typeface="Times New Roman" pitchFamily="18" charset="0"/>
              </a:rPr>
              <a:t>           下舍上入就是</a:t>
            </a:r>
            <a:r>
              <a:rPr lang="en-US" altLang="zh-CN" b="1" smtClean="0">
                <a:latin typeface="Times New Roman" pitchFamily="18" charset="0"/>
              </a:rPr>
              <a:t>0</a:t>
            </a:r>
            <a:r>
              <a:rPr lang="zh-CN" altLang="en-US" b="1" smtClean="0">
                <a:latin typeface="Times New Roman" pitchFamily="18" charset="0"/>
              </a:rPr>
              <a:t>舍</a:t>
            </a:r>
            <a:r>
              <a:rPr lang="en-US" altLang="zh-CN" b="1" smtClean="0">
                <a:latin typeface="Times New Roman" pitchFamily="18" charset="0"/>
              </a:rPr>
              <a:t>1</a:t>
            </a:r>
            <a:r>
              <a:rPr lang="zh-CN" altLang="en-US" b="1" smtClean="0">
                <a:latin typeface="Times New Roman" pitchFamily="18" charset="0"/>
              </a:rPr>
              <a:t>入。用将要舍去的</a:t>
            </a:r>
            <a:r>
              <a:rPr lang="en-US" altLang="zh-CN" b="1" smtClean="0">
                <a:latin typeface="Times New Roman" pitchFamily="18" charset="0"/>
              </a:rPr>
              <a:t>q</a:t>
            </a:r>
            <a:r>
              <a:rPr lang="zh-CN" altLang="en-US" b="1" smtClean="0">
                <a:latin typeface="Times New Roman" pitchFamily="18" charset="0"/>
              </a:rPr>
              <a:t>位部分的最高位作为判断标志，如该位为</a:t>
            </a:r>
            <a:r>
              <a:rPr lang="en-US" altLang="zh-CN" b="1" smtClean="0">
                <a:latin typeface="Times New Roman" pitchFamily="18" charset="0"/>
              </a:rPr>
              <a:t>0</a:t>
            </a:r>
            <a:r>
              <a:rPr lang="zh-CN" altLang="en-US" b="1" smtClean="0">
                <a:latin typeface="Times New Roman" pitchFamily="18" charset="0"/>
              </a:rPr>
              <a:t>，则舍去整个</a:t>
            </a:r>
            <a:r>
              <a:rPr lang="en-US" altLang="zh-CN" b="1" smtClean="0">
                <a:latin typeface="Times New Roman" pitchFamily="18" charset="0"/>
              </a:rPr>
              <a:t>q</a:t>
            </a:r>
            <a:r>
              <a:rPr lang="zh-CN" altLang="en-US" b="1" smtClean="0">
                <a:latin typeface="Times New Roman" pitchFamily="18" charset="0"/>
              </a:rPr>
              <a:t>位部分，如该位为</a:t>
            </a:r>
            <a:r>
              <a:rPr lang="en-US" altLang="zh-CN" b="1" smtClean="0">
                <a:latin typeface="Times New Roman" pitchFamily="18" charset="0"/>
              </a:rPr>
              <a:t>1</a:t>
            </a:r>
            <a:r>
              <a:rPr lang="zh-CN" altLang="en-US" b="1" smtClean="0">
                <a:latin typeface="Times New Roman" pitchFamily="18" charset="0"/>
              </a:rPr>
              <a:t>，则在前面的</a:t>
            </a:r>
            <a:r>
              <a:rPr lang="en-US" altLang="zh-CN" b="1" smtClean="0">
                <a:latin typeface="Times New Roman" pitchFamily="18" charset="0"/>
              </a:rPr>
              <a:t>p</a:t>
            </a:r>
            <a:r>
              <a:rPr lang="zh-CN" altLang="en-US" b="1" smtClean="0">
                <a:latin typeface="Times New Roman" pitchFamily="18" charset="0"/>
              </a:rPr>
              <a:t>位部分的最低位上加</a:t>
            </a:r>
            <a:r>
              <a:rPr lang="en-US" altLang="zh-CN" b="1" smtClean="0">
                <a:latin typeface="Times New Roman" pitchFamily="18" charset="0"/>
              </a:rPr>
              <a:t>1</a:t>
            </a:r>
            <a:r>
              <a:rPr lang="zh-CN" altLang="en-US" b="1" smtClean="0">
                <a:latin typeface="Times New Roman" pitchFamily="18" charset="0"/>
              </a:rPr>
              <a:t>。  </a:t>
            </a:r>
          </a:p>
        </p:txBody>
      </p:sp>
      <p:sp>
        <p:nvSpPr>
          <p:cNvPr id="182276" name="Rectangle 4"/>
          <p:cNvSpPr>
            <a:spLocks noChangeArrowheads="1"/>
          </p:cNvSpPr>
          <p:nvPr/>
        </p:nvSpPr>
        <p:spPr bwMode="auto">
          <a:xfrm>
            <a:off x="4114800" y="3543300"/>
            <a:ext cx="3810000" cy="457200"/>
          </a:xfrm>
          <a:prstGeom prst="rect">
            <a:avLst/>
          </a:prstGeom>
          <a:solidFill>
            <a:srgbClr val="FFCC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77" name="Text Box 5"/>
          <p:cNvSpPr txBox="1">
            <a:spLocks noChangeArrowheads="1"/>
          </p:cNvSpPr>
          <p:nvPr/>
        </p:nvSpPr>
        <p:spPr bwMode="auto">
          <a:xfrm>
            <a:off x="4419600" y="3086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保留部分</a:t>
            </a:r>
            <a:r>
              <a:rPr lang="en-US" altLang="zh-CN" sz="2400" b="1">
                <a:latin typeface="宋体" pitchFamily="2" charset="-122"/>
              </a:rPr>
              <a:t>p</a:t>
            </a:r>
            <a:r>
              <a:rPr lang="zh-CN" altLang="en-US" sz="2400" b="1"/>
              <a:t>位</a:t>
            </a:r>
          </a:p>
        </p:txBody>
      </p:sp>
      <p:sp>
        <p:nvSpPr>
          <p:cNvPr id="182278" name="Text Box 6"/>
          <p:cNvSpPr txBox="1">
            <a:spLocks noChangeArrowheads="1"/>
          </p:cNvSpPr>
          <p:nvPr/>
        </p:nvSpPr>
        <p:spPr bwMode="auto">
          <a:xfrm>
            <a:off x="6324600" y="3086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多余部分</a:t>
            </a:r>
            <a:r>
              <a:rPr lang="en-US" altLang="zh-CN" sz="2400" b="1">
                <a:latin typeface="宋体" pitchFamily="2" charset="-122"/>
              </a:rPr>
              <a:t>q</a:t>
            </a:r>
            <a:r>
              <a:rPr lang="zh-CN" altLang="en-US" sz="2400" b="1"/>
              <a:t>位</a:t>
            </a:r>
          </a:p>
        </p:txBody>
      </p:sp>
      <p:sp>
        <p:nvSpPr>
          <p:cNvPr id="182279" name="Rectangle 7"/>
          <p:cNvSpPr>
            <a:spLocks noChangeArrowheads="1"/>
          </p:cNvSpPr>
          <p:nvPr/>
        </p:nvSpPr>
        <p:spPr bwMode="auto">
          <a:xfrm>
            <a:off x="4114800" y="3543300"/>
            <a:ext cx="24384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80" name="Text Box 8"/>
          <p:cNvSpPr txBox="1">
            <a:spLocks noChangeArrowheads="1"/>
          </p:cNvSpPr>
          <p:nvPr/>
        </p:nvSpPr>
        <p:spPr bwMode="auto">
          <a:xfrm>
            <a:off x="5181600" y="3086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p+q</a:t>
            </a:r>
            <a:r>
              <a:rPr lang="zh-CN" altLang="en-US" sz="2400" b="1"/>
              <a:t>位</a:t>
            </a:r>
          </a:p>
        </p:txBody>
      </p:sp>
      <p:sp>
        <p:nvSpPr>
          <p:cNvPr id="182281" name="Text Box 9"/>
          <p:cNvSpPr txBox="1">
            <a:spLocks noChangeArrowheads="1"/>
          </p:cNvSpPr>
          <p:nvPr/>
        </p:nvSpPr>
        <p:spPr bwMode="auto">
          <a:xfrm>
            <a:off x="533400" y="35433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800" b="1">
                <a:latin typeface="宋体" pitchFamily="2" charset="-122"/>
              </a:rPr>
              <a:t>多余部分最高位为</a:t>
            </a:r>
            <a:r>
              <a:rPr lang="en-US" altLang="zh-CN" sz="2800" b="1">
                <a:latin typeface="宋体" pitchFamily="2" charset="-122"/>
              </a:rPr>
              <a:t>0</a:t>
            </a:r>
          </a:p>
        </p:txBody>
      </p:sp>
      <p:sp>
        <p:nvSpPr>
          <p:cNvPr id="182282" name="Text Box 10"/>
          <p:cNvSpPr txBox="1">
            <a:spLocks noChangeArrowheads="1"/>
          </p:cNvSpPr>
          <p:nvPr/>
        </p:nvSpPr>
        <p:spPr bwMode="auto">
          <a:xfrm>
            <a:off x="457200" y="46863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800" b="1">
                <a:latin typeface="宋体" pitchFamily="2" charset="-122"/>
              </a:rPr>
              <a:t>多余部分最高位为</a:t>
            </a:r>
            <a:r>
              <a:rPr lang="en-US" altLang="zh-CN" sz="2800" b="1">
                <a:latin typeface="宋体" pitchFamily="2" charset="-122"/>
              </a:rPr>
              <a:t>1     </a:t>
            </a:r>
          </a:p>
        </p:txBody>
      </p:sp>
      <p:grpSp>
        <p:nvGrpSpPr>
          <p:cNvPr id="182283" name="Group 11"/>
          <p:cNvGrpSpPr>
            <a:grpSpLocks/>
          </p:cNvGrpSpPr>
          <p:nvPr/>
        </p:nvGrpSpPr>
        <p:grpSpPr bwMode="auto">
          <a:xfrm>
            <a:off x="6477000" y="3543300"/>
            <a:ext cx="1447800" cy="457200"/>
            <a:chOff x="4080" y="2160"/>
            <a:chExt cx="912" cy="288"/>
          </a:xfrm>
        </p:grpSpPr>
        <p:sp>
          <p:nvSpPr>
            <p:cNvPr id="47136" name="Rectangle 12"/>
            <p:cNvSpPr>
              <a:spLocks noChangeArrowheads="1"/>
            </p:cNvSpPr>
            <p:nvPr/>
          </p:nvSpPr>
          <p:spPr bwMode="auto">
            <a:xfrm>
              <a:off x="4128" y="2160"/>
              <a:ext cx="864" cy="288"/>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7" name="Line 13"/>
            <p:cNvSpPr>
              <a:spLocks noChangeShapeType="1"/>
            </p:cNvSpPr>
            <p:nvPr/>
          </p:nvSpPr>
          <p:spPr bwMode="auto">
            <a:xfrm>
              <a:off x="4320" y="2160"/>
              <a:ext cx="0" cy="288"/>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8" name="Text Box 14"/>
            <p:cNvSpPr txBox="1">
              <a:spLocks noChangeArrowheads="1"/>
            </p:cNvSpPr>
            <p:nvPr/>
          </p:nvSpPr>
          <p:spPr bwMode="auto">
            <a:xfrm>
              <a:off x="4080" y="2160"/>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0</a:t>
              </a:r>
            </a:p>
          </p:txBody>
        </p:sp>
      </p:grpSp>
      <p:sp>
        <p:nvSpPr>
          <p:cNvPr id="182287" name="Rectangle 15"/>
          <p:cNvSpPr>
            <a:spLocks noChangeArrowheads="1"/>
          </p:cNvSpPr>
          <p:nvPr/>
        </p:nvSpPr>
        <p:spPr bwMode="auto">
          <a:xfrm>
            <a:off x="6553200" y="3467100"/>
            <a:ext cx="1447800" cy="609600"/>
          </a:xfrm>
          <a:prstGeom prst="rect">
            <a:avLst/>
          </a:prstGeom>
          <a:gradFill rotWithShape="0">
            <a:gsLst>
              <a:gs pos="0">
                <a:srgbClr val="DEFEFD"/>
              </a:gs>
              <a:gs pos="100000">
                <a:srgbClr val="EDFEFE"/>
              </a:gs>
            </a:gsLst>
            <a:lin ang="5400000" scaled="1"/>
          </a:gradFill>
          <a:ln>
            <a:noFill/>
          </a:ln>
          <a:effectLst/>
          <a:extLs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88" name="Rectangle 16"/>
          <p:cNvSpPr>
            <a:spLocks noChangeArrowheads="1"/>
          </p:cNvSpPr>
          <p:nvPr/>
        </p:nvSpPr>
        <p:spPr bwMode="auto">
          <a:xfrm>
            <a:off x="4114800" y="4686300"/>
            <a:ext cx="3810000" cy="457200"/>
          </a:xfrm>
          <a:prstGeom prst="rect">
            <a:avLst/>
          </a:prstGeom>
          <a:solidFill>
            <a:srgbClr val="FFCC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89" name="Text Box 17"/>
          <p:cNvSpPr txBox="1">
            <a:spLocks noChangeArrowheads="1"/>
          </p:cNvSpPr>
          <p:nvPr/>
        </p:nvSpPr>
        <p:spPr bwMode="auto">
          <a:xfrm>
            <a:off x="4419600" y="4229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保留部分</a:t>
            </a:r>
            <a:r>
              <a:rPr lang="en-US" altLang="zh-CN" sz="2400" b="1">
                <a:latin typeface="宋体" pitchFamily="2" charset="-122"/>
              </a:rPr>
              <a:t>p</a:t>
            </a:r>
            <a:r>
              <a:rPr lang="zh-CN" altLang="en-US" sz="2400" b="1"/>
              <a:t>位</a:t>
            </a:r>
          </a:p>
        </p:txBody>
      </p:sp>
      <p:sp>
        <p:nvSpPr>
          <p:cNvPr id="182290" name="Text Box 18"/>
          <p:cNvSpPr txBox="1">
            <a:spLocks noChangeArrowheads="1"/>
          </p:cNvSpPr>
          <p:nvPr/>
        </p:nvSpPr>
        <p:spPr bwMode="auto">
          <a:xfrm>
            <a:off x="6324600" y="4229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多余部分</a:t>
            </a:r>
            <a:r>
              <a:rPr lang="en-US" altLang="zh-CN" sz="2400" b="1">
                <a:latin typeface="宋体" pitchFamily="2" charset="-122"/>
              </a:rPr>
              <a:t>q</a:t>
            </a:r>
            <a:r>
              <a:rPr lang="zh-CN" altLang="en-US" sz="2400" b="1"/>
              <a:t>位</a:t>
            </a:r>
          </a:p>
        </p:txBody>
      </p:sp>
      <p:sp>
        <p:nvSpPr>
          <p:cNvPr id="182291" name="Rectangle 19"/>
          <p:cNvSpPr>
            <a:spLocks noChangeArrowheads="1"/>
          </p:cNvSpPr>
          <p:nvPr/>
        </p:nvSpPr>
        <p:spPr bwMode="auto">
          <a:xfrm>
            <a:off x="4114800" y="4686300"/>
            <a:ext cx="2438400" cy="457200"/>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92" name="Text Box 20"/>
          <p:cNvSpPr txBox="1">
            <a:spLocks noChangeArrowheads="1"/>
          </p:cNvSpPr>
          <p:nvPr/>
        </p:nvSpPr>
        <p:spPr bwMode="auto">
          <a:xfrm>
            <a:off x="5181600" y="4229100"/>
            <a:ext cx="1905000" cy="457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latin typeface="宋体" pitchFamily="2" charset="-122"/>
              </a:rPr>
              <a:t>p+q</a:t>
            </a:r>
            <a:r>
              <a:rPr lang="zh-CN" altLang="en-US" sz="2400" b="1"/>
              <a:t>位</a:t>
            </a:r>
          </a:p>
        </p:txBody>
      </p:sp>
      <p:grpSp>
        <p:nvGrpSpPr>
          <p:cNvPr id="182293" name="Group 21"/>
          <p:cNvGrpSpPr>
            <a:grpSpLocks/>
          </p:cNvGrpSpPr>
          <p:nvPr/>
        </p:nvGrpSpPr>
        <p:grpSpPr bwMode="auto">
          <a:xfrm>
            <a:off x="6477000" y="4686300"/>
            <a:ext cx="1447800" cy="457200"/>
            <a:chOff x="4080" y="2160"/>
            <a:chExt cx="912" cy="288"/>
          </a:xfrm>
        </p:grpSpPr>
        <p:sp>
          <p:nvSpPr>
            <p:cNvPr id="47133" name="Rectangle 22"/>
            <p:cNvSpPr>
              <a:spLocks noChangeArrowheads="1"/>
            </p:cNvSpPr>
            <p:nvPr/>
          </p:nvSpPr>
          <p:spPr bwMode="auto">
            <a:xfrm>
              <a:off x="4128" y="2160"/>
              <a:ext cx="864" cy="288"/>
            </a:xfrm>
            <a:prstGeom prst="rect">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4" name="Line 23"/>
            <p:cNvSpPr>
              <a:spLocks noChangeShapeType="1"/>
            </p:cNvSpPr>
            <p:nvPr/>
          </p:nvSpPr>
          <p:spPr bwMode="auto">
            <a:xfrm>
              <a:off x="4320" y="2160"/>
              <a:ext cx="0" cy="288"/>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5" name="Text Box 24"/>
            <p:cNvSpPr txBox="1">
              <a:spLocks noChangeArrowheads="1"/>
            </p:cNvSpPr>
            <p:nvPr/>
          </p:nvSpPr>
          <p:spPr bwMode="auto">
            <a:xfrm>
              <a:off x="4080" y="2160"/>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1</a:t>
              </a:r>
            </a:p>
          </p:txBody>
        </p:sp>
      </p:grpSp>
      <p:sp>
        <p:nvSpPr>
          <p:cNvPr id="182297" name="Rectangle 25"/>
          <p:cNvSpPr>
            <a:spLocks noChangeArrowheads="1"/>
          </p:cNvSpPr>
          <p:nvPr/>
        </p:nvSpPr>
        <p:spPr bwMode="auto">
          <a:xfrm>
            <a:off x="6553200" y="4610100"/>
            <a:ext cx="1447800" cy="609600"/>
          </a:xfrm>
          <a:prstGeom prst="rect">
            <a:avLst/>
          </a:prstGeom>
          <a:gradFill rotWithShape="0">
            <a:gsLst>
              <a:gs pos="0">
                <a:srgbClr val="DEFEFD"/>
              </a:gs>
              <a:gs pos="100000">
                <a:srgbClr val="EDFEFE"/>
              </a:gs>
            </a:gsLst>
            <a:lin ang="5400000" scaled="1"/>
          </a:gradFill>
          <a:ln>
            <a:noFill/>
          </a:ln>
          <a:effectLst/>
          <a:extLst>
            <a:ext uri="{91240B29-F687-4F45-9708-019B960494DF}">
              <a14:hiddenLine xmlns:a14="http://schemas.microsoft.com/office/drawing/2010/main" w="190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298" name="Text Box 26"/>
          <p:cNvSpPr txBox="1">
            <a:spLocks noChangeArrowheads="1"/>
          </p:cNvSpPr>
          <p:nvPr/>
        </p:nvSpPr>
        <p:spPr bwMode="auto">
          <a:xfrm>
            <a:off x="6172200" y="5143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latin typeface="宋体" pitchFamily="2" charset="-122"/>
              </a:rPr>
              <a:t>1</a:t>
            </a:r>
          </a:p>
        </p:txBody>
      </p:sp>
      <p:sp>
        <p:nvSpPr>
          <p:cNvPr id="182299" name="Text Box 27"/>
          <p:cNvSpPr txBox="1">
            <a:spLocks noChangeArrowheads="1"/>
          </p:cNvSpPr>
          <p:nvPr/>
        </p:nvSpPr>
        <p:spPr bwMode="auto">
          <a:xfrm>
            <a:off x="3581400" y="5143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a:solidFill>
                  <a:srgbClr val="FF0000"/>
                </a:solidFill>
                <a:latin typeface="宋体" pitchFamily="2" charset="-122"/>
              </a:rPr>
              <a:t>+</a:t>
            </a:r>
          </a:p>
        </p:txBody>
      </p:sp>
      <p:sp>
        <p:nvSpPr>
          <p:cNvPr id="182300" name="Line 28"/>
          <p:cNvSpPr>
            <a:spLocks noChangeShapeType="1"/>
          </p:cNvSpPr>
          <p:nvPr/>
        </p:nvSpPr>
        <p:spPr bwMode="auto">
          <a:xfrm>
            <a:off x="3429000" y="5600700"/>
            <a:ext cx="3276600" cy="0"/>
          </a:xfrm>
          <a:prstGeom prst="line">
            <a:avLst/>
          </a:prstGeom>
          <a:noFill/>
          <a:ln w="9525"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2301" name="Text Box 29"/>
          <p:cNvSpPr txBox="1">
            <a:spLocks noChangeArrowheads="1"/>
          </p:cNvSpPr>
          <p:nvPr/>
        </p:nvSpPr>
        <p:spPr bwMode="auto">
          <a:xfrm>
            <a:off x="6324600" y="50673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1</a:t>
            </a:r>
          </a:p>
        </p:txBody>
      </p:sp>
      <p:sp>
        <p:nvSpPr>
          <p:cNvPr id="182302" name="Text Box 30"/>
          <p:cNvSpPr txBox="1">
            <a:spLocks noChangeArrowheads="1"/>
          </p:cNvSpPr>
          <p:nvPr/>
        </p:nvSpPr>
        <p:spPr bwMode="auto">
          <a:xfrm>
            <a:off x="6400800" y="49149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1</a:t>
            </a:r>
          </a:p>
        </p:txBody>
      </p:sp>
      <p:sp>
        <p:nvSpPr>
          <p:cNvPr id="182303" name="Text Box 31"/>
          <p:cNvSpPr txBox="1">
            <a:spLocks noChangeArrowheads="1"/>
          </p:cNvSpPr>
          <p:nvPr/>
        </p:nvSpPr>
        <p:spPr bwMode="auto">
          <a:xfrm>
            <a:off x="6477000" y="46863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400" b="1">
                <a:solidFill>
                  <a:srgbClr val="FF0000"/>
                </a:solidFill>
              </a:rPr>
              <a:t>1</a:t>
            </a:r>
          </a:p>
        </p:txBody>
      </p:sp>
      <p:sp>
        <p:nvSpPr>
          <p:cNvPr id="182304" name="Rectangle 32"/>
          <p:cNvSpPr>
            <a:spLocks noChangeArrowheads="1"/>
          </p:cNvSpPr>
          <p:nvPr/>
        </p:nvSpPr>
        <p:spPr bwMode="auto">
          <a:xfrm>
            <a:off x="4114800" y="5753100"/>
            <a:ext cx="2438400" cy="457200"/>
          </a:xfrm>
          <a:prstGeom prst="rect">
            <a:avLst/>
          </a:prstGeom>
          <a:solidFill>
            <a:srgbClr val="FFCC99"/>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2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2281"/>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182276"/>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82280"/>
                                        </p:tgtEl>
                                        <p:attrNameLst>
                                          <p:attrName>style.visibility</p:attrName>
                                        </p:attrNameLst>
                                      </p:cBhvr>
                                      <p:to>
                                        <p:strVal val="visible"/>
                                      </p:to>
                                    </p:set>
                                  </p:childTnLst>
                                  <p:subTnLst>
                                    <p:set>
                                      <p:cBhvr override="childStyle">
                                        <p:cTn dur="1" fill="hold" display="0" masterRel="nextClick" afterEffect="1"/>
                                        <p:tgtEl>
                                          <p:spTgt spid="182280"/>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2279"/>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18227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182283"/>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182278"/>
                                        </p:tgtEl>
                                        <p:attrNameLst>
                                          <p:attrName>style.visibility</p:attrName>
                                        </p:attrNameLst>
                                      </p:cBhvr>
                                      <p:to>
                                        <p:strVal val="visible"/>
                                      </p:to>
                                    </p:set>
                                  </p:childTnLst>
                                  <p:subTnLst>
                                    <p:set>
                                      <p:cBhvr override="childStyle">
                                        <p:cTn dur="1" fill="hold" display="0" masterRel="nextClick" afterEffect="1"/>
                                        <p:tgtEl>
                                          <p:spTgt spid="182278"/>
                                        </p:tgtEl>
                                        <p:attrNameLst>
                                          <p:attrName>style.visibility</p:attrName>
                                        </p:attrNameLst>
                                      </p:cBhvr>
                                      <p:to>
                                        <p:strVal val="hidden"/>
                                      </p:to>
                                    </p:set>
                                  </p:subTnLst>
                                </p:cTn>
                              </p:par>
                            </p:childTnLst>
                          </p:cTn>
                        </p:par>
                        <p:par>
                          <p:cTn id="35" fill="hold" nodeType="afterGroup">
                            <p:stCondLst>
                              <p:cond delay="1000"/>
                            </p:stCondLst>
                            <p:childTnLst>
                              <p:par>
                                <p:cTn id="36" presetID="1" presetClass="entr" presetSubtype="0" fill="hold" grpId="0" nodeType="afterEffect">
                                  <p:stCondLst>
                                    <p:cond delay="2000"/>
                                  </p:stCondLst>
                                  <p:childTnLst>
                                    <p:set>
                                      <p:cBhvr>
                                        <p:cTn id="37" dur="1" fill="hold">
                                          <p:stCondLst>
                                            <p:cond delay="499"/>
                                          </p:stCondLst>
                                        </p:cTn>
                                        <p:tgtEl>
                                          <p:spTgt spid="182287"/>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82282"/>
                                        </p:tgtEl>
                                        <p:attrNameLst>
                                          <p:attrName>style.visibility</p:attrName>
                                        </p:attrNameLst>
                                      </p:cBhvr>
                                      <p:to>
                                        <p:strVal val="visible"/>
                                      </p:to>
                                    </p:set>
                                  </p:childTnLst>
                                </p:cTn>
                              </p:par>
                            </p:childTnLst>
                          </p:cTn>
                        </p:par>
                        <p:par>
                          <p:cTn id="42" fill="hold" nodeType="afterGroup">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182288"/>
                                        </p:tgtEl>
                                        <p:attrNameLst>
                                          <p:attrName>style.visibility</p:attrName>
                                        </p:attrNameLst>
                                      </p:cBhvr>
                                      <p:to>
                                        <p:strVal val="visible"/>
                                      </p:to>
                                    </p:set>
                                  </p:childTnLst>
                                </p:cTn>
                              </p:par>
                            </p:childTnLst>
                          </p:cTn>
                        </p:par>
                        <p:par>
                          <p:cTn id="45" fill="hold" nodeType="afterGroup">
                            <p:stCondLst>
                              <p:cond delay="1000"/>
                            </p:stCondLst>
                            <p:childTnLst>
                              <p:par>
                                <p:cTn id="46" presetID="1" presetClass="entr" presetSubtype="0" fill="hold" grpId="0" nodeType="afterEffect">
                                  <p:stCondLst>
                                    <p:cond delay="0"/>
                                  </p:stCondLst>
                                  <p:childTnLst>
                                    <p:set>
                                      <p:cBhvr>
                                        <p:cTn id="47" dur="1" fill="hold">
                                          <p:stCondLst>
                                            <p:cond delay="499"/>
                                          </p:stCondLst>
                                        </p:cTn>
                                        <p:tgtEl>
                                          <p:spTgt spid="182292"/>
                                        </p:tgtEl>
                                        <p:attrNameLst>
                                          <p:attrName>style.visibility</p:attrName>
                                        </p:attrNameLst>
                                      </p:cBhvr>
                                      <p:to>
                                        <p:strVal val="visible"/>
                                      </p:to>
                                    </p:set>
                                  </p:childTnLst>
                                  <p:subTnLst>
                                    <p:set>
                                      <p:cBhvr override="childStyle">
                                        <p:cTn dur="1" fill="hold" display="0" masterRel="nextClick" afterEffect="1"/>
                                        <p:tgtEl>
                                          <p:spTgt spid="182292"/>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82291"/>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822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82293"/>
                                        </p:tgtEl>
                                        <p:attrNameLst>
                                          <p:attrName>style.visibility</p:attrName>
                                        </p:attrNameLst>
                                      </p:cBhvr>
                                      <p:to>
                                        <p:strVal val="visible"/>
                                      </p:to>
                                    </p:se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182290"/>
                                        </p:tgtEl>
                                        <p:attrNameLst>
                                          <p:attrName>style.visibility</p:attrName>
                                        </p:attrNameLst>
                                      </p:cBhvr>
                                      <p:to>
                                        <p:strVal val="visible"/>
                                      </p:to>
                                    </p:set>
                                  </p:childTnLst>
                                  <p:subTnLst>
                                    <p:set>
                                      <p:cBhvr override="childStyle">
                                        <p:cTn dur="1" fill="hold" display="0" masterRel="nextClick" afterEffect="1"/>
                                        <p:tgtEl>
                                          <p:spTgt spid="182290"/>
                                        </p:tgtEl>
                                        <p:attrNameLst>
                                          <p:attrName>style.visibility</p:attrName>
                                        </p:attrNameLst>
                                      </p:cBhvr>
                                      <p:to>
                                        <p:strVal val="hidden"/>
                                      </p:to>
                                    </p:set>
                                  </p:subTnLst>
                                </p:cTn>
                              </p:par>
                            </p:childTnLst>
                          </p:cTn>
                        </p:par>
                        <p:par>
                          <p:cTn id="62" fill="hold" nodeType="afterGroup">
                            <p:stCondLst>
                              <p:cond delay="1000"/>
                            </p:stCondLst>
                            <p:childTnLst>
                              <p:par>
                                <p:cTn id="63" presetID="1" presetClass="entr" presetSubtype="0" fill="hold" grpId="0" nodeType="afterEffect">
                                  <p:stCondLst>
                                    <p:cond delay="0"/>
                                  </p:stCondLst>
                                  <p:childTnLst>
                                    <p:set>
                                      <p:cBhvr>
                                        <p:cTn id="64" dur="1" fill="hold">
                                          <p:stCondLst>
                                            <p:cond delay="499"/>
                                          </p:stCondLst>
                                        </p:cTn>
                                        <p:tgtEl>
                                          <p:spTgt spid="182303"/>
                                        </p:tgtEl>
                                        <p:attrNameLst>
                                          <p:attrName>style.visibility</p:attrName>
                                        </p:attrNameLst>
                                      </p:cBhvr>
                                      <p:to>
                                        <p:strVal val="visible"/>
                                      </p:to>
                                    </p:set>
                                  </p:childTnLst>
                                  <p:subTnLst>
                                    <p:set>
                                      <p:cBhvr override="childStyle">
                                        <p:cTn dur="1" fill="hold" display="0" masterRel="nextClick" afterEffect="1"/>
                                        <p:tgtEl>
                                          <p:spTgt spid="182303"/>
                                        </p:tgtEl>
                                        <p:attrNameLst>
                                          <p:attrName>style.visibility</p:attrName>
                                        </p:attrNameLst>
                                      </p:cBhvr>
                                      <p:to>
                                        <p:strVal val="hidden"/>
                                      </p:to>
                                    </p:set>
                                  </p:subTnLst>
                                </p:cTn>
                              </p:par>
                            </p:childTnLst>
                          </p:cTn>
                        </p:par>
                        <p:par>
                          <p:cTn id="65" fill="hold" nodeType="afterGroup">
                            <p:stCondLst>
                              <p:cond delay="1500"/>
                            </p:stCondLst>
                            <p:childTnLst>
                              <p:par>
                                <p:cTn id="66" presetID="1" presetClass="entr" presetSubtype="0" fill="hold" grpId="0" nodeType="afterEffect">
                                  <p:stCondLst>
                                    <p:cond delay="0"/>
                                  </p:stCondLst>
                                  <p:childTnLst>
                                    <p:set>
                                      <p:cBhvr>
                                        <p:cTn id="67" dur="1" fill="hold">
                                          <p:stCondLst>
                                            <p:cond delay="499"/>
                                          </p:stCondLst>
                                        </p:cTn>
                                        <p:tgtEl>
                                          <p:spTgt spid="182302"/>
                                        </p:tgtEl>
                                        <p:attrNameLst>
                                          <p:attrName>style.visibility</p:attrName>
                                        </p:attrNameLst>
                                      </p:cBhvr>
                                      <p:to>
                                        <p:strVal val="visible"/>
                                      </p:to>
                                    </p:set>
                                  </p:childTnLst>
                                  <p:subTnLst>
                                    <p:set>
                                      <p:cBhvr override="childStyle">
                                        <p:cTn dur="1" fill="hold" display="0" masterRel="nextClick" afterEffect="1"/>
                                        <p:tgtEl>
                                          <p:spTgt spid="182302"/>
                                        </p:tgtEl>
                                        <p:attrNameLst>
                                          <p:attrName>style.visibility</p:attrName>
                                        </p:attrNameLst>
                                      </p:cBhvr>
                                      <p:to>
                                        <p:strVal val="hidden"/>
                                      </p:to>
                                    </p:set>
                                  </p:subTnLst>
                                </p:cTn>
                              </p:par>
                            </p:childTnLst>
                          </p:cTn>
                        </p:par>
                        <p:par>
                          <p:cTn id="68" fill="hold" nodeType="afterGroup">
                            <p:stCondLst>
                              <p:cond delay="2000"/>
                            </p:stCondLst>
                            <p:childTnLst>
                              <p:par>
                                <p:cTn id="69" presetID="1" presetClass="entr" presetSubtype="0" fill="hold" grpId="0" nodeType="afterEffect">
                                  <p:stCondLst>
                                    <p:cond delay="0"/>
                                  </p:stCondLst>
                                  <p:childTnLst>
                                    <p:set>
                                      <p:cBhvr>
                                        <p:cTn id="70" dur="1" fill="hold">
                                          <p:stCondLst>
                                            <p:cond delay="499"/>
                                          </p:stCondLst>
                                        </p:cTn>
                                        <p:tgtEl>
                                          <p:spTgt spid="182301"/>
                                        </p:tgtEl>
                                        <p:attrNameLst>
                                          <p:attrName>style.visibility</p:attrName>
                                        </p:attrNameLst>
                                      </p:cBhvr>
                                      <p:to>
                                        <p:strVal val="visible"/>
                                      </p:to>
                                    </p:set>
                                  </p:childTnLst>
                                  <p:subTnLst>
                                    <p:set>
                                      <p:cBhvr override="childStyle">
                                        <p:cTn dur="1" fill="hold" display="0" masterRel="nextClick" afterEffect="1"/>
                                        <p:tgtEl>
                                          <p:spTgt spid="182301"/>
                                        </p:tgtEl>
                                        <p:attrNameLst>
                                          <p:attrName>style.visibility</p:attrName>
                                        </p:attrNameLst>
                                      </p:cBhvr>
                                      <p:to>
                                        <p:strVal val="hidden"/>
                                      </p:to>
                                    </p:set>
                                  </p:subTnLst>
                                </p:cTn>
                              </p:par>
                            </p:childTnLst>
                          </p:cTn>
                        </p:par>
                        <p:par>
                          <p:cTn id="71" fill="hold" nodeType="afterGroup">
                            <p:stCondLst>
                              <p:cond delay="2500"/>
                            </p:stCondLst>
                            <p:childTnLst>
                              <p:par>
                                <p:cTn id="72" presetID="1" presetClass="entr" presetSubtype="0" fill="hold" grpId="0" nodeType="afterEffect">
                                  <p:stCondLst>
                                    <p:cond delay="2000"/>
                                  </p:stCondLst>
                                  <p:childTnLst>
                                    <p:set>
                                      <p:cBhvr>
                                        <p:cTn id="73" dur="1" fill="hold">
                                          <p:stCondLst>
                                            <p:cond delay="499"/>
                                          </p:stCondLst>
                                        </p:cTn>
                                        <p:tgtEl>
                                          <p:spTgt spid="182297"/>
                                        </p:tgtEl>
                                        <p:attrNameLst>
                                          <p:attrName>style.visibility</p:attrName>
                                        </p:attrNameLst>
                                      </p:cBhvr>
                                      <p:to>
                                        <p:strVal val="visible"/>
                                      </p:to>
                                    </p:set>
                                  </p:childTnLst>
                                </p:cTn>
                              </p:par>
                            </p:childTnLst>
                          </p:cTn>
                        </p:par>
                        <p:par>
                          <p:cTn id="74" fill="hold" nodeType="afterGroup">
                            <p:stCondLst>
                              <p:cond delay="5000"/>
                            </p:stCondLst>
                            <p:childTnLst>
                              <p:par>
                                <p:cTn id="75" presetID="1" presetClass="entr" presetSubtype="0" fill="hold" grpId="0" nodeType="afterEffect">
                                  <p:stCondLst>
                                    <p:cond delay="0"/>
                                  </p:stCondLst>
                                  <p:childTnLst>
                                    <p:set>
                                      <p:cBhvr>
                                        <p:cTn id="76" dur="1" fill="hold">
                                          <p:stCondLst>
                                            <p:cond delay="499"/>
                                          </p:stCondLst>
                                        </p:cTn>
                                        <p:tgtEl>
                                          <p:spTgt spid="182298"/>
                                        </p:tgtEl>
                                        <p:attrNameLst>
                                          <p:attrName>style.visibility</p:attrName>
                                        </p:attrNameLst>
                                      </p:cBhvr>
                                      <p:to>
                                        <p:strVal val="visible"/>
                                      </p:to>
                                    </p:set>
                                  </p:childTnLst>
                                </p:cTn>
                              </p:par>
                            </p:childTnLst>
                          </p:cTn>
                        </p:par>
                        <p:par>
                          <p:cTn id="77" fill="hold" nodeType="afterGroup">
                            <p:stCondLst>
                              <p:cond delay="5500"/>
                            </p:stCondLst>
                            <p:childTnLst>
                              <p:par>
                                <p:cTn id="78" presetID="1" presetClass="entr" presetSubtype="0" fill="hold" grpId="0" nodeType="afterEffect">
                                  <p:stCondLst>
                                    <p:cond delay="0"/>
                                  </p:stCondLst>
                                  <p:childTnLst>
                                    <p:set>
                                      <p:cBhvr>
                                        <p:cTn id="79" dur="1" fill="hold">
                                          <p:stCondLst>
                                            <p:cond delay="499"/>
                                          </p:stCondLst>
                                        </p:cTn>
                                        <p:tgtEl>
                                          <p:spTgt spid="182299"/>
                                        </p:tgtEl>
                                        <p:attrNameLst>
                                          <p:attrName>style.visibility</p:attrName>
                                        </p:attrNameLst>
                                      </p:cBhvr>
                                      <p:to>
                                        <p:strVal val="visible"/>
                                      </p:to>
                                    </p:set>
                                  </p:childTnLst>
                                </p:cTn>
                              </p:par>
                            </p:childTnLst>
                          </p:cTn>
                        </p:par>
                        <p:par>
                          <p:cTn id="80" fill="hold" nodeType="afterGroup">
                            <p:stCondLst>
                              <p:cond delay="6000"/>
                            </p:stCondLst>
                            <p:childTnLst>
                              <p:par>
                                <p:cTn id="81" presetID="1" presetClass="entr" presetSubtype="0" fill="hold" grpId="0" nodeType="afterEffect">
                                  <p:stCondLst>
                                    <p:cond delay="0"/>
                                  </p:stCondLst>
                                  <p:childTnLst>
                                    <p:set>
                                      <p:cBhvr>
                                        <p:cTn id="82" dur="1" fill="hold">
                                          <p:stCondLst>
                                            <p:cond delay="499"/>
                                          </p:stCondLst>
                                        </p:cTn>
                                        <p:tgtEl>
                                          <p:spTgt spid="182300"/>
                                        </p:tgtEl>
                                        <p:attrNameLst>
                                          <p:attrName>style.visibility</p:attrName>
                                        </p:attrNameLst>
                                      </p:cBhvr>
                                      <p:to>
                                        <p:strVal val="visible"/>
                                      </p:to>
                                    </p:set>
                                  </p:childTnLst>
                                </p:cTn>
                              </p:par>
                            </p:childTnLst>
                          </p:cTn>
                        </p:par>
                        <p:par>
                          <p:cTn id="83" fill="hold" nodeType="afterGroup">
                            <p:stCondLst>
                              <p:cond delay="6500"/>
                            </p:stCondLst>
                            <p:childTnLst>
                              <p:par>
                                <p:cTn id="84" presetID="1" presetClass="entr" presetSubtype="0" fill="hold" grpId="0" nodeType="afterEffect">
                                  <p:stCondLst>
                                    <p:cond delay="1000"/>
                                  </p:stCondLst>
                                  <p:childTnLst>
                                    <p:set>
                                      <p:cBhvr>
                                        <p:cTn id="85" dur="1" fill="hold">
                                          <p:stCondLst>
                                            <p:cond delay="499"/>
                                          </p:stCondLst>
                                        </p:cTn>
                                        <p:tgtEl>
                                          <p:spTgt spid="182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autoUpdateAnimBg="0"/>
      <p:bldP spid="182276" grpId="0" animBg="1"/>
      <p:bldP spid="182277" grpId="0" autoUpdateAnimBg="0"/>
      <p:bldP spid="182278" grpId="0" autoUpdateAnimBg="0"/>
      <p:bldP spid="182279" grpId="0" animBg="1"/>
      <p:bldP spid="182280" grpId="0" autoUpdateAnimBg="0"/>
      <p:bldP spid="182281" grpId="0" autoUpdateAnimBg="0"/>
      <p:bldP spid="182282" grpId="0" autoUpdateAnimBg="0"/>
      <p:bldP spid="182287" grpId="0" animBg="1"/>
      <p:bldP spid="182288" grpId="0" animBg="1"/>
      <p:bldP spid="182289" grpId="0" autoUpdateAnimBg="0"/>
      <p:bldP spid="182290" grpId="0" autoUpdateAnimBg="0"/>
      <p:bldP spid="182291" grpId="0" animBg="1"/>
      <p:bldP spid="182292" grpId="0" autoUpdateAnimBg="0"/>
      <p:bldP spid="182297" grpId="0" animBg="1"/>
      <p:bldP spid="182298" grpId="0" autoUpdateAnimBg="0"/>
      <p:bldP spid="182299" grpId="0" autoUpdateAnimBg="0"/>
      <p:bldP spid="182300" grpId="0" animBg="1"/>
      <p:bldP spid="182301" grpId="0" autoUpdateAnimBg="0"/>
      <p:bldP spid="182302" grpId="0" autoUpdateAnimBg="0"/>
      <p:bldP spid="182303" grpId="0" autoUpdateAnimBg="0"/>
      <p:bldP spid="18230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0DCBFCF-739C-49BC-8738-23926EFB683B}" type="datetime2">
              <a:rPr kumimoji="0" lang="zh-CN" altLang="en-US" smtClean="0"/>
              <a:pPr eaLnBrk="1" hangingPunct="1"/>
              <a:t>2016年10月31日</a:t>
            </a:fld>
            <a:endParaRPr kumimoji="0" lang="en-US" altLang="zh-CN" smtClean="0"/>
          </a:p>
        </p:txBody>
      </p:sp>
      <p:sp>
        <p:nvSpPr>
          <p:cNvPr id="4813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8132" name="Rectangle 2"/>
          <p:cNvSpPr>
            <a:spLocks noGrp="1" noChangeArrowheads="1"/>
          </p:cNvSpPr>
          <p:nvPr>
            <p:ph type="title"/>
          </p:nvPr>
        </p:nvSpPr>
        <p:spPr>
          <a:xfrm>
            <a:off x="0" y="228600"/>
            <a:ext cx="6134100" cy="446088"/>
          </a:xfrm>
        </p:spPr>
        <p:txBody>
          <a:bodyPr/>
          <a:lstStyle/>
          <a:p>
            <a:pPr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p>
        </p:txBody>
      </p:sp>
      <p:sp>
        <p:nvSpPr>
          <p:cNvPr id="293891" name="Rectangle 3"/>
          <p:cNvSpPr>
            <a:spLocks noGrp="1" noChangeArrowheads="1"/>
          </p:cNvSpPr>
          <p:nvPr>
            <p:ph type="body" idx="1"/>
          </p:nvPr>
        </p:nvSpPr>
        <p:spPr>
          <a:xfrm>
            <a:off x="304800" y="914400"/>
            <a:ext cx="6477000" cy="5122863"/>
          </a:xfrm>
        </p:spPr>
        <p:txBody>
          <a:bodyPr/>
          <a:lstStyle/>
          <a:p>
            <a:pPr eaLnBrk="1" hangingPunct="1">
              <a:lnSpc>
                <a:spcPct val="90000"/>
              </a:lnSpc>
              <a:buFontTx/>
              <a:buNone/>
            </a:pPr>
            <a:r>
              <a:rPr lang="en-US" altLang="zh-CN" b="1" smtClean="0">
                <a:latin typeface="Times New Roman" pitchFamily="18" charset="0"/>
              </a:rPr>
              <a:t>4.</a:t>
            </a:r>
            <a:r>
              <a:rPr lang="zh-CN" altLang="en-US" b="1" smtClean="0">
                <a:latin typeface="Times New Roman" pitchFamily="18" charset="0"/>
              </a:rPr>
              <a:t>查表舍入法</a:t>
            </a:r>
          </a:p>
          <a:p>
            <a:pPr eaLnBrk="1" hangingPunct="1">
              <a:lnSpc>
                <a:spcPct val="90000"/>
              </a:lnSpc>
              <a:buFontTx/>
              <a:buNone/>
            </a:pPr>
            <a:r>
              <a:rPr lang="zh-CN" altLang="en-US" b="1" smtClean="0">
                <a:latin typeface="Times New Roman" pitchFamily="18" charset="0"/>
              </a:rPr>
              <a:t>            用</a:t>
            </a:r>
            <a:r>
              <a:rPr lang="en-US" altLang="zh-CN" b="1" smtClean="0">
                <a:latin typeface="Times New Roman" pitchFamily="18" charset="0"/>
              </a:rPr>
              <a:t>ROM</a:t>
            </a:r>
            <a:r>
              <a:rPr lang="zh-CN" altLang="en-US" b="1" smtClean="0">
                <a:latin typeface="Times New Roman" pitchFamily="18" charset="0"/>
              </a:rPr>
              <a:t>存放下溢处理表，每次经查表来读得相应的处理结果。</a:t>
            </a:r>
            <a:r>
              <a:rPr lang="en-US" altLang="zh-CN" b="1" smtClean="0">
                <a:latin typeface="Times New Roman" pitchFamily="18" charset="0"/>
              </a:rPr>
              <a:t>ROM</a:t>
            </a:r>
            <a:r>
              <a:rPr lang="zh-CN" altLang="en-US" b="1" smtClean="0">
                <a:latin typeface="Times New Roman" pitchFamily="18" charset="0"/>
              </a:rPr>
              <a:t>表的容量为</a:t>
            </a:r>
            <a:r>
              <a:rPr lang="en-US" altLang="zh-CN" b="1" smtClean="0">
                <a:latin typeface="Times New Roman" pitchFamily="18" charset="0"/>
              </a:rPr>
              <a:t>2</a:t>
            </a:r>
            <a:r>
              <a:rPr lang="en-US" altLang="zh-CN" b="1" baseline="30000" smtClean="0">
                <a:latin typeface="Times New Roman" pitchFamily="18" charset="0"/>
              </a:rPr>
              <a:t>K</a:t>
            </a:r>
            <a:r>
              <a:rPr lang="zh-CN" altLang="en-US" b="1" smtClean="0">
                <a:latin typeface="Times New Roman" pitchFamily="18" charset="0"/>
              </a:rPr>
              <a:t>个单元，每个单元字长为</a:t>
            </a:r>
            <a:r>
              <a:rPr lang="en-US" altLang="zh-CN" b="1" smtClean="0">
                <a:latin typeface="Times New Roman" pitchFamily="18" charset="0"/>
              </a:rPr>
              <a:t>K-1</a:t>
            </a:r>
            <a:r>
              <a:rPr lang="zh-CN" altLang="en-US" b="1" smtClean="0">
                <a:latin typeface="Times New Roman" pitchFamily="18" charset="0"/>
              </a:rPr>
              <a:t>位。下溢处理表的内容设置一般采用的方法是：当</a:t>
            </a:r>
            <a:r>
              <a:rPr lang="en-US" altLang="zh-CN" b="1" smtClean="0">
                <a:latin typeface="Times New Roman" pitchFamily="18" charset="0"/>
              </a:rPr>
              <a:t>K</a:t>
            </a:r>
            <a:r>
              <a:rPr lang="zh-CN" altLang="en-US" b="1" smtClean="0">
                <a:latin typeface="Times New Roman" pitchFamily="18" charset="0"/>
              </a:rPr>
              <a:t>位数据的高</a:t>
            </a:r>
            <a:r>
              <a:rPr lang="en-US" altLang="zh-CN" b="1" smtClean="0">
                <a:latin typeface="Times New Roman" pitchFamily="18" charset="0"/>
              </a:rPr>
              <a:t>K-1</a:t>
            </a:r>
            <a:r>
              <a:rPr lang="zh-CN" altLang="en-US" b="1" smtClean="0">
                <a:latin typeface="Times New Roman" pitchFamily="18" charset="0"/>
              </a:rPr>
              <a:t>位为全“</a:t>
            </a:r>
            <a:r>
              <a:rPr lang="en-US" altLang="zh-CN" b="1" smtClean="0">
                <a:latin typeface="Times New Roman" pitchFamily="18" charset="0"/>
              </a:rPr>
              <a:t>1”</a:t>
            </a:r>
            <a:r>
              <a:rPr lang="zh-CN" altLang="en-US" b="1" smtClean="0">
                <a:latin typeface="Times New Roman" pitchFamily="18" charset="0"/>
              </a:rPr>
              <a:t>时，让那些单元按截断法填入</a:t>
            </a:r>
            <a:r>
              <a:rPr lang="en-US" altLang="zh-CN" b="1" smtClean="0">
                <a:latin typeface="Times New Roman" pitchFamily="18" charset="0"/>
              </a:rPr>
              <a:t>K-1</a:t>
            </a:r>
            <a:r>
              <a:rPr lang="zh-CN" altLang="en-US" b="1" smtClean="0">
                <a:latin typeface="Times New Roman" pitchFamily="18" charset="0"/>
              </a:rPr>
              <a:t>位全“</a:t>
            </a:r>
            <a:r>
              <a:rPr lang="en-US" altLang="zh-CN" b="1" smtClean="0">
                <a:latin typeface="Times New Roman" pitchFamily="18" charset="0"/>
              </a:rPr>
              <a:t>1”</a:t>
            </a:r>
            <a:r>
              <a:rPr lang="zh-CN" altLang="en-US" b="1" smtClean="0">
                <a:latin typeface="Times New Roman" pitchFamily="18" charset="0"/>
              </a:rPr>
              <a:t>，其余单元都按最低位（即附加位）</a:t>
            </a:r>
            <a:r>
              <a:rPr lang="en-US" altLang="zh-CN" b="1" smtClean="0">
                <a:latin typeface="Times New Roman" pitchFamily="18" charset="0"/>
              </a:rPr>
              <a:t>0</a:t>
            </a:r>
            <a:r>
              <a:rPr lang="zh-CN" altLang="en-US" b="1" smtClean="0">
                <a:latin typeface="Times New Roman" pitchFamily="18" charset="0"/>
              </a:rPr>
              <a:t>舍</a:t>
            </a:r>
            <a:r>
              <a:rPr lang="en-US" altLang="zh-CN" b="1" smtClean="0">
                <a:latin typeface="Times New Roman" pitchFamily="18" charset="0"/>
              </a:rPr>
              <a:t>1</a:t>
            </a:r>
            <a:r>
              <a:rPr lang="zh-CN" altLang="en-US" b="1" smtClean="0">
                <a:latin typeface="Times New Roman" pitchFamily="18" charset="0"/>
              </a:rPr>
              <a:t>入的结果来填其内容。</a:t>
            </a:r>
          </a:p>
        </p:txBody>
      </p:sp>
      <p:sp>
        <p:nvSpPr>
          <p:cNvPr id="293899" name="Text Box 11"/>
          <p:cNvSpPr txBox="1">
            <a:spLocks noChangeArrowheads="1"/>
          </p:cNvSpPr>
          <p:nvPr/>
        </p:nvSpPr>
        <p:spPr bwMode="auto">
          <a:xfrm>
            <a:off x="7086600" y="990600"/>
            <a:ext cx="1752600" cy="484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2400" b="1"/>
              <a:t>地址 </a:t>
            </a:r>
            <a:r>
              <a:rPr lang="zh-CN" altLang="en-US" sz="2400" b="1">
                <a:solidFill>
                  <a:srgbClr val="FF0000"/>
                </a:solidFill>
              </a:rPr>
              <a:t>内容</a:t>
            </a:r>
          </a:p>
          <a:p>
            <a:pPr eaLnBrk="1" hangingPunct="1">
              <a:spcBef>
                <a:spcPct val="50000"/>
              </a:spcBef>
            </a:pPr>
            <a:r>
              <a:rPr lang="en-US" altLang="zh-CN" sz="3200" b="1"/>
              <a:t>000  </a:t>
            </a:r>
            <a:r>
              <a:rPr lang="en-US" altLang="zh-CN" sz="3200" b="1">
                <a:solidFill>
                  <a:srgbClr val="FF0000"/>
                </a:solidFill>
              </a:rPr>
              <a:t>00</a:t>
            </a:r>
          </a:p>
          <a:p>
            <a:pPr eaLnBrk="1" hangingPunct="1">
              <a:lnSpc>
                <a:spcPct val="50000"/>
              </a:lnSpc>
              <a:spcBef>
                <a:spcPct val="50000"/>
              </a:spcBef>
            </a:pPr>
            <a:r>
              <a:rPr lang="en-US" altLang="zh-CN" sz="3200" b="1"/>
              <a:t>001  </a:t>
            </a:r>
            <a:r>
              <a:rPr lang="en-US" altLang="zh-CN" sz="3200" b="1">
                <a:solidFill>
                  <a:srgbClr val="FF0000"/>
                </a:solidFill>
              </a:rPr>
              <a:t>01</a:t>
            </a:r>
          </a:p>
          <a:p>
            <a:pPr eaLnBrk="1" hangingPunct="1">
              <a:lnSpc>
                <a:spcPct val="60000"/>
              </a:lnSpc>
              <a:spcBef>
                <a:spcPct val="50000"/>
              </a:spcBef>
            </a:pPr>
            <a:r>
              <a:rPr lang="en-US" altLang="zh-CN" sz="3200" b="1"/>
              <a:t>010  </a:t>
            </a:r>
            <a:r>
              <a:rPr lang="en-US" altLang="zh-CN" sz="3200" b="1">
                <a:solidFill>
                  <a:srgbClr val="FF0000"/>
                </a:solidFill>
              </a:rPr>
              <a:t>01</a:t>
            </a:r>
          </a:p>
          <a:p>
            <a:pPr eaLnBrk="1" hangingPunct="1">
              <a:lnSpc>
                <a:spcPct val="60000"/>
              </a:lnSpc>
              <a:spcBef>
                <a:spcPct val="50000"/>
              </a:spcBef>
            </a:pPr>
            <a:r>
              <a:rPr lang="en-US" altLang="zh-CN" sz="3200" b="1"/>
              <a:t>011  </a:t>
            </a:r>
            <a:r>
              <a:rPr lang="en-US" altLang="zh-CN" sz="3200" b="1">
                <a:solidFill>
                  <a:srgbClr val="FF0000"/>
                </a:solidFill>
              </a:rPr>
              <a:t>10</a:t>
            </a:r>
          </a:p>
          <a:p>
            <a:pPr eaLnBrk="1" hangingPunct="1">
              <a:lnSpc>
                <a:spcPct val="60000"/>
              </a:lnSpc>
              <a:spcBef>
                <a:spcPct val="50000"/>
              </a:spcBef>
            </a:pPr>
            <a:r>
              <a:rPr lang="en-US" altLang="zh-CN" sz="3200" b="1"/>
              <a:t>100  </a:t>
            </a:r>
            <a:r>
              <a:rPr lang="en-US" altLang="zh-CN" sz="3200" b="1">
                <a:solidFill>
                  <a:srgbClr val="FF0000"/>
                </a:solidFill>
              </a:rPr>
              <a:t>10</a:t>
            </a:r>
          </a:p>
          <a:p>
            <a:pPr eaLnBrk="1" hangingPunct="1">
              <a:lnSpc>
                <a:spcPct val="60000"/>
              </a:lnSpc>
              <a:spcBef>
                <a:spcPct val="50000"/>
              </a:spcBef>
            </a:pPr>
            <a:r>
              <a:rPr lang="en-US" altLang="zh-CN" sz="3200" b="1"/>
              <a:t>101  </a:t>
            </a:r>
            <a:r>
              <a:rPr lang="en-US" altLang="zh-CN" sz="3200" b="1">
                <a:solidFill>
                  <a:srgbClr val="FF0000"/>
                </a:solidFill>
              </a:rPr>
              <a:t>11</a:t>
            </a:r>
          </a:p>
          <a:p>
            <a:pPr eaLnBrk="1" hangingPunct="1">
              <a:lnSpc>
                <a:spcPct val="60000"/>
              </a:lnSpc>
              <a:spcBef>
                <a:spcPct val="50000"/>
              </a:spcBef>
              <a:buFontTx/>
              <a:buAutoNum type="arabicPlain" startAt="110"/>
            </a:pPr>
            <a:r>
              <a:rPr lang="en-US" altLang="zh-CN" sz="3200" b="1"/>
              <a:t>  </a:t>
            </a:r>
            <a:r>
              <a:rPr lang="en-US" altLang="zh-CN" sz="3200" b="1">
                <a:solidFill>
                  <a:srgbClr val="FF0000"/>
                </a:solidFill>
              </a:rPr>
              <a:t>11</a:t>
            </a:r>
          </a:p>
          <a:p>
            <a:pPr eaLnBrk="1" hangingPunct="1">
              <a:lnSpc>
                <a:spcPct val="50000"/>
              </a:lnSpc>
              <a:spcBef>
                <a:spcPct val="50000"/>
              </a:spcBef>
            </a:pPr>
            <a:r>
              <a:rPr lang="en-US" altLang="zh-CN" sz="3200" b="1"/>
              <a:t>111  </a:t>
            </a:r>
            <a:r>
              <a:rPr lang="en-US" altLang="zh-CN" sz="3200" b="1">
                <a:solidFill>
                  <a:srgbClr val="FF0000"/>
                </a:solidFill>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3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3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389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389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389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389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3899">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3899">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93899">
                                            <p:txEl>
                                              <p:pRg st="6" end="6"/>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93899">
                                            <p:txEl>
                                              <p:pRg st="7" end="7"/>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938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autoUpdateAnimBg="0"/>
      <p:bldP spid="293899"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B839957-5D73-4750-9E09-8FFDDEF3232B}" type="datetime2">
              <a:rPr kumimoji="0" lang="zh-CN" altLang="en-US" smtClean="0"/>
              <a:pPr eaLnBrk="1" hangingPunct="1"/>
              <a:t>2016年10月31日</a:t>
            </a:fld>
            <a:endParaRPr kumimoji="0" lang="en-US" altLang="zh-CN" smtClean="0"/>
          </a:p>
        </p:txBody>
      </p:sp>
      <p:sp>
        <p:nvSpPr>
          <p:cNvPr id="4915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49156" name="Rectangle 2"/>
          <p:cNvSpPr>
            <a:spLocks noGrp="1" noChangeArrowheads="1"/>
          </p:cNvSpPr>
          <p:nvPr>
            <p:ph type="title"/>
          </p:nvPr>
        </p:nvSpPr>
        <p:spPr>
          <a:xfrm>
            <a:off x="0" y="228600"/>
            <a:ext cx="6134100" cy="446088"/>
          </a:xfrm>
        </p:spPr>
        <p:txBody>
          <a:bodyPr/>
          <a:lstStyle/>
          <a:p>
            <a:pPr eaLnBrk="1" hangingPunct="1"/>
            <a:r>
              <a:rPr lang="en-US" altLang="zh-CN" sz="2400" smtClean="0">
                <a:solidFill>
                  <a:schemeClr val="tx1"/>
                </a:solidFill>
                <a:latin typeface="Times New Roman" pitchFamily="18" charset="0"/>
              </a:rPr>
              <a:t>4.3 </a:t>
            </a:r>
            <a:r>
              <a:rPr lang="zh-CN" altLang="en-US" sz="2400" smtClean="0">
                <a:solidFill>
                  <a:schemeClr val="tx1"/>
                </a:solidFill>
                <a:latin typeface="宋体" pitchFamily="2" charset="-122"/>
              </a:rPr>
              <a:t>带符号数的移位和舍入操作</a:t>
            </a:r>
          </a:p>
        </p:txBody>
      </p:sp>
      <p:pic>
        <p:nvPicPr>
          <p:cNvPr id="49157" name="Picture 5" descr="2121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36613"/>
            <a:ext cx="69850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170B7BB-E0F2-479D-A9C5-D3134B861701}" type="datetime2">
              <a:rPr kumimoji="0" lang="zh-CN" altLang="en-US" smtClean="0"/>
              <a:pPr eaLnBrk="1" hangingPunct="1"/>
              <a:t>2016年10月31日</a:t>
            </a:fld>
            <a:endParaRPr kumimoji="0" lang="en-US" altLang="zh-CN" smtClean="0"/>
          </a:p>
        </p:txBody>
      </p:sp>
      <p:sp>
        <p:nvSpPr>
          <p:cNvPr id="50179"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0180"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r>
              <a:rPr lang="zh-CN" altLang="en-US" sz="1600" smtClean="0">
                <a:solidFill>
                  <a:schemeClr val="tx1"/>
                </a:solidFill>
                <a:latin typeface="宋体" pitchFamily="2" charset="-122"/>
              </a:rPr>
              <a:t>  		</a:t>
            </a:r>
          </a:p>
        </p:txBody>
      </p:sp>
      <p:sp>
        <p:nvSpPr>
          <p:cNvPr id="200707" name="Rectangle 3"/>
          <p:cNvSpPr>
            <a:spLocks noGrp="1" noChangeArrowheads="1"/>
          </p:cNvSpPr>
          <p:nvPr>
            <p:ph type="body" idx="4294967295"/>
          </p:nvPr>
        </p:nvSpPr>
        <p:spPr>
          <a:xfrm>
            <a:off x="307975" y="874713"/>
            <a:ext cx="8302625" cy="5297487"/>
          </a:xfrm>
        </p:spPr>
        <p:txBody>
          <a:bodyPr/>
          <a:lstStyle/>
          <a:p>
            <a:pPr eaLnBrk="1" hangingPunct="1">
              <a:buFontTx/>
              <a:buNone/>
            </a:pPr>
            <a:r>
              <a:rPr lang="en-US" altLang="zh-CN" b="1" smtClean="0">
                <a:solidFill>
                  <a:srgbClr val="A50021"/>
                </a:solidFill>
                <a:latin typeface="Times New Roman" pitchFamily="18" charset="0"/>
              </a:rPr>
              <a:t>4.4.1 </a:t>
            </a:r>
            <a:r>
              <a:rPr lang="zh-CN" altLang="en-US" b="1" smtClean="0">
                <a:solidFill>
                  <a:srgbClr val="A50021"/>
                </a:solidFill>
                <a:latin typeface="Times New Roman" pitchFamily="18" charset="0"/>
              </a:rPr>
              <a:t>原码一位乘法</a:t>
            </a:r>
          </a:p>
          <a:p>
            <a:pPr eaLnBrk="1" hangingPunct="1">
              <a:buFontTx/>
              <a:buNone/>
            </a:pPr>
            <a:r>
              <a:rPr lang="zh-CN" altLang="en-US" b="1" smtClean="0">
                <a:latin typeface="Times New Roman" pitchFamily="18" charset="0"/>
              </a:rPr>
              <a:t>            用原码实现乘法运算是十分方便的。原码一位乘法是从手算演变而来的，即用两个操作数的绝对值相乘，乘积的符号为两操作数符号的异或值（同号为正，异号为负）。</a:t>
            </a:r>
          </a:p>
          <a:p>
            <a:pPr eaLnBrk="1" hangingPunct="1">
              <a:lnSpc>
                <a:spcPct val="80000"/>
              </a:lnSpc>
              <a:buFontTx/>
              <a:buNone/>
            </a:pPr>
            <a:r>
              <a:rPr lang="zh-CN" altLang="en-US" b="1" smtClean="0">
                <a:latin typeface="Times New Roman" pitchFamily="18" charset="0"/>
              </a:rPr>
              <a:t>           乘积 </a:t>
            </a:r>
            <a:r>
              <a:rPr lang="en-US" altLang="zh-CN" b="1" smtClean="0">
                <a:latin typeface="Times New Roman" pitchFamily="18" charset="0"/>
              </a:rPr>
              <a:t>P</a:t>
            </a:r>
            <a:r>
              <a:rPr lang="zh-CN" altLang="en-US" b="1" smtClean="0">
                <a:latin typeface="Times New Roman" pitchFamily="18" charset="0"/>
              </a:rPr>
              <a:t>＝</a:t>
            </a:r>
            <a:r>
              <a:rPr lang="en-US" altLang="zh-CN" b="1" smtClean="0">
                <a:latin typeface="Times New Roman" pitchFamily="18" charset="0"/>
              </a:rPr>
              <a:t>|X|</a:t>
            </a:r>
            <a:r>
              <a:rPr lang="en-US" altLang="zh-CN" b="1" smtClean="0">
                <a:latin typeface="Times New Roman" pitchFamily="18" charset="0"/>
                <a:sym typeface="Symbol" pitchFamily="18" charset="2"/>
              </a:rPr>
              <a:t></a:t>
            </a:r>
            <a:r>
              <a:rPr lang="en-US" altLang="zh-CN" b="1" smtClean="0">
                <a:latin typeface="Times New Roman" pitchFamily="18" charset="0"/>
              </a:rPr>
              <a:t>|Y|</a:t>
            </a:r>
          </a:p>
          <a:p>
            <a:pPr eaLnBrk="1" hangingPunct="1">
              <a:lnSpc>
                <a:spcPct val="80000"/>
              </a:lnSpc>
              <a:buFontTx/>
              <a:buNone/>
            </a:pPr>
            <a:r>
              <a:rPr lang="en-US" altLang="zh-CN" b="1" smtClean="0">
                <a:latin typeface="Times New Roman" pitchFamily="18" charset="0"/>
              </a:rPr>
              <a:t>           </a:t>
            </a:r>
            <a:r>
              <a:rPr lang="zh-CN" altLang="en-US" b="1" smtClean="0">
                <a:latin typeface="Times New Roman" pitchFamily="18" charset="0"/>
              </a:rPr>
              <a:t>符号</a:t>
            </a:r>
            <a:r>
              <a:rPr lang="en-US" altLang="zh-CN" b="1" smtClean="0">
                <a:latin typeface="Times New Roman" pitchFamily="18" charset="0"/>
              </a:rPr>
              <a:t>P</a:t>
            </a:r>
            <a:r>
              <a:rPr lang="en-US" altLang="zh-CN" b="1" baseline="-30000" smtClean="0">
                <a:latin typeface="Times New Roman" pitchFamily="18" charset="0"/>
              </a:rPr>
              <a:t>s</a:t>
            </a:r>
            <a:r>
              <a:rPr lang="en-US" altLang="zh-CN" b="1" smtClean="0">
                <a:latin typeface="Times New Roman" pitchFamily="18" charset="0"/>
              </a:rPr>
              <a:t>=X</a:t>
            </a:r>
            <a:r>
              <a:rPr lang="en-US" altLang="zh-CN" b="1" baseline="-30000" smtClean="0">
                <a:latin typeface="Times New Roman" pitchFamily="18" charset="0"/>
              </a:rPr>
              <a:t>s</a:t>
            </a:r>
            <a:r>
              <a:rPr lang="en-US" altLang="zh-CN" b="1" smtClean="0">
                <a:latin typeface="Times New Roman" pitchFamily="18" charset="0"/>
              </a:rPr>
              <a:t>⊕Y</a:t>
            </a:r>
            <a:r>
              <a:rPr lang="en-US" altLang="zh-CN" b="1" baseline="-30000" smtClean="0">
                <a:latin typeface="Times New Roman" pitchFamily="18" charset="0"/>
              </a:rPr>
              <a:t>s</a:t>
            </a:r>
            <a:r>
              <a:rPr lang="en-US" altLang="zh-CN" b="1" smtClean="0">
                <a:latin typeface="Times New Roman" pitchFamily="18" charset="0"/>
              </a:rPr>
              <a:t> </a:t>
            </a:r>
          </a:p>
          <a:p>
            <a:pPr algn="just"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例如：</a:t>
            </a:r>
            <a:r>
              <a:rPr lang="en-US" altLang="zh-CN" b="1" smtClean="0">
                <a:latin typeface="Times New Roman" pitchFamily="18" charset="0"/>
              </a:rPr>
              <a:t>X=0.1101</a:t>
            </a:r>
            <a:r>
              <a:rPr lang="zh-CN" altLang="en-US" b="1" smtClean="0">
                <a:latin typeface="Times New Roman" pitchFamily="18" charset="0"/>
              </a:rPr>
              <a:t>，</a:t>
            </a:r>
            <a:r>
              <a:rPr lang="en-US" altLang="zh-CN" b="1" smtClean="0">
                <a:latin typeface="Times New Roman" pitchFamily="18" charset="0"/>
              </a:rPr>
              <a:t>Y=-0.1011</a:t>
            </a:r>
            <a:r>
              <a:rPr lang="zh-CN" altLang="en-US" b="1" smtClean="0">
                <a:latin typeface="Times New Roman" pitchFamily="18" charset="0"/>
              </a:rPr>
              <a:t>，列出手算乘法算式为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0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07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07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07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7A3CF0E-F8D7-4EE3-BCDD-B9849A7B6BF1}" type="datetime2">
              <a:rPr kumimoji="0" lang="zh-CN" altLang="en-US" smtClean="0"/>
              <a:pPr eaLnBrk="1" hangingPunct="1"/>
              <a:t>2016年10月31日</a:t>
            </a:fld>
            <a:endParaRPr kumimoji="0" lang="en-US" altLang="zh-CN" smtClean="0"/>
          </a:p>
        </p:txBody>
      </p:sp>
      <p:sp>
        <p:nvSpPr>
          <p:cNvPr id="5120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1204" name="Rectangle 2"/>
          <p:cNvSpPr>
            <a:spLocks noGrp="1" noChangeArrowheads="1"/>
          </p:cNvSpPr>
          <p:nvPr>
            <p:ph type="title"/>
          </p:nvPr>
        </p:nvSpPr>
        <p:spPr/>
        <p:txBody>
          <a:bodyPr/>
          <a:lstStyle/>
          <a:p>
            <a:pPr eaLnBrk="1" hangingPunct="1">
              <a:lnSpc>
                <a:spcPct val="80000"/>
              </a:lnSpc>
            </a:pPr>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200" smtClean="0">
              <a:latin typeface="Times New Roman" pitchFamily="18" charset="0"/>
            </a:endParaRPr>
          </a:p>
        </p:txBody>
      </p:sp>
      <p:sp>
        <p:nvSpPr>
          <p:cNvPr id="201731" name="Rectangle 3"/>
          <p:cNvSpPr>
            <a:spLocks noGrp="1" noChangeArrowheads="1"/>
          </p:cNvSpPr>
          <p:nvPr>
            <p:ph type="body" idx="1"/>
          </p:nvPr>
        </p:nvSpPr>
        <p:spPr/>
        <p:txBody>
          <a:bodyPr/>
          <a:lstStyle/>
          <a:p>
            <a:pPr algn="just" eaLnBrk="1" hangingPunct="1">
              <a:lnSpc>
                <a:spcPct val="80000"/>
              </a:lnSpc>
              <a:buFontTx/>
              <a:buNone/>
            </a:pPr>
            <a:r>
              <a:rPr lang="en-US" altLang="zh-CN" b="1" smtClean="0">
                <a:latin typeface="Times New Roman" pitchFamily="18" charset="0"/>
              </a:rPr>
              <a:t>                0.1 1 0 1</a:t>
            </a:r>
          </a:p>
          <a:p>
            <a:pPr algn="just" eaLnBrk="1" hangingPunct="1">
              <a:lnSpc>
                <a:spcPct val="80000"/>
              </a:lnSpc>
              <a:buFontTx/>
              <a:buNone/>
            </a:pPr>
            <a:r>
              <a:rPr lang="en-US" altLang="zh-CN" b="1" smtClean="0">
                <a:latin typeface="Times New Roman" pitchFamily="18" charset="0"/>
              </a:rPr>
              <a:t>            </a:t>
            </a:r>
            <a:r>
              <a:rPr lang="en-US" altLang="zh-CN" b="1" smtClean="0">
                <a:latin typeface="宋体" pitchFamily="2" charset="-122"/>
              </a:rPr>
              <a:t>×</a:t>
            </a:r>
            <a:r>
              <a:rPr lang="en-US" altLang="zh-CN" b="1" smtClean="0">
                <a:latin typeface="Times New Roman" pitchFamily="18" charset="0"/>
              </a:rPr>
              <a:t>0.1 0 1 1</a:t>
            </a:r>
          </a:p>
        </p:txBody>
      </p:sp>
      <p:sp>
        <p:nvSpPr>
          <p:cNvPr id="201732" name="Line 4"/>
          <p:cNvSpPr>
            <a:spLocks noChangeShapeType="1"/>
          </p:cNvSpPr>
          <p:nvPr/>
        </p:nvSpPr>
        <p:spPr bwMode="auto">
          <a:xfrm>
            <a:off x="1809750" y="2152650"/>
            <a:ext cx="25908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1733" name="Line 5"/>
          <p:cNvSpPr>
            <a:spLocks noChangeShapeType="1"/>
          </p:cNvSpPr>
          <p:nvPr/>
        </p:nvSpPr>
        <p:spPr bwMode="auto">
          <a:xfrm>
            <a:off x="971550" y="4038600"/>
            <a:ext cx="321945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1734" name="Text Box 6"/>
          <p:cNvSpPr txBox="1">
            <a:spLocks noChangeArrowheads="1"/>
          </p:cNvSpPr>
          <p:nvPr/>
        </p:nvSpPr>
        <p:spPr bwMode="auto">
          <a:xfrm>
            <a:off x="1028700" y="2114550"/>
            <a:ext cx="45720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80000"/>
              </a:lnSpc>
              <a:spcBef>
                <a:spcPct val="20000"/>
              </a:spcBef>
              <a:buClr>
                <a:schemeClr val="accent2"/>
              </a:buClr>
              <a:buSzPct val="80000"/>
              <a:buFont typeface="Wingdings" pitchFamily="2" charset="2"/>
              <a:buNone/>
            </a:pPr>
            <a:r>
              <a:rPr lang="en-US" altLang="zh-CN" sz="3200" b="1"/>
              <a:t>                1 1 0 1</a:t>
            </a:r>
          </a:p>
          <a:p>
            <a:pPr algn="just" eaLnBrk="1" hangingPunct="1">
              <a:lnSpc>
                <a:spcPct val="80000"/>
              </a:lnSpc>
              <a:spcBef>
                <a:spcPct val="20000"/>
              </a:spcBef>
              <a:buClr>
                <a:schemeClr val="accent2"/>
              </a:buClr>
              <a:buSzPct val="80000"/>
              <a:buFont typeface="Wingdings" pitchFamily="2" charset="2"/>
              <a:buNone/>
            </a:pPr>
            <a:r>
              <a:rPr lang="en-US" altLang="zh-CN" sz="3200" b="1"/>
              <a:t>             1 1 0 1</a:t>
            </a:r>
          </a:p>
          <a:p>
            <a:pPr algn="just" eaLnBrk="1" hangingPunct="1">
              <a:lnSpc>
                <a:spcPct val="80000"/>
              </a:lnSpc>
              <a:spcBef>
                <a:spcPct val="20000"/>
              </a:spcBef>
              <a:buClr>
                <a:schemeClr val="accent2"/>
              </a:buClr>
              <a:buSzPct val="80000"/>
              <a:buFont typeface="Wingdings" pitchFamily="2" charset="2"/>
              <a:buNone/>
            </a:pPr>
            <a:r>
              <a:rPr lang="en-US" altLang="zh-CN" sz="3200" b="1"/>
              <a:t>          0 0 0 0</a:t>
            </a:r>
          </a:p>
          <a:p>
            <a:pPr algn="just" eaLnBrk="1" hangingPunct="1">
              <a:lnSpc>
                <a:spcPct val="80000"/>
              </a:lnSpc>
              <a:spcBef>
                <a:spcPct val="20000"/>
              </a:spcBef>
              <a:buClr>
                <a:schemeClr val="accent2"/>
              </a:buClr>
              <a:buSzPct val="80000"/>
              <a:buFont typeface="Wingdings" pitchFamily="2" charset="2"/>
              <a:buNone/>
            </a:pPr>
            <a:r>
              <a:rPr lang="en-US" altLang="zh-CN" sz="3200" b="1"/>
              <a:t>    + 1 1 0 1</a:t>
            </a:r>
            <a:endParaRPr lang="en-US" altLang="zh-CN" sz="2400"/>
          </a:p>
        </p:txBody>
      </p:sp>
      <p:sp>
        <p:nvSpPr>
          <p:cNvPr id="201735" name="Text Box 7"/>
          <p:cNvSpPr txBox="1">
            <a:spLocks noChangeArrowheads="1"/>
          </p:cNvSpPr>
          <p:nvPr/>
        </p:nvSpPr>
        <p:spPr bwMode="auto">
          <a:xfrm>
            <a:off x="533400" y="4038600"/>
            <a:ext cx="737235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80000"/>
              </a:lnSpc>
              <a:spcBef>
                <a:spcPct val="20000"/>
              </a:spcBef>
              <a:buClr>
                <a:schemeClr val="accent2"/>
              </a:buClr>
              <a:buSzPct val="80000"/>
              <a:buFont typeface="Wingdings" pitchFamily="2" charset="2"/>
              <a:buNone/>
            </a:pPr>
            <a:r>
              <a:rPr lang="en-US" altLang="zh-CN" sz="3200" b="1"/>
              <a:t>      0.1 0 0 0 1 1 1 1</a:t>
            </a:r>
          </a:p>
          <a:p>
            <a:pPr eaLnBrk="1" hangingPunct="1">
              <a:lnSpc>
                <a:spcPct val="80000"/>
              </a:lnSpc>
              <a:spcBef>
                <a:spcPct val="20000"/>
              </a:spcBef>
              <a:buClr>
                <a:schemeClr val="accent2"/>
              </a:buClr>
              <a:buSzPct val="80000"/>
              <a:buFont typeface="Wingdings" pitchFamily="2" charset="2"/>
              <a:buNone/>
            </a:pPr>
            <a:r>
              <a:rPr lang="en-US" altLang="zh-CN" sz="3200" b="1"/>
              <a:t>    </a:t>
            </a:r>
            <a:r>
              <a:rPr lang="zh-CN" altLang="en-US" sz="3200" b="1"/>
              <a:t>因为</a:t>
            </a:r>
            <a:r>
              <a:rPr lang="en-US" altLang="zh-CN" sz="3200" b="1"/>
              <a:t>P</a:t>
            </a:r>
            <a:r>
              <a:rPr lang="en-US" altLang="zh-CN" sz="3200" b="1" baseline="-30000"/>
              <a:t>s</a:t>
            </a:r>
            <a:r>
              <a:rPr lang="en-US" altLang="zh-CN" sz="3200" b="1"/>
              <a:t>=X</a:t>
            </a:r>
            <a:r>
              <a:rPr lang="en-US" altLang="zh-CN" sz="3200" b="1" baseline="-30000"/>
              <a:t>s</a:t>
            </a:r>
            <a:r>
              <a:rPr lang="en-US" altLang="zh-CN" sz="3200" b="1"/>
              <a:t>⊕Y</a:t>
            </a:r>
            <a:r>
              <a:rPr lang="en-US" altLang="zh-CN" sz="3200" b="1" baseline="-30000"/>
              <a:t>s</a:t>
            </a:r>
            <a:r>
              <a:rPr lang="en-US" altLang="zh-CN" sz="3200" b="1"/>
              <a:t>=0⊕1=</a:t>
            </a:r>
            <a:r>
              <a:rPr lang="en-US" altLang="zh-CN" sz="3200" b="1">
                <a:solidFill>
                  <a:srgbClr val="FF3300"/>
                </a:solidFill>
              </a:rPr>
              <a:t>1</a:t>
            </a:r>
          </a:p>
          <a:p>
            <a:pPr eaLnBrk="1" hangingPunct="1">
              <a:lnSpc>
                <a:spcPct val="80000"/>
              </a:lnSpc>
              <a:spcBef>
                <a:spcPct val="20000"/>
              </a:spcBef>
              <a:buClr>
                <a:schemeClr val="accent2"/>
              </a:buClr>
              <a:buSzPct val="80000"/>
              <a:buFont typeface="Wingdings" pitchFamily="2" charset="2"/>
              <a:buNone/>
            </a:pPr>
            <a:r>
              <a:rPr lang="en-US" altLang="zh-CN" sz="3200" b="1"/>
              <a:t>    </a:t>
            </a:r>
            <a:r>
              <a:rPr lang="zh-CN" altLang="en-US" sz="3200" b="1"/>
              <a:t>所以</a:t>
            </a:r>
            <a:r>
              <a:rPr lang="en-US" altLang="zh-CN" sz="3200" b="1"/>
              <a:t>X</a:t>
            </a:r>
            <a:r>
              <a:rPr lang="en-US" altLang="zh-CN" sz="3200" b="1">
                <a:latin typeface="宋体" pitchFamily="2" charset="-122"/>
              </a:rPr>
              <a:t>×</a:t>
            </a:r>
            <a:r>
              <a:rPr lang="en-US" altLang="zh-CN" sz="3200" b="1"/>
              <a:t>Y=</a:t>
            </a:r>
            <a:r>
              <a:rPr lang="en-US" altLang="zh-CN" sz="3200" b="1">
                <a:solidFill>
                  <a:srgbClr val="FF3300"/>
                </a:solidFill>
              </a:rPr>
              <a:t>-</a:t>
            </a:r>
            <a:r>
              <a:rPr lang="en-US" altLang="zh-CN" sz="3200" b="1"/>
              <a:t>0.10001111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17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17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17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01734">
                                            <p:txEl>
                                              <p:pRg st="0" end="0"/>
                                            </p:txEl>
                                          </p:spTgt>
                                        </p:tgtEl>
                                        <p:attrNameLst>
                                          <p:attrName>style.visibility</p:attrName>
                                        </p:attrNameLst>
                                      </p:cBhvr>
                                      <p:to>
                                        <p:strVal val="visible"/>
                                      </p:to>
                                    </p:set>
                                    <p:animEffect transition="in" filter="wipe(right)">
                                      <p:cBhvr>
                                        <p:cTn id="19" dur="500"/>
                                        <p:tgtEl>
                                          <p:spTgt spid="201734">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1734">
                                            <p:txEl>
                                              <p:pRg st="1" end="1"/>
                                            </p:txEl>
                                          </p:spTgt>
                                        </p:tgtEl>
                                        <p:attrNameLst>
                                          <p:attrName>style.visibility</p:attrName>
                                        </p:attrNameLst>
                                      </p:cBhvr>
                                      <p:to>
                                        <p:strVal val="visible"/>
                                      </p:to>
                                    </p:set>
                                    <p:animEffect transition="in" filter="wipe(right)">
                                      <p:cBhvr>
                                        <p:cTn id="24" dur="500"/>
                                        <p:tgtEl>
                                          <p:spTgt spid="201734">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01734">
                                            <p:txEl>
                                              <p:pRg st="2" end="2"/>
                                            </p:txEl>
                                          </p:spTgt>
                                        </p:tgtEl>
                                        <p:attrNameLst>
                                          <p:attrName>style.visibility</p:attrName>
                                        </p:attrNameLst>
                                      </p:cBhvr>
                                      <p:to>
                                        <p:strVal val="visible"/>
                                      </p:to>
                                    </p:set>
                                    <p:animEffect transition="in" filter="wipe(right)">
                                      <p:cBhvr>
                                        <p:cTn id="29" dur="500"/>
                                        <p:tgtEl>
                                          <p:spTgt spid="201734">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201734">
                                            <p:txEl>
                                              <p:pRg st="3" end="3"/>
                                            </p:txEl>
                                          </p:spTgt>
                                        </p:tgtEl>
                                        <p:attrNameLst>
                                          <p:attrName>style.visibility</p:attrName>
                                        </p:attrNameLst>
                                      </p:cBhvr>
                                      <p:to>
                                        <p:strVal val="visible"/>
                                      </p:to>
                                    </p:set>
                                    <p:animEffect transition="in" filter="wipe(right)">
                                      <p:cBhvr>
                                        <p:cTn id="34" dur="500"/>
                                        <p:tgtEl>
                                          <p:spTgt spid="201734">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0173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01735">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01735">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017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P spid="201732" grpId="0" animBg="1"/>
      <p:bldP spid="201733" grpId="0" animBg="1"/>
      <p:bldP spid="201734" grpId="0" build="p" autoUpdateAnimBg="0"/>
      <p:bldP spid="201735"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21CA1E1-D281-4EF7-B674-A6A54AA10D0E}" type="datetime2">
              <a:rPr kumimoji="0" lang="zh-CN" altLang="en-US" smtClean="0"/>
              <a:pPr eaLnBrk="1" hangingPunct="1"/>
              <a:t>2016年10月31日</a:t>
            </a:fld>
            <a:endParaRPr kumimoji="0" lang="en-US" altLang="zh-CN" smtClean="0"/>
          </a:p>
        </p:txBody>
      </p:sp>
      <p:sp>
        <p:nvSpPr>
          <p:cNvPr id="5222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2228" name="Rectangle 2"/>
          <p:cNvSpPr>
            <a:spLocks noGrp="1" noChangeArrowheads="1"/>
          </p:cNvSpPr>
          <p:nvPr>
            <p:ph type="title"/>
          </p:nvPr>
        </p:nvSpPr>
        <p:spPr/>
        <p:txBody>
          <a:bodyPr/>
          <a:lstStyle/>
          <a:p>
            <a:pPr eaLnBrk="1" hangingPunct="1">
              <a:lnSpc>
                <a:spcPct val="80000"/>
              </a:lnSpc>
            </a:pPr>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200" smtClean="0">
              <a:latin typeface="Times New Roman" pitchFamily="18" charset="0"/>
            </a:endParaRPr>
          </a:p>
        </p:txBody>
      </p:sp>
      <p:sp>
        <p:nvSpPr>
          <p:cNvPr id="202755" name="Rectangle 3"/>
          <p:cNvSpPr>
            <a:spLocks noGrp="1" noChangeArrowheads="1"/>
          </p:cNvSpPr>
          <p:nvPr>
            <p:ph type="body" idx="1"/>
          </p:nvPr>
        </p:nvSpPr>
        <p:spPr>
          <a:xfrm>
            <a:off x="307975" y="874713"/>
            <a:ext cx="8302625" cy="5143500"/>
          </a:xfrm>
        </p:spPr>
        <p:txBody>
          <a:bodyPr/>
          <a:lstStyle/>
          <a:p>
            <a:pPr eaLnBrk="1" hangingPunct="1">
              <a:lnSpc>
                <a:spcPct val="80000"/>
              </a:lnSpc>
              <a:buFontTx/>
              <a:buNone/>
            </a:pPr>
            <a:r>
              <a:rPr lang="en-US" altLang="zh-CN" b="1" dirty="0" smtClean="0">
                <a:latin typeface="Times New Roman" pitchFamily="18" charset="0"/>
              </a:rPr>
              <a:t>     </a:t>
            </a:r>
            <a:r>
              <a:rPr lang="zh-CN" altLang="en-US" b="1" dirty="0" smtClean="0">
                <a:latin typeface="Times New Roman" pitchFamily="18" charset="0"/>
              </a:rPr>
              <a:t>原码一位乘法的规则为：</a:t>
            </a:r>
          </a:p>
          <a:p>
            <a:pPr algn="just" eaLnBrk="1" hangingPunct="1">
              <a:lnSpc>
                <a:spcPct val="80000"/>
              </a:lnSpc>
              <a:buFontTx/>
              <a:buNone/>
            </a:pPr>
            <a:r>
              <a:rPr lang="zh-CN" altLang="en-US" b="1" dirty="0" smtClean="0">
                <a:latin typeface="Times New Roman" pitchFamily="18" charset="0"/>
              </a:rPr>
              <a:t>           </a:t>
            </a:r>
            <a:r>
              <a:rPr lang="zh-CN" altLang="en-US" b="1" dirty="0" smtClean="0">
                <a:latin typeface="宋体" pitchFamily="2" charset="-122"/>
              </a:rPr>
              <a:t>①</a:t>
            </a:r>
            <a:r>
              <a:rPr lang="zh-CN" altLang="en-US" b="1" dirty="0" smtClean="0">
                <a:latin typeface="Times New Roman" pitchFamily="18" charset="0"/>
              </a:rPr>
              <a:t> </a:t>
            </a:r>
            <a:r>
              <a:rPr lang="zh-CN" altLang="en-US" b="1" dirty="0" smtClean="0">
                <a:latin typeface="宋体" pitchFamily="2" charset="-122"/>
              </a:rPr>
              <a:t>参加运算的操作数取其绝对值；</a:t>
            </a:r>
            <a:r>
              <a:rPr lang="zh-CN" altLang="en-US" b="1" dirty="0" smtClean="0">
                <a:latin typeface="Times New Roman" pitchFamily="18" charset="0"/>
              </a:rPr>
              <a:t> </a:t>
            </a:r>
          </a:p>
          <a:p>
            <a:pPr algn="just" eaLnBrk="1" hangingPunct="1">
              <a:buFontTx/>
              <a:buNone/>
            </a:pPr>
            <a:r>
              <a:rPr lang="zh-CN" altLang="en-US" b="1" dirty="0" smtClean="0">
                <a:latin typeface="Times New Roman" pitchFamily="18" charset="0"/>
              </a:rPr>
              <a:t>           ② 令乘数的最低位为判断位，若为“</a:t>
            </a:r>
            <a:r>
              <a:rPr lang="en-US" altLang="zh-CN" b="1" dirty="0" smtClean="0">
                <a:latin typeface="Times New Roman" pitchFamily="18" charset="0"/>
              </a:rPr>
              <a:t>1”</a:t>
            </a:r>
            <a:r>
              <a:rPr lang="zh-CN" altLang="en-US" b="1" dirty="0" smtClean="0">
                <a:latin typeface="Times New Roman" pitchFamily="18" charset="0"/>
              </a:rPr>
              <a:t>，加被乘数，若为“</a:t>
            </a:r>
            <a:r>
              <a:rPr lang="en-US" altLang="zh-CN" b="1" dirty="0" smtClean="0">
                <a:latin typeface="Times New Roman" pitchFamily="18" charset="0"/>
              </a:rPr>
              <a:t>0”</a:t>
            </a:r>
            <a:r>
              <a:rPr lang="zh-CN" altLang="en-US" b="1" dirty="0" smtClean="0">
                <a:latin typeface="Times New Roman" pitchFamily="18" charset="0"/>
              </a:rPr>
              <a:t>，不加被乘数（</a:t>
            </a:r>
            <a:r>
              <a:rPr lang="zh-CN" altLang="en-US" b="1" dirty="0" smtClean="0">
                <a:solidFill>
                  <a:srgbClr val="FF0000"/>
                </a:solidFill>
                <a:latin typeface="Times New Roman" pitchFamily="18" charset="0"/>
              </a:rPr>
              <a:t>加</a:t>
            </a:r>
            <a:r>
              <a:rPr lang="en-US" altLang="zh-CN" b="1" dirty="0" smtClean="0">
                <a:solidFill>
                  <a:srgbClr val="FF0000"/>
                </a:solidFill>
                <a:latin typeface="Times New Roman" pitchFamily="18" charset="0"/>
              </a:rPr>
              <a:t>0</a:t>
            </a:r>
            <a:r>
              <a:rPr lang="zh-CN" altLang="en-US" b="1" dirty="0" smtClean="0">
                <a:latin typeface="Times New Roman" pitchFamily="18" charset="0"/>
              </a:rPr>
              <a:t>）；</a:t>
            </a:r>
          </a:p>
          <a:p>
            <a:pPr eaLnBrk="1" hangingPunct="1">
              <a:lnSpc>
                <a:spcPct val="80000"/>
              </a:lnSpc>
              <a:buFontTx/>
              <a:buNone/>
            </a:pPr>
            <a:r>
              <a:rPr lang="zh-CN" altLang="en-US" b="1" dirty="0" smtClean="0">
                <a:latin typeface="Times New Roman" pitchFamily="18" charset="0"/>
              </a:rPr>
              <a:t>           ③ 累加后的</a:t>
            </a:r>
            <a:r>
              <a:rPr lang="zh-CN" altLang="en-US" b="1" dirty="0" smtClean="0">
                <a:solidFill>
                  <a:srgbClr val="FF0000"/>
                </a:solidFill>
                <a:latin typeface="Times New Roman" pitchFamily="18" charset="0"/>
              </a:rPr>
              <a:t>部分积</a:t>
            </a:r>
            <a:r>
              <a:rPr lang="zh-CN" altLang="en-US" b="1" dirty="0" smtClean="0">
                <a:latin typeface="Times New Roman" pitchFamily="18" charset="0"/>
              </a:rPr>
              <a:t>右移一位；</a:t>
            </a:r>
          </a:p>
          <a:p>
            <a:pPr algn="just" eaLnBrk="1" hangingPunct="1">
              <a:lnSpc>
                <a:spcPct val="80000"/>
              </a:lnSpc>
              <a:buFontTx/>
              <a:buNone/>
            </a:pPr>
            <a:r>
              <a:rPr lang="zh-CN" altLang="en-US" b="1" dirty="0" smtClean="0">
                <a:latin typeface="Times New Roman" pitchFamily="18" charset="0"/>
              </a:rPr>
              <a:t>           ④</a:t>
            </a:r>
            <a:r>
              <a:rPr lang="zh-CN" altLang="en-US" b="1" dirty="0" smtClean="0">
                <a:latin typeface="Times New Roman" pitchFamily="18" charset="0"/>
                <a:cs typeface="Times New Roman" pitchFamily="18" charset="0"/>
              </a:rPr>
              <a:t> </a:t>
            </a:r>
            <a:r>
              <a:rPr lang="zh-CN" altLang="en-US" b="1" dirty="0" smtClean="0">
                <a:latin typeface="Times New Roman" pitchFamily="18" charset="0"/>
              </a:rPr>
              <a:t>重复</a:t>
            </a:r>
            <a:r>
              <a:rPr lang="en-US" altLang="zh-CN" b="1" dirty="0" smtClean="0">
                <a:latin typeface="Times New Roman" pitchFamily="18" charset="0"/>
                <a:cs typeface="Times New Roman" pitchFamily="18" charset="0"/>
              </a:rPr>
              <a:t>n</a:t>
            </a:r>
            <a:r>
              <a:rPr lang="zh-CN" altLang="en-US" b="1" dirty="0" smtClean="0">
                <a:latin typeface="Times New Roman" pitchFamily="18" charset="0"/>
              </a:rPr>
              <a:t>次②和③；</a:t>
            </a:r>
            <a:endParaRPr lang="zh-CN" altLang="en-US" b="1" dirty="0" smtClean="0">
              <a:latin typeface="宋体" pitchFamily="2" charset="-122"/>
            </a:endParaRPr>
          </a:p>
          <a:p>
            <a:pPr eaLnBrk="1" hangingPunct="1">
              <a:lnSpc>
                <a:spcPct val="80000"/>
              </a:lnSpc>
              <a:buFontTx/>
              <a:buNone/>
            </a:pPr>
            <a:r>
              <a:rPr lang="zh-CN" altLang="en-US" b="1" dirty="0" smtClean="0">
                <a:latin typeface="宋体" pitchFamily="2" charset="-122"/>
              </a:rPr>
              <a:t>     ⑤</a:t>
            </a:r>
            <a:r>
              <a:rPr lang="zh-CN" altLang="en-US" b="1" dirty="0" smtClean="0">
                <a:latin typeface="Times New Roman" pitchFamily="18" charset="0"/>
              </a:rPr>
              <a:t> </a:t>
            </a:r>
            <a:r>
              <a:rPr lang="zh-CN" altLang="en-US" b="1" dirty="0" smtClean="0">
                <a:latin typeface="宋体" pitchFamily="2" charset="-122"/>
              </a:rPr>
              <a:t>符号位单独处理，同号为正，异号为负。</a:t>
            </a:r>
            <a:r>
              <a:rPr lang="zh-CN" altLang="en-US" b="1" dirty="0" smtClean="0">
                <a:latin typeface="Times New Roman" pitchFamily="18" charset="0"/>
              </a:rPr>
              <a:t> </a:t>
            </a:r>
          </a:p>
        </p:txBody>
      </p:sp>
      <p:sp>
        <p:nvSpPr>
          <p:cNvPr id="52230" name="AutoShape 4">
            <a:hlinkClick r:id="rId2" action="ppaction://hlinksldjump"/>
          </p:cNvPr>
          <p:cNvSpPr>
            <a:spLocks noChangeArrowheads="1"/>
          </p:cNvSpPr>
          <p:nvPr/>
        </p:nvSpPr>
        <p:spPr bwMode="auto">
          <a:xfrm>
            <a:off x="7308850" y="981075"/>
            <a:ext cx="863600" cy="287338"/>
          </a:xfrm>
          <a:prstGeom prst="rightArrow">
            <a:avLst>
              <a:gd name="adj1" fmla="val 50000"/>
              <a:gd name="adj2" fmla="val 7513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2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2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2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27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27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27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0103F46-3D77-4098-8D43-5DBF864924A5}" type="datetime2">
              <a:rPr kumimoji="0" lang="zh-CN" altLang="en-US" smtClean="0"/>
              <a:pPr eaLnBrk="1" hangingPunct="1"/>
              <a:t>2016年10月31日</a:t>
            </a:fld>
            <a:endParaRPr kumimoji="0" lang="en-US" altLang="zh-CN" smtClean="0"/>
          </a:p>
        </p:txBody>
      </p:sp>
      <p:sp>
        <p:nvSpPr>
          <p:cNvPr id="717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17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p>
        </p:txBody>
      </p:sp>
      <p:sp>
        <p:nvSpPr>
          <p:cNvPr id="185347" name="Rectangle 3"/>
          <p:cNvSpPr>
            <a:spLocks noGrp="1" noChangeArrowheads="1"/>
          </p:cNvSpPr>
          <p:nvPr>
            <p:ph type="body" idx="1"/>
          </p:nvPr>
        </p:nvSpPr>
        <p:spPr>
          <a:xfrm>
            <a:off x="342900" y="742950"/>
            <a:ext cx="8039100" cy="6019800"/>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并行加法器由</a:t>
            </a:r>
            <a:r>
              <a:rPr lang="zh-CN" altLang="en-US" b="1" smtClean="0">
                <a:solidFill>
                  <a:srgbClr val="FF3300"/>
                </a:solidFill>
                <a:latin typeface="Times New Roman" pitchFamily="18" charset="0"/>
              </a:rPr>
              <a:t>多个全加器</a:t>
            </a:r>
            <a:r>
              <a:rPr lang="zh-CN" altLang="en-US" b="1" smtClean="0">
                <a:latin typeface="Times New Roman" pitchFamily="18" charset="0"/>
              </a:rPr>
              <a:t>组成，其位数的多少取决于机器的字长，数据的各位同时运算。</a:t>
            </a:r>
          </a:p>
          <a:p>
            <a:pPr algn="just" eaLnBrk="1" hangingPunct="1">
              <a:buFontTx/>
              <a:buNone/>
            </a:pPr>
            <a:r>
              <a:rPr lang="zh-CN" altLang="en-US" b="1" smtClean="0">
                <a:latin typeface="Times New Roman" pitchFamily="18" charset="0"/>
              </a:rPr>
              <a:t>            并行加法器虽然操作数的各位是同时提供的，但低位运算所产生的进位有可能会影响高位的运算结果。例如：</a:t>
            </a:r>
            <a:r>
              <a:rPr lang="en-US" altLang="zh-CN" b="1" smtClean="0">
                <a:latin typeface="Times New Roman" pitchFamily="18" charset="0"/>
              </a:rPr>
              <a:t>11…11</a:t>
            </a:r>
            <a:r>
              <a:rPr lang="zh-CN" altLang="en-US" b="1" smtClean="0">
                <a:latin typeface="Times New Roman" pitchFamily="18" charset="0"/>
              </a:rPr>
              <a:t>和</a:t>
            </a:r>
            <a:r>
              <a:rPr lang="en-US" altLang="zh-CN" b="1" smtClean="0">
                <a:latin typeface="Times New Roman" pitchFamily="18" charset="0"/>
              </a:rPr>
              <a:t>00…01</a:t>
            </a:r>
            <a:r>
              <a:rPr lang="zh-CN" altLang="en-US" b="1" smtClean="0">
                <a:latin typeface="Times New Roman" pitchFamily="18" charset="0"/>
              </a:rPr>
              <a:t>相加，最低位产生的进位将逐位影响至最高位。因此，并行加法器的最长运算时间主要是由进位信号的传递时间决定的。</a:t>
            </a:r>
            <a:r>
              <a:rPr lang="zh-CN" altLang="en-US" b="1" smtClean="0">
                <a:solidFill>
                  <a:srgbClr val="FF3300"/>
                </a:solidFill>
                <a:latin typeface="Times New Roman" pitchFamily="18" charset="0"/>
              </a:rPr>
              <a:t>提高并行加法器速度的关键是尽量加快进位产生和传递的速度。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5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53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5B9CFE4-DC5F-4529-93A5-979CFF5078EC}" type="datetime2">
              <a:rPr kumimoji="0" lang="zh-CN" altLang="en-US" smtClean="0"/>
              <a:pPr eaLnBrk="1" hangingPunct="1"/>
              <a:t>2016年10月31日</a:t>
            </a:fld>
            <a:endParaRPr kumimoji="0" lang="en-US" altLang="zh-CN" smtClean="0"/>
          </a:p>
        </p:txBody>
      </p:sp>
      <p:sp>
        <p:nvSpPr>
          <p:cNvPr id="5325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3252" name="Rectangle 2"/>
          <p:cNvSpPr>
            <a:spLocks noGrp="1" noChangeArrowheads="1"/>
          </p:cNvSpPr>
          <p:nvPr>
            <p:ph type="title"/>
          </p:nvPr>
        </p:nvSpPr>
        <p:spPr/>
        <p:txBody>
          <a:bodyPr/>
          <a:lstStyle/>
          <a:p>
            <a:pPr eaLnBrk="1" hangingPunct="1">
              <a:lnSpc>
                <a:spcPct val="80000"/>
              </a:lnSpc>
            </a:pPr>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200" smtClean="0">
              <a:latin typeface="Times New Roman" pitchFamily="18" charset="0"/>
            </a:endParaRPr>
          </a:p>
        </p:txBody>
      </p:sp>
      <p:sp>
        <p:nvSpPr>
          <p:cNvPr id="301059" name="Rectangle 3"/>
          <p:cNvSpPr>
            <a:spLocks noGrp="1" noChangeArrowheads="1"/>
          </p:cNvSpPr>
          <p:nvPr>
            <p:ph type="body" idx="1"/>
          </p:nvPr>
        </p:nvSpPr>
        <p:spPr>
          <a:xfrm>
            <a:off x="307975" y="874713"/>
            <a:ext cx="8302625" cy="5143500"/>
          </a:xfrm>
        </p:spPr>
        <p:txBody>
          <a:bodyPr/>
          <a:lstStyle/>
          <a:p>
            <a:pPr eaLnBrk="1" hangingPunct="1">
              <a:lnSpc>
                <a:spcPct val="80000"/>
              </a:lnSpc>
              <a:buFontTx/>
              <a:buNone/>
            </a:pPr>
            <a:r>
              <a:rPr lang="zh-CN" altLang="en-US" b="1" smtClean="0">
                <a:latin typeface="Times New Roman" pitchFamily="18" charset="0"/>
              </a:rPr>
              <a:t>乘法运算需要</a:t>
            </a:r>
            <a:r>
              <a:rPr lang="en-US" altLang="zh-CN" b="1" smtClean="0">
                <a:latin typeface="Times New Roman" pitchFamily="18" charset="0"/>
              </a:rPr>
              <a:t>3</a:t>
            </a:r>
            <a:r>
              <a:rPr lang="zh-CN" altLang="en-US" b="1" smtClean="0">
                <a:latin typeface="Times New Roman" pitchFamily="18" charset="0"/>
              </a:rPr>
              <a:t>个寄存器：</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A</a:t>
            </a:r>
            <a:r>
              <a:rPr lang="zh-CN" altLang="en-US" b="1" smtClean="0">
                <a:latin typeface="Times New Roman" pitchFamily="18" charset="0"/>
              </a:rPr>
              <a:t>寄存器：</a:t>
            </a:r>
            <a:r>
              <a:rPr lang="zh-CN" altLang="en-US" b="1" smtClean="0">
                <a:solidFill>
                  <a:srgbClr val="FF0000"/>
                </a:solidFill>
                <a:latin typeface="Times New Roman" pitchFamily="18" charset="0"/>
              </a:rPr>
              <a:t>部分积，</a:t>
            </a:r>
            <a:r>
              <a:rPr lang="zh-CN" altLang="en-US" b="1" smtClean="0">
                <a:latin typeface="Times New Roman" pitchFamily="18" charset="0"/>
              </a:rPr>
              <a:t>初值为</a:t>
            </a:r>
            <a:r>
              <a:rPr lang="en-US" altLang="zh-CN" b="1" smtClean="0">
                <a:latin typeface="Times New Roman" pitchFamily="18" charset="0"/>
              </a:rPr>
              <a:t>0</a:t>
            </a:r>
            <a:r>
              <a:rPr lang="zh-CN" altLang="en-US" b="1" smtClean="0">
                <a:latin typeface="Times New Roman" pitchFamily="18" charset="0"/>
              </a:rPr>
              <a:t>；运算后存放最后乘积的</a:t>
            </a:r>
            <a:r>
              <a:rPr lang="zh-CN" altLang="en-US" b="1" smtClean="0">
                <a:solidFill>
                  <a:srgbClr val="FF0000"/>
                </a:solidFill>
                <a:latin typeface="Times New Roman" pitchFamily="18" charset="0"/>
              </a:rPr>
              <a:t>高位部分</a:t>
            </a:r>
            <a:r>
              <a:rPr lang="zh-CN" altLang="en-US" b="1" smtClean="0">
                <a:latin typeface="Times New Roman" pitchFamily="18" charset="0"/>
              </a:rPr>
              <a:t>，。</a:t>
            </a:r>
          </a:p>
          <a:p>
            <a:pPr eaLnBrk="1" hangingPunct="1">
              <a:lnSpc>
                <a:spcPct val="80000"/>
              </a:lnSpc>
              <a:buFontTx/>
              <a:buNone/>
            </a:pPr>
            <a:r>
              <a:rPr lang="zh-CN" altLang="en-US" b="1" smtClean="0">
                <a:latin typeface="Times New Roman" pitchFamily="18" charset="0"/>
              </a:rPr>
              <a:t>            </a:t>
            </a:r>
            <a:r>
              <a:rPr lang="en-US" altLang="zh-CN" b="1" smtClean="0">
                <a:latin typeface="Times New Roman" pitchFamily="18" charset="0"/>
              </a:rPr>
              <a:t>B</a:t>
            </a:r>
            <a:r>
              <a:rPr lang="zh-CN" altLang="en-US" b="1" smtClean="0">
                <a:latin typeface="Times New Roman" pitchFamily="18" charset="0"/>
              </a:rPr>
              <a:t>寄存器：</a:t>
            </a:r>
            <a:r>
              <a:rPr lang="zh-CN" altLang="en-US" b="1" smtClean="0">
                <a:solidFill>
                  <a:schemeClr val="tx2"/>
                </a:solidFill>
                <a:latin typeface="Times New Roman" pitchFamily="18" charset="0"/>
              </a:rPr>
              <a:t>被乘数</a:t>
            </a:r>
            <a:r>
              <a:rPr lang="en-US" altLang="zh-CN" b="1" smtClean="0">
                <a:solidFill>
                  <a:schemeClr val="tx2"/>
                </a:solidFill>
                <a:latin typeface="Times New Roman" pitchFamily="18" charset="0"/>
              </a:rPr>
              <a:t>X</a:t>
            </a:r>
            <a:r>
              <a:rPr lang="zh-CN" altLang="en-US" b="1" smtClean="0">
                <a:latin typeface="Times New Roman" pitchFamily="18" charset="0"/>
              </a:rPr>
              <a:t>。</a:t>
            </a:r>
          </a:p>
          <a:p>
            <a:pPr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C</a:t>
            </a:r>
            <a:r>
              <a:rPr lang="zh-CN" altLang="en-US" b="1" smtClean="0">
                <a:latin typeface="Times New Roman" pitchFamily="18" charset="0"/>
              </a:rPr>
              <a:t>寄存器：乘数</a:t>
            </a:r>
            <a:r>
              <a:rPr lang="en-US" altLang="zh-CN" b="1" smtClean="0">
                <a:latin typeface="Times New Roman" pitchFamily="18" charset="0"/>
              </a:rPr>
              <a:t>Y</a:t>
            </a:r>
            <a:r>
              <a:rPr lang="zh-CN" altLang="en-US" b="1" smtClean="0">
                <a:latin typeface="Times New Roman" pitchFamily="18" charset="0"/>
              </a:rPr>
              <a:t>，运算后</a:t>
            </a:r>
            <a:r>
              <a:rPr lang="en-US" altLang="zh-CN" b="1" smtClean="0">
                <a:latin typeface="Times New Roman" pitchFamily="18" charset="0"/>
              </a:rPr>
              <a:t>C</a:t>
            </a:r>
            <a:r>
              <a:rPr lang="zh-CN" altLang="en-US" b="1" smtClean="0">
                <a:latin typeface="Times New Roman" pitchFamily="18" charset="0"/>
              </a:rPr>
              <a:t>寄存器中不再需要保留乘数，改为存放乘积的低位部分。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1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1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1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1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FDAD48D8-F805-4285-9BBB-DEA0C536620C}" type="datetime2">
              <a:rPr kumimoji="0" lang="zh-CN" altLang="en-US" smtClean="0"/>
              <a:pPr eaLnBrk="1" hangingPunct="1"/>
              <a:t>2016年10月31日</a:t>
            </a:fld>
            <a:endParaRPr kumimoji="0" lang="en-US" altLang="zh-CN" smtClean="0"/>
          </a:p>
        </p:txBody>
      </p:sp>
      <p:sp>
        <p:nvSpPr>
          <p:cNvPr id="5427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427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宋体" pitchFamily="2" charset="-122"/>
            </a:endParaRPr>
          </a:p>
        </p:txBody>
      </p:sp>
      <p:sp>
        <p:nvSpPr>
          <p:cNvPr id="336899" name="Rectangle 3"/>
          <p:cNvSpPr>
            <a:spLocks noGrp="1" noChangeArrowheads="1"/>
          </p:cNvSpPr>
          <p:nvPr>
            <p:ph type="body" idx="1"/>
          </p:nvPr>
        </p:nvSpPr>
        <p:spPr>
          <a:xfrm>
            <a:off x="288925" y="989013"/>
            <a:ext cx="8343900" cy="5105400"/>
          </a:xfrm>
        </p:spPr>
        <p:txBody>
          <a:bodyPr/>
          <a:lstStyle/>
          <a:p>
            <a:pPr algn="just" eaLnBrk="1" hangingPunct="1">
              <a:buFontTx/>
              <a:buNone/>
            </a:pPr>
            <a:r>
              <a:rPr lang="en-US" altLang="zh-CN" sz="3600" smtClean="0">
                <a:latin typeface="Times New Roman" pitchFamily="18" charset="0"/>
              </a:rPr>
              <a:t>      </a:t>
            </a:r>
          </a:p>
        </p:txBody>
      </p:sp>
      <p:pic>
        <p:nvPicPr>
          <p:cNvPr id="54278" name="Picture 34"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836613"/>
            <a:ext cx="57594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31" name="Text Box 35"/>
          <p:cNvSpPr txBox="1">
            <a:spLocks noChangeArrowheads="1"/>
          </p:cNvSpPr>
          <p:nvPr/>
        </p:nvSpPr>
        <p:spPr bwMode="auto">
          <a:xfrm>
            <a:off x="5940425" y="1125538"/>
            <a:ext cx="302418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2800" b="1"/>
              <a:t>若乘数最低位（判别位）为</a:t>
            </a:r>
            <a:r>
              <a:rPr lang="en-US" altLang="zh-CN" sz="2800" b="1"/>
              <a:t>0</a:t>
            </a:r>
            <a:r>
              <a:rPr lang="zh-CN" altLang="en-US" sz="2800" b="1"/>
              <a:t>，可不做加法直接移位，以提高运算速度。</a:t>
            </a:r>
          </a:p>
        </p:txBody>
      </p:sp>
      <p:sp>
        <p:nvSpPr>
          <p:cNvPr id="54280" name="AutoShape 36">
            <a:hlinkClick r:id="rId3" action="ppaction://hlinksldjump"/>
          </p:cNvPr>
          <p:cNvSpPr>
            <a:spLocks noChangeArrowheads="1"/>
          </p:cNvSpPr>
          <p:nvPr/>
        </p:nvSpPr>
        <p:spPr bwMode="auto">
          <a:xfrm>
            <a:off x="7019925" y="5157788"/>
            <a:ext cx="865188" cy="358775"/>
          </a:xfrm>
          <a:prstGeom prst="leftArrow">
            <a:avLst>
              <a:gd name="adj1" fmla="val 50000"/>
              <a:gd name="adj2" fmla="val 6028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 calcmode="lin" valueType="num">
                                      <p:cBhvr additive="base">
                                        <p:cTn id="7" dur="500" fill="hold"/>
                                        <p:tgtEl>
                                          <p:spTgt spid="336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6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6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autoUpdateAnimBg="0"/>
      <p:bldP spid="33693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D5768F5-3F09-43D6-B57E-D738BD4E68E0}" type="datetime2">
              <a:rPr kumimoji="0" lang="zh-CN" altLang="en-US" smtClean="0"/>
              <a:pPr eaLnBrk="1" hangingPunct="1"/>
              <a:t>2016年10月31日</a:t>
            </a:fld>
            <a:endParaRPr kumimoji="0" lang="en-US" altLang="zh-CN" smtClean="0"/>
          </a:p>
        </p:txBody>
      </p:sp>
      <p:sp>
        <p:nvSpPr>
          <p:cNvPr id="5529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5300"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宋体" pitchFamily="2" charset="-122"/>
            </a:endParaRPr>
          </a:p>
        </p:txBody>
      </p:sp>
      <p:sp>
        <p:nvSpPr>
          <p:cNvPr id="205827" name="Rectangle 3"/>
          <p:cNvSpPr>
            <a:spLocks noGrp="1" noChangeArrowheads="1"/>
          </p:cNvSpPr>
          <p:nvPr>
            <p:ph type="body" idx="1"/>
          </p:nvPr>
        </p:nvSpPr>
        <p:spPr>
          <a:xfrm>
            <a:off x="288925" y="989013"/>
            <a:ext cx="8343900" cy="5105400"/>
          </a:xfrm>
        </p:spPr>
        <p:txBody>
          <a:bodyPr/>
          <a:lstStyle/>
          <a:p>
            <a:pPr algn="just" eaLnBrk="1" hangingPunct="1">
              <a:buFontTx/>
              <a:buNone/>
            </a:pPr>
            <a:r>
              <a:rPr lang="en-US" altLang="zh-CN" sz="3600" smtClean="0">
                <a:latin typeface="Times New Roman" pitchFamily="18" charset="0"/>
              </a:rPr>
              <a:t>      </a:t>
            </a:r>
          </a:p>
        </p:txBody>
      </p:sp>
      <p:grpSp>
        <p:nvGrpSpPr>
          <p:cNvPr id="55302" name="Group 4"/>
          <p:cNvGrpSpPr>
            <a:grpSpLocks/>
          </p:cNvGrpSpPr>
          <p:nvPr/>
        </p:nvGrpSpPr>
        <p:grpSpPr bwMode="auto">
          <a:xfrm>
            <a:off x="2195513" y="812800"/>
            <a:ext cx="4873625" cy="5568950"/>
            <a:chOff x="1272" y="432"/>
            <a:chExt cx="3161" cy="3730"/>
          </a:xfrm>
        </p:grpSpPr>
        <p:sp>
          <p:nvSpPr>
            <p:cNvPr id="55303" name="Rectangle 5"/>
            <p:cNvSpPr>
              <a:spLocks noChangeArrowheads="1"/>
            </p:cNvSpPr>
            <p:nvPr/>
          </p:nvSpPr>
          <p:spPr bwMode="auto">
            <a:xfrm>
              <a:off x="2169" y="670"/>
              <a:ext cx="1451" cy="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|X|→B,|Y|→C</a:t>
              </a:r>
            </a:p>
            <a:p>
              <a:pPr algn="ctr" eaLnBrk="0" hangingPunct="0"/>
              <a:r>
                <a:rPr lang="en-US" altLang="zh-CN" sz="2000" b="1"/>
                <a:t>0→A,0→CR</a:t>
              </a:r>
            </a:p>
          </p:txBody>
        </p:sp>
        <p:sp>
          <p:nvSpPr>
            <p:cNvPr id="55304" name="AutoShape 6"/>
            <p:cNvSpPr>
              <a:spLocks noChangeArrowheads="1"/>
            </p:cNvSpPr>
            <p:nvPr/>
          </p:nvSpPr>
          <p:spPr bwMode="auto">
            <a:xfrm>
              <a:off x="2380" y="1303"/>
              <a:ext cx="1052" cy="476"/>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a:t>
              </a:r>
              <a:r>
                <a:rPr lang="en-US" altLang="zh-CN" sz="2000" b="1" i="1" baseline="-10000"/>
                <a:t>n</a:t>
              </a:r>
              <a:r>
                <a:rPr lang="en-US" altLang="zh-CN" sz="2000" b="1"/>
                <a:t>=1</a:t>
              </a:r>
            </a:p>
          </p:txBody>
        </p:sp>
        <p:sp>
          <p:nvSpPr>
            <p:cNvPr id="55305" name="Line 7"/>
            <p:cNvSpPr>
              <a:spLocks noChangeShapeType="1"/>
            </p:cNvSpPr>
            <p:nvPr/>
          </p:nvSpPr>
          <p:spPr bwMode="auto">
            <a:xfrm flipH="1">
              <a:off x="2906" y="1066"/>
              <a:ext cx="0" cy="24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6" name="Rectangle 8"/>
            <p:cNvSpPr>
              <a:spLocks noChangeArrowheads="1"/>
            </p:cNvSpPr>
            <p:nvPr/>
          </p:nvSpPr>
          <p:spPr bwMode="auto">
            <a:xfrm>
              <a:off x="3611" y="1603"/>
              <a:ext cx="822" cy="4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cs typeface="Times New Roman" pitchFamily="18" charset="0"/>
                </a:rPr>
                <a:t>½</a:t>
              </a:r>
              <a:r>
                <a:rPr lang="en-US" altLang="zh-CN" sz="2000" b="1"/>
                <a:t>(A+B)→A</a:t>
              </a:r>
            </a:p>
            <a:p>
              <a:pPr algn="ctr" eaLnBrk="0" hangingPunct="0"/>
              <a:r>
                <a:rPr lang="en-US" altLang="zh-CN" sz="2000" b="1">
                  <a:cs typeface="Times New Roman" pitchFamily="18" charset="0"/>
                </a:rPr>
                <a:t>½C </a:t>
              </a:r>
              <a:r>
                <a:rPr lang="en-US" altLang="zh-CN" sz="2000" b="1"/>
                <a:t>→C</a:t>
              </a:r>
            </a:p>
          </p:txBody>
        </p:sp>
        <p:sp>
          <p:nvSpPr>
            <p:cNvPr id="55307" name="Line 9"/>
            <p:cNvSpPr>
              <a:spLocks noChangeShapeType="1"/>
            </p:cNvSpPr>
            <p:nvPr/>
          </p:nvSpPr>
          <p:spPr bwMode="auto">
            <a:xfrm>
              <a:off x="3432" y="1541"/>
              <a:ext cx="6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8" name="Line 10"/>
            <p:cNvSpPr>
              <a:spLocks noChangeShapeType="1"/>
            </p:cNvSpPr>
            <p:nvPr/>
          </p:nvSpPr>
          <p:spPr bwMode="auto">
            <a:xfrm>
              <a:off x="1767" y="1541"/>
              <a:ext cx="6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9" name="Line 11"/>
            <p:cNvSpPr>
              <a:spLocks noChangeShapeType="1"/>
            </p:cNvSpPr>
            <p:nvPr/>
          </p:nvSpPr>
          <p:spPr bwMode="auto">
            <a:xfrm>
              <a:off x="4046" y="1541"/>
              <a:ext cx="0" cy="9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0" name="Line 12"/>
            <p:cNvSpPr>
              <a:spLocks noChangeShapeType="1"/>
            </p:cNvSpPr>
            <p:nvPr/>
          </p:nvSpPr>
          <p:spPr bwMode="auto">
            <a:xfrm flipH="1">
              <a:off x="1766" y="1541"/>
              <a:ext cx="1" cy="106"/>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1" name="Line 13"/>
            <p:cNvSpPr>
              <a:spLocks noChangeShapeType="1"/>
            </p:cNvSpPr>
            <p:nvPr/>
          </p:nvSpPr>
          <p:spPr bwMode="auto">
            <a:xfrm>
              <a:off x="1767" y="2021"/>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flipH="1">
              <a:off x="4046" y="2009"/>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Line 15"/>
            <p:cNvSpPr>
              <a:spLocks noChangeShapeType="1"/>
            </p:cNvSpPr>
            <p:nvPr/>
          </p:nvSpPr>
          <p:spPr bwMode="auto">
            <a:xfrm>
              <a:off x="1767" y="2095"/>
              <a:ext cx="22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4" name="Line 16"/>
            <p:cNvSpPr>
              <a:spLocks noChangeShapeType="1"/>
            </p:cNvSpPr>
            <p:nvPr/>
          </p:nvSpPr>
          <p:spPr bwMode="auto">
            <a:xfrm>
              <a:off x="2906" y="2095"/>
              <a:ext cx="0" cy="179"/>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Rectangle 17"/>
            <p:cNvSpPr>
              <a:spLocks noChangeArrowheads="1"/>
            </p:cNvSpPr>
            <p:nvPr/>
          </p:nvSpPr>
          <p:spPr bwMode="auto">
            <a:xfrm>
              <a:off x="2380" y="2254"/>
              <a:ext cx="1052"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CR+1→CR</a:t>
              </a:r>
            </a:p>
          </p:txBody>
        </p:sp>
        <p:sp>
          <p:nvSpPr>
            <p:cNvPr id="55316" name="AutoShape 18"/>
            <p:cNvSpPr>
              <a:spLocks noChangeArrowheads="1"/>
            </p:cNvSpPr>
            <p:nvPr/>
          </p:nvSpPr>
          <p:spPr bwMode="auto">
            <a:xfrm>
              <a:off x="2380" y="2729"/>
              <a:ext cx="1052" cy="475"/>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a:t>
              </a:r>
              <a:r>
                <a:rPr lang="en-US" altLang="zh-CN" sz="2000" b="1" i="1"/>
                <a:t>n</a:t>
              </a:r>
              <a:r>
                <a:rPr lang="en-US" altLang="zh-CN" sz="2000" b="1"/>
                <a:t>?</a:t>
              </a:r>
            </a:p>
          </p:txBody>
        </p:sp>
        <p:sp>
          <p:nvSpPr>
            <p:cNvPr id="55317" name="Line 19"/>
            <p:cNvSpPr>
              <a:spLocks noChangeShapeType="1"/>
            </p:cNvSpPr>
            <p:nvPr/>
          </p:nvSpPr>
          <p:spPr bwMode="auto">
            <a:xfrm>
              <a:off x="2906" y="2491"/>
              <a:ext cx="0" cy="26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906" y="3204"/>
              <a:ext cx="0" cy="25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Line 21"/>
            <p:cNvSpPr>
              <a:spLocks noChangeShapeType="1"/>
            </p:cNvSpPr>
            <p:nvPr/>
          </p:nvSpPr>
          <p:spPr bwMode="auto">
            <a:xfrm>
              <a:off x="2906" y="432"/>
              <a:ext cx="0" cy="24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0" name="Text Box 22"/>
            <p:cNvSpPr txBox="1">
              <a:spLocks noChangeArrowheads="1"/>
            </p:cNvSpPr>
            <p:nvPr/>
          </p:nvSpPr>
          <p:spPr bwMode="auto">
            <a:xfrm>
              <a:off x="2675" y="3896"/>
              <a:ext cx="61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End</a:t>
              </a:r>
            </a:p>
          </p:txBody>
        </p:sp>
        <p:sp>
          <p:nvSpPr>
            <p:cNvPr id="55321" name="Text Box 23"/>
            <p:cNvSpPr txBox="1">
              <a:spLocks noChangeArrowheads="1"/>
            </p:cNvSpPr>
            <p:nvPr/>
          </p:nvSpPr>
          <p:spPr bwMode="auto">
            <a:xfrm>
              <a:off x="2878" y="3151"/>
              <a:ext cx="35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55322" name="Text Box 24"/>
            <p:cNvSpPr txBox="1">
              <a:spLocks noChangeArrowheads="1"/>
            </p:cNvSpPr>
            <p:nvPr/>
          </p:nvSpPr>
          <p:spPr bwMode="auto">
            <a:xfrm>
              <a:off x="2132" y="2716"/>
              <a:ext cx="35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55323" name="Text Box 25"/>
            <p:cNvSpPr txBox="1">
              <a:spLocks noChangeArrowheads="1"/>
            </p:cNvSpPr>
            <p:nvPr/>
          </p:nvSpPr>
          <p:spPr bwMode="auto">
            <a:xfrm>
              <a:off x="2812" y="1781"/>
              <a:ext cx="394"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4000" b="1"/>
                <a:t>.</a:t>
              </a:r>
            </a:p>
          </p:txBody>
        </p:sp>
        <p:sp>
          <p:nvSpPr>
            <p:cNvPr id="55324" name="Rectangle 26"/>
            <p:cNvSpPr>
              <a:spLocks noChangeArrowheads="1"/>
            </p:cNvSpPr>
            <p:nvPr/>
          </p:nvSpPr>
          <p:spPr bwMode="auto">
            <a:xfrm>
              <a:off x="1416" y="1627"/>
              <a:ext cx="701" cy="3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cs typeface="Times New Roman" pitchFamily="18" charset="0"/>
                </a:rPr>
                <a:t>½</a:t>
              </a:r>
              <a:r>
                <a:rPr lang="en-US" altLang="zh-CN" sz="2000" b="1"/>
                <a:t>A→A</a:t>
              </a:r>
            </a:p>
            <a:p>
              <a:pPr algn="ctr" eaLnBrk="0" hangingPunct="0"/>
              <a:r>
                <a:rPr lang="en-US" altLang="zh-CN" sz="2000" b="1">
                  <a:cs typeface="Times New Roman" pitchFamily="18" charset="0"/>
                </a:rPr>
                <a:t>½C</a:t>
              </a:r>
              <a:r>
                <a:rPr lang="en-US" altLang="zh-CN" sz="2000" b="1"/>
                <a:t>→C</a:t>
              </a:r>
            </a:p>
          </p:txBody>
        </p:sp>
        <p:sp>
          <p:nvSpPr>
            <p:cNvPr id="55325" name="Rectangle 27"/>
            <p:cNvSpPr>
              <a:spLocks noChangeArrowheads="1"/>
            </p:cNvSpPr>
            <p:nvPr/>
          </p:nvSpPr>
          <p:spPr bwMode="auto">
            <a:xfrm>
              <a:off x="2291" y="3427"/>
              <a:ext cx="1218"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X</a:t>
              </a:r>
              <a:r>
                <a:rPr lang="en-US" altLang="zh-CN" sz="2000" b="1" baseline="-25000"/>
                <a:t>S</a:t>
              </a:r>
              <a:r>
                <a:rPr lang="en-US" altLang="zh-CN" sz="2000" b="1"/>
                <a:t>⊕Y</a:t>
              </a:r>
              <a:r>
                <a:rPr lang="en-US" altLang="zh-CN" sz="2000" b="1" baseline="-25000"/>
                <a:t>S</a:t>
              </a:r>
              <a:r>
                <a:rPr lang="en-US" altLang="zh-CN" sz="2000" b="1"/>
                <a:t> →P</a:t>
              </a:r>
              <a:r>
                <a:rPr lang="en-US" altLang="zh-CN" sz="2000" b="1" baseline="-25000"/>
                <a:t>S</a:t>
              </a:r>
            </a:p>
          </p:txBody>
        </p:sp>
        <p:sp>
          <p:nvSpPr>
            <p:cNvPr id="55326" name="Line 28"/>
            <p:cNvSpPr>
              <a:spLocks noChangeShapeType="1"/>
            </p:cNvSpPr>
            <p:nvPr/>
          </p:nvSpPr>
          <p:spPr bwMode="auto">
            <a:xfrm flipH="1" flipV="1">
              <a:off x="1272" y="2967"/>
              <a:ext cx="1079" cy="0"/>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278" y="1193"/>
              <a:ext cx="1578"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Text Box 30"/>
            <p:cNvSpPr txBox="1">
              <a:spLocks noChangeArrowheads="1"/>
            </p:cNvSpPr>
            <p:nvPr/>
          </p:nvSpPr>
          <p:spPr bwMode="auto">
            <a:xfrm>
              <a:off x="2164" y="1327"/>
              <a:ext cx="439"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55329" name="Text Box 31"/>
            <p:cNvSpPr txBox="1">
              <a:spLocks noChangeArrowheads="1"/>
            </p:cNvSpPr>
            <p:nvPr/>
          </p:nvSpPr>
          <p:spPr bwMode="auto">
            <a:xfrm>
              <a:off x="3403" y="1327"/>
              <a:ext cx="438"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55330" name="Line 32"/>
            <p:cNvSpPr>
              <a:spLocks noChangeShapeType="1"/>
            </p:cNvSpPr>
            <p:nvPr/>
          </p:nvSpPr>
          <p:spPr bwMode="auto">
            <a:xfrm flipV="1">
              <a:off x="1284" y="1188"/>
              <a:ext cx="0" cy="177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2894" y="3696"/>
              <a:ext cx="0" cy="24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additive="base">
                                        <p:cTn id="7" dur="500" fill="hold"/>
                                        <p:tgtEl>
                                          <p:spTgt spid="2058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58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ACCDF17-A38A-4275-AF1D-18F65B368E26}" type="datetime2">
              <a:rPr kumimoji="0" lang="zh-CN" altLang="en-US" smtClean="0"/>
              <a:pPr eaLnBrk="1" hangingPunct="1"/>
              <a:t>2016年10月31日</a:t>
            </a:fld>
            <a:endParaRPr kumimoji="0" lang="en-US" altLang="zh-CN" smtClean="0"/>
          </a:p>
        </p:txBody>
      </p:sp>
      <p:sp>
        <p:nvSpPr>
          <p:cNvPr id="5632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632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宋体" pitchFamily="2" charset="-122"/>
            </a:endParaRPr>
          </a:p>
        </p:txBody>
      </p:sp>
      <p:sp>
        <p:nvSpPr>
          <p:cNvPr id="338947" name="Rectangle 3"/>
          <p:cNvSpPr>
            <a:spLocks noGrp="1" noChangeArrowheads="1"/>
          </p:cNvSpPr>
          <p:nvPr>
            <p:ph type="body" idx="1"/>
          </p:nvPr>
        </p:nvSpPr>
        <p:spPr>
          <a:xfrm>
            <a:off x="288925" y="989013"/>
            <a:ext cx="8343900" cy="5105400"/>
          </a:xfrm>
        </p:spPr>
        <p:txBody>
          <a:bodyPr/>
          <a:lstStyle/>
          <a:p>
            <a:pPr algn="just" eaLnBrk="1" hangingPunct="1">
              <a:buFontTx/>
              <a:buNone/>
            </a:pPr>
            <a:r>
              <a:rPr lang="en-US" altLang="zh-CN" sz="3600" smtClean="0">
                <a:latin typeface="Times New Roman" pitchFamily="18" charset="0"/>
              </a:rPr>
              <a:t>      </a:t>
            </a:r>
          </a:p>
        </p:txBody>
      </p:sp>
      <p:sp>
        <p:nvSpPr>
          <p:cNvPr id="56326" name="Rectangle 35"/>
          <p:cNvSpPr>
            <a:spLocks noChangeArrowheads="1"/>
          </p:cNvSpPr>
          <p:nvPr/>
        </p:nvSpPr>
        <p:spPr bwMode="auto">
          <a:xfrm>
            <a:off x="1116013" y="1341438"/>
            <a:ext cx="2016125"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t>A</a:t>
            </a:r>
            <a:r>
              <a:rPr lang="zh-CN" altLang="en-US" sz="3200" b="1"/>
              <a:t>寄存器</a:t>
            </a:r>
          </a:p>
        </p:txBody>
      </p:sp>
      <p:sp>
        <p:nvSpPr>
          <p:cNvPr id="56327" name="Rectangle 36"/>
          <p:cNvSpPr>
            <a:spLocks noChangeArrowheads="1"/>
          </p:cNvSpPr>
          <p:nvPr/>
        </p:nvSpPr>
        <p:spPr bwMode="auto">
          <a:xfrm>
            <a:off x="4427538" y="1341438"/>
            <a:ext cx="2232025"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t>C</a:t>
            </a:r>
            <a:r>
              <a:rPr lang="zh-CN" altLang="en-US" sz="3200" b="1"/>
              <a:t>寄存器  </a:t>
            </a:r>
            <a:r>
              <a:rPr lang="zh-CN" altLang="en-US" sz="3200" b="1">
                <a:solidFill>
                  <a:schemeClr val="tx2"/>
                </a:solidFill>
              </a:rPr>
              <a:t> </a:t>
            </a:r>
            <a:r>
              <a:rPr lang="en-US" altLang="zh-CN" sz="3200" b="1">
                <a:solidFill>
                  <a:schemeClr val="tx2"/>
                </a:solidFill>
              </a:rPr>
              <a:t>y</a:t>
            </a:r>
            <a:r>
              <a:rPr lang="en-US" altLang="zh-CN" sz="3200" b="1" baseline="-25000">
                <a:solidFill>
                  <a:schemeClr val="tx2"/>
                </a:solidFill>
              </a:rPr>
              <a:t>n</a:t>
            </a:r>
          </a:p>
        </p:txBody>
      </p:sp>
      <p:sp>
        <p:nvSpPr>
          <p:cNvPr id="56328" name="Rectangle 37"/>
          <p:cNvSpPr>
            <a:spLocks noChangeArrowheads="1"/>
          </p:cNvSpPr>
          <p:nvPr/>
        </p:nvSpPr>
        <p:spPr bwMode="auto">
          <a:xfrm>
            <a:off x="827088" y="2565400"/>
            <a:ext cx="2016125"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b="1"/>
              <a:t>加法器</a:t>
            </a:r>
          </a:p>
        </p:txBody>
      </p:sp>
      <p:sp>
        <p:nvSpPr>
          <p:cNvPr id="56329" name="Rectangle 38"/>
          <p:cNvSpPr>
            <a:spLocks noChangeArrowheads="1"/>
          </p:cNvSpPr>
          <p:nvPr/>
        </p:nvSpPr>
        <p:spPr bwMode="auto">
          <a:xfrm>
            <a:off x="1692275" y="3573463"/>
            <a:ext cx="576263" cy="503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600"/>
              <a:t>&amp;</a:t>
            </a:r>
          </a:p>
        </p:txBody>
      </p:sp>
      <p:sp>
        <p:nvSpPr>
          <p:cNvPr id="56330" name="Rectangle 39"/>
          <p:cNvSpPr>
            <a:spLocks noChangeArrowheads="1"/>
          </p:cNvSpPr>
          <p:nvPr/>
        </p:nvSpPr>
        <p:spPr bwMode="auto">
          <a:xfrm>
            <a:off x="1042988" y="4797425"/>
            <a:ext cx="2016125"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t>B</a:t>
            </a:r>
            <a:r>
              <a:rPr lang="zh-CN" altLang="en-US" sz="3200" b="1"/>
              <a:t>寄存器</a:t>
            </a:r>
          </a:p>
        </p:txBody>
      </p:sp>
      <p:sp>
        <p:nvSpPr>
          <p:cNvPr id="56331" name="Line 40"/>
          <p:cNvSpPr>
            <a:spLocks noChangeShapeType="1"/>
          </p:cNvSpPr>
          <p:nvPr/>
        </p:nvSpPr>
        <p:spPr bwMode="auto">
          <a:xfrm>
            <a:off x="3132138" y="1557338"/>
            <a:ext cx="1295400" cy="0"/>
          </a:xfrm>
          <a:prstGeom prst="line">
            <a:avLst/>
          </a:prstGeom>
          <a:noFill/>
          <a:ln w="2857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2" name="Line 41"/>
          <p:cNvSpPr>
            <a:spLocks noChangeShapeType="1"/>
          </p:cNvSpPr>
          <p:nvPr/>
        </p:nvSpPr>
        <p:spPr bwMode="auto">
          <a:xfrm flipV="1">
            <a:off x="2843213" y="1773238"/>
            <a:ext cx="0" cy="2159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3" name="Line 42"/>
          <p:cNvSpPr>
            <a:spLocks noChangeShapeType="1"/>
          </p:cNvSpPr>
          <p:nvPr/>
        </p:nvSpPr>
        <p:spPr bwMode="auto">
          <a:xfrm flipV="1">
            <a:off x="6372225" y="1773238"/>
            <a:ext cx="0" cy="21590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4" name="Line 43"/>
          <p:cNvSpPr>
            <a:spLocks noChangeShapeType="1"/>
          </p:cNvSpPr>
          <p:nvPr/>
        </p:nvSpPr>
        <p:spPr bwMode="auto">
          <a:xfrm>
            <a:off x="2843213" y="1989138"/>
            <a:ext cx="403383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5" name="Line 44"/>
          <p:cNvSpPr>
            <a:spLocks noChangeShapeType="1"/>
          </p:cNvSpPr>
          <p:nvPr/>
        </p:nvSpPr>
        <p:spPr bwMode="auto">
          <a:xfrm>
            <a:off x="6659563" y="1557338"/>
            <a:ext cx="15843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6" name="Line 45"/>
          <p:cNvSpPr>
            <a:spLocks noChangeShapeType="1"/>
          </p:cNvSpPr>
          <p:nvPr/>
        </p:nvSpPr>
        <p:spPr bwMode="auto">
          <a:xfrm>
            <a:off x="8243888" y="1557338"/>
            <a:ext cx="0" cy="280828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7" name="Line 46"/>
          <p:cNvSpPr>
            <a:spLocks noChangeShapeType="1"/>
          </p:cNvSpPr>
          <p:nvPr/>
        </p:nvSpPr>
        <p:spPr bwMode="auto">
          <a:xfrm flipH="1">
            <a:off x="2124075" y="4365625"/>
            <a:ext cx="6119813"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8" name="Line 47"/>
          <p:cNvSpPr>
            <a:spLocks noChangeShapeType="1"/>
          </p:cNvSpPr>
          <p:nvPr/>
        </p:nvSpPr>
        <p:spPr bwMode="auto">
          <a:xfrm flipV="1">
            <a:off x="2124075" y="4076700"/>
            <a:ext cx="0" cy="288925"/>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9" name="AutoShape 48"/>
          <p:cNvSpPr>
            <a:spLocks noChangeArrowheads="1"/>
          </p:cNvSpPr>
          <p:nvPr/>
        </p:nvSpPr>
        <p:spPr bwMode="auto">
          <a:xfrm>
            <a:off x="1692275" y="4076700"/>
            <a:ext cx="287338" cy="720725"/>
          </a:xfrm>
          <a:prstGeom prst="upArrow">
            <a:avLst>
              <a:gd name="adj1" fmla="val 50000"/>
              <a:gd name="adj2" fmla="val 6270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AutoShape 49"/>
          <p:cNvSpPr>
            <a:spLocks noChangeArrowheads="1"/>
          </p:cNvSpPr>
          <p:nvPr/>
        </p:nvSpPr>
        <p:spPr bwMode="auto">
          <a:xfrm>
            <a:off x="1908175" y="2997200"/>
            <a:ext cx="287338" cy="576263"/>
          </a:xfrm>
          <a:prstGeom prst="up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51"/>
          <p:cNvSpPr>
            <a:spLocks noChangeShapeType="1"/>
          </p:cNvSpPr>
          <p:nvPr/>
        </p:nvSpPr>
        <p:spPr bwMode="auto">
          <a:xfrm flipH="1">
            <a:off x="179388" y="1484313"/>
            <a:ext cx="9366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2" name="Line 52"/>
          <p:cNvSpPr>
            <a:spLocks noChangeShapeType="1"/>
          </p:cNvSpPr>
          <p:nvPr/>
        </p:nvSpPr>
        <p:spPr bwMode="auto">
          <a:xfrm>
            <a:off x="179388" y="1484313"/>
            <a:ext cx="0" cy="2016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3" name="Line 53"/>
          <p:cNvSpPr>
            <a:spLocks noChangeShapeType="1"/>
          </p:cNvSpPr>
          <p:nvPr/>
        </p:nvSpPr>
        <p:spPr bwMode="auto">
          <a:xfrm>
            <a:off x="179388" y="3500438"/>
            <a:ext cx="13684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4" name="Line 54"/>
          <p:cNvSpPr>
            <a:spLocks noChangeShapeType="1"/>
          </p:cNvSpPr>
          <p:nvPr/>
        </p:nvSpPr>
        <p:spPr bwMode="auto">
          <a:xfrm flipV="1">
            <a:off x="1547813" y="3213100"/>
            <a:ext cx="0" cy="2873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5" name="Line 56"/>
          <p:cNvSpPr>
            <a:spLocks noChangeShapeType="1"/>
          </p:cNvSpPr>
          <p:nvPr/>
        </p:nvSpPr>
        <p:spPr bwMode="auto">
          <a:xfrm flipH="1">
            <a:off x="323850" y="1628775"/>
            <a:ext cx="792163"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6" name="Line 58"/>
          <p:cNvSpPr>
            <a:spLocks noChangeShapeType="1"/>
          </p:cNvSpPr>
          <p:nvPr/>
        </p:nvSpPr>
        <p:spPr bwMode="auto">
          <a:xfrm>
            <a:off x="323850" y="1628775"/>
            <a:ext cx="0" cy="17287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7" name="Line 60"/>
          <p:cNvSpPr>
            <a:spLocks noChangeShapeType="1"/>
          </p:cNvSpPr>
          <p:nvPr/>
        </p:nvSpPr>
        <p:spPr bwMode="auto">
          <a:xfrm>
            <a:off x="323850" y="3357563"/>
            <a:ext cx="10795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8" name="Line 63"/>
          <p:cNvSpPr>
            <a:spLocks noChangeShapeType="1"/>
          </p:cNvSpPr>
          <p:nvPr/>
        </p:nvSpPr>
        <p:spPr bwMode="auto">
          <a:xfrm flipV="1">
            <a:off x="1403350" y="3213100"/>
            <a:ext cx="0" cy="14446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9" name="Line 64"/>
          <p:cNvSpPr>
            <a:spLocks noChangeShapeType="1"/>
          </p:cNvSpPr>
          <p:nvPr/>
        </p:nvSpPr>
        <p:spPr bwMode="auto">
          <a:xfrm flipH="1">
            <a:off x="1331913" y="2997200"/>
            <a:ext cx="144462" cy="2159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0" name="Line 65"/>
          <p:cNvSpPr>
            <a:spLocks noChangeShapeType="1"/>
          </p:cNvSpPr>
          <p:nvPr/>
        </p:nvSpPr>
        <p:spPr bwMode="auto">
          <a:xfrm>
            <a:off x="1476375" y="2997200"/>
            <a:ext cx="142875" cy="2159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1" name="Line 66"/>
          <p:cNvSpPr>
            <a:spLocks noChangeShapeType="1"/>
          </p:cNvSpPr>
          <p:nvPr/>
        </p:nvSpPr>
        <p:spPr bwMode="auto">
          <a:xfrm>
            <a:off x="1331913" y="3213100"/>
            <a:ext cx="7143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2" name="Line 67"/>
          <p:cNvSpPr>
            <a:spLocks noChangeShapeType="1"/>
          </p:cNvSpPr>
          <p:nvPr/>
        </p:nvSpPr>
        <p:spPr bwMode="auto">
          <a:xfrm>
            <a:off x="1547813" y="3213100"/>
            <a:ext cx="7143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3" name="AutoShape 68"/>
          <p:cNvSpPr>
            <a:spLocks noChangeArrowheads="1"/>
          </p:cNvSpPr>
          <p:nvPr/>
        </p:nvSpPr>
        <p:spPr bwMode="auto">
          <a:xfrm>
            <a:off x="1835150" y="1773238"/>
            <a:ext cx="288925" cy="792162"/>
          </a:xfrm>
          <a:prstGeom prst="upArrow">
            <a:avLst>
              <a:gd name="adj1" fmla="val 50000"/>
              <a:gd name="adj2" fmla="val 6854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4" name="Text Box 69"/>
          <p:cNvSpPr txBox="1">
            <a:spLocks noChangeArrowheads="1"/>
          </p:cNvSpPr>
          <p:nvPr/>
        </p:nvSpPr>
        <p:spPr bwMode="auto">
          <a:xfrm>
            <a:off x="5651500" y="2060575"/>
            <a:ext cx="1944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2000" b="1">
                <a:solidFill>
                  <a:srgbClr val="009900"/>
                </a:solidFill>
              </a:rPr>
              <a:t>右移控制信号</a:t>
            </a:r>
          </a:p>
        </p:txBody>
      </p:sp>
      <p:sp>
        <p:nvSpPr>
          <p:cNvPr id="56355" name="Rectangle 70"/>
          <p:cNvSpPr>
            <a:spLocks noChangeArrowheads="1"/>
          </p:cNvSpPr>
          <p:nvPr/>
        </p:nvSpPr>
        <p:spPr bwMode="auto">
          <a:xfrm>
            <a:off x="6659563" y="4941888"/>
            <a:ext cx="2016125"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t>CR</a:t>
            </a:r>
            <a:r>
              <a:rPr lang="zh-CN" altLang="en-US" sz="3200" b="1"/>
              <a:t>计数器</a:t>
            </a:r>
          </a:p>
        </p:txBody>
      </p:sp>
      <p:sp>
        <p:nvSpPr>
          <p:cNvPr id="56356" name="Rectangle 71"/>
          <p:cNvSpPr>
            <a:spLocks noChangeArrowheads="1"/>
          </p:cNvSpPr>
          <p:nvPr/>
        </p:nvSpPr>
        <p:spPr bwMode="auto">
          <a:xfrm>
            <a:off x="4932363" y="5013325"/>
            <a:ext cx="1079500" cy="503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tx2"/>
                </a:solidFill>
              </a:rPr>
              <a:t>异或门</a:t>
            </a:r>
          </a:p>
        </p:txBody>
      </p:sp>
      <p:sp>
        <p:nvSpPr>
          <p:cNvPr id="56357" name="Line 72"/>
          <p:cNvSpPr>
            <a:spLocks noChangeShapeType="1"/>
          </p:cNvSpPr>
          <p:nvPr/>
        </p:nvSpPr>
        <p:spPr bwMode="auto">
          <a:xfrm>
            <a:off x="5219700" y="5516563"/>
            <a:ext cx="0" cy="2889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8" name="Line 73"/>
          <p:cNvSpPr>
            <a:spLocks noChangeShapeType="1"/>
          </p:cNvSpPr>
          <p:nvPr/>
        </p:nvSpPr>
        <p:spPr bwMode="auto">
          <a:xfrm>
            <a:off x="5651500" y="5516563"/>
            <a:ext cx="0" cy="2889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59" name="Line 74"/>
          <p:cNvSpPr>
            <a:spLocks noChangeShapeType="1"/>
          </p:cNvSpPr>
          <p:nvPr/>
        </p:nvSpPr>
        <p:spPr bwMode="auto">
          <a:xfrm flipV="1">
            <a:off x="5435600" y="4652963"/>
            <a:ext cx="0" cy="3603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60" name="Text Box 75"/>
          <p:cNvSpPr txBox="1">
            <a:spLocks noChangeArrowheads="1"/>
          </p:cNvSpPr>
          <p:nvPr/>
        </p:nvSpPr>
        <p:spPr bwMode="auto">
          <a:xfrm>
            <a:off x="5003800" y="5734050"/>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sz="2400"/>
              <a:t>Xs</a:t>
            </a:r>
          </a:p>
        </p:txBody>
      </p:sp>
      <p:sp>
        <p:nvSpPr>
          <p:cNvPr id="56361" name="Text Box 76"/>
          <p:cNvSpPr txBox="1">
            <a:spLocks noChangeArrowheads="1"/>
          </p:cNvSpPr>
          <p:nvPr/>
        </p:nvSpPr>
        <p:spPr bwMode="auto">
          <a:xfrm>
            <a:off x="5435600" y="5734050"/>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sz="2400"/>
              <a:t>Ys</a:t>
            </a:r>
          </a:p>
        </p:txBody>
      </p:sp>
      <p:sp>
        <p:nvSpPr>
          <p:cNvPr id="56362" name="Text Box 77"/>
          <p:cNvSpPr txBox="1">
            <a:spLocks noChangeArrowheads="1"/>
          </p:cNvSpPr>
          <p:nvPr/>
        </p:nvSpPr>
        <p:spPr bwMode="auto">
          <a:xfrm>
            <a:off x="5508625" y="4437063"/>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sz="2400"/>
              <a:t>Ps</a:t>
            </a:r>
          </a:p>
        </p:txBody>
      </p:sp>
      <p:sp>
        <p:nvSpPr>
          <p:cNvPr id="56363" name="Line 78"/>
          <p:cNvSpPr>
            <a:spLocks noChangeShapeType="1"/>
          </p:cNvSpPr>
          <p:nvPr/>
        </p:nvSpPr>
        <p:spPr bwMode="auto">
          <a:xfrm>
            <a:off x="755650" y="5516563"/>
            <a:ext cx="647700" cy="0"/>
          </a:xfrm>
          <a:prstGeom prst="line">
            <a:avLst/>
          </a:prstGeom>
          <a:noFill/>
          <a:ln w="9525">
            <a:solidFill>
              <a:schemeClr val="tx1"/>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64" name="Line 79"/>
          <p:cNvSpPr>
            <a:spLocks noChangeShapeType="1"/>
          </p:cNvSpPr>
          <p:nvPr/>
        </p:nvSpPr>
        <p:spPr bwMode="auto">
          <a:xfrm>
            <a:off x="755650" y="5805488"/>
            <a:ext cx="647700" cy="0"/>
          </a:xfrm>
          <a:prstGeom prst="line">
            <a:avLst/>
          </a:prstGeom>
          <a:noFill/>
          <a:ln w="28575">
            <a:solidFill>
              <a:srgbClr val="FF0000"/>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65" name="AutoShape 80"/>
          <p:cNvSpPr>
            <a:spLocks noChangeArrowheads="1"/>
          </p:cNvSpPr>
          <p:nvPr/>
        </p:nvSpPr>
        <p:spPr bwMode="auto">
          <a:xfrm>
            <a:off x="755650" y="6021388"/>
            <a:ext cx="647700" cy="144462"/>
          </a:xfrm>
          <a:prstGeom prst="rightArrow">
            <a:avLst>
              <a:gd name="adj1" fmla="val 50000"/>
              <a:gd name="adj2" fmla="val 11208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6" name="Text Box 81"/>
          <p:cNvSpPr txBox="1">
            <a:spLocks noChangeArrowheads="1"/>
          </p:cNvSpPr>
          <p:nvPr/>
        </p:nvSpPr>
        <p:spPr bwMode="auto">
          <a:xfrm>
            <a:off x="1547813" y="5300663"/>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endParaRPr lang="zh-CN" altLang="zh-CN"/>
          </a:p>
        </p:txBody>
      </p:sp>
      <p:sp>
        <p:nvSpPr>
          <p:cNvPr id="56367" name="Text Box 82"/>
          <p:cNvSpPr txBox="1">
            <a:spLocks noChangeArrowheads="1"/>
          </p:cNvSpPr>
          <p:nvPr/>
        </p:nvSpPr>
        <p:spPr bwMode="auto">
          <a:xfrm>
            <a:off x="1476375" y="5373688"/>
            <a:ext cx="11509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1200"/>
              <a:t>控制信号</a:t>
            </a:r>
          </a:p>
        </p:txBody>
      </p:sp>
      <p:sp>
        <p:nvSpPr>
          <p:cNvPr id="56368" name="Text Box 83"/>
          <p:cNvSpPr txBox="1">
            <a:spLocks noChangeArrowheads="1"/>
          </p:cNvSpPr>
          <p:nvPr/>
        </p:nvSpPr>
        <p:spPr bwMode="auto">
          <a:xfrm>
            <a:off x="1476375" y="5661025"/>
            <a:ext cx="13668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1200"/>
              <a:t>单位数据（串行）</a:t>
            </a:r>
          </a:p>
        </p:txBody>
      </p:sp>
      <p:sp>
        <p:nvSpPr>
          <p:cNvPr id="56369" name="Text Box 84"/>
          <p:cNvSpPr txBox="1">
            <a:spLocks noChangeArrowheads="1"/>
          </p:cNvSpPr>
          <p:nvPr/>
        </p:nvSpPr>
        <p:spPr bwMode="auto">
          <a:xfrm>
            <a:off x="1476375" y="5876925"/>
            <a:ext cx="15113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1200"/>
              <a:t>多位数据（并行）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anim calcmode="lin" valueType="num">
                                      <p:cBhvr additive="base">
                                        <p:cTn id="7" dur="500" fill="hold"/>
                                        <p:tgtEl>
                                          <p:spTgt spid="3389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89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36C1EBB-6071-4C29-8C6A-C2AE22AD512E}" type="datetime2">
              <a:rPr kumimoji="0" lang="zh-CN" altLang="en-US" smtClean="0"/>
              <a:pPr eaLnBrk="1" hangingPunct="1"/>
              <a:t>2016年10月31日</a:t>
            </a:fld>
            <a:endParaRPr kumimoji="0" lang="en-US" altLang="zh-CN" smtClean="0"/>
          </a:p>
        </p:txBody>
      </p:sp>
      <p:sp>
        <p:nvSpPr>
          <p:cNvPr id="573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734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p>
        </p:txBody>
      </p:sp>
      <p:sp>
        <p:nvSpPr>
          <p:cNvPr id="339971" name="Rectangle 3"/>
          <p:cNvSpPr>
            <a:spLocks noGrp="1" noChangeArrowheads="1"/>
          </p:cNvSpPr>
          <p:nvPr>
            <p:ph type="body" idx="1"/>
          </p:nvPr>
        </p:nvSpPr>
        <p:spPr>
          <a:xfrm>
            <a:off x="457200" y="912813"/>
            <a:ext cx="8077200" cy="2084387"/>
          </a:xfrm>
        </p:spPr>
        <p:txBody>
          <a:bodyPr/>
          <a:lstStyle/>
          <a:p>
            <a:pPr eaLnBrk="1" hangingPunct="1">
              <a:lnSpc>
                <a:spcPct val="90000"/>
              </a:lnSpc>
              <a:buFontTx/>
              <a:buNone/>
            </a:pPr>
            <a:r>
              <a:rPr lang="en-US" altLang="zh-CN" b="1" dirty="0" smtClean="0">
                <a:solidFill>
                  <a:srgbClr val="A50021"/>
                </a:solidFill>
                <a:latin typeface="Times New Roman" pitchFamily="18" charset="0"/>
              </a:rPr>
              <a:t>4.4.2 </a:t>
            </a:r>
            <a:r>
              <a:rPr lang="zh-CN" altLang="en-US" b="1" dirty="0" smtClean="0">
                <a:solidFill>
                  <a:srgbClr val="A50021"/>
                </a:solidFill>
                <a:latin typeface="Times New Roman" pitchFamily="18" charset="0"/>
              </a:rPr>
              <a:t>补码一位乘法</a:t>
            </a:r>
          </a:p>
          <a:p>
            <a:pPr eaLnBrk="1" hangingPunct="1">
              <a:lnSpc>
                <a:spcPct val="90000"/>
              </a:lnSpc>
              <a:buFontTx/>
              <a:buNone/>
            </a:pPr>
            <a:r>
              <a:rPr lang="zh-CN" altLang="en-US" b="1" dirty="0" smtClean="0">
                <a:latin typeface="Times New Roman" pitchFamily="18" charset="0"/>
              </a:rPr>
              <a:t>比较法－</a:t>
            </a:r>
            <a:r>
              <a:rPr lang="en-US" altLang="zh-CN" b="1" dirty="0" smtClean="0">
                <a:latin typeface="Times New Roman" pitchFamily="18" charset="0"/>
              </a:rPr>
              <a:t>Booth</a:t>
            </a:r>
            <a:r>
              <a:rPr lang="zh-CN" altLang="en-US" b="1" dirty="0" smtClean="0">
                <a:latin typeface="Times New Roman" pitchFamily="18" charset="0"/>
              </a:rPr>
              <a:t>乘法</a:t>
            </a:r>
          </a:p>
          <a:p>
            <a:pPr algn="just" eaLnBrk="1" hangingPunct="1">
              <a:lnSpc>
                <a:spcPct val="90000"/>
              </a:lnSpc>
              <a:buFontTx/>
              <a:buNone/>
            </a:pPr>
            <a:r>
              <a:rPr lang="zh-CN" altLang="en-US" b="1" dirty="0" smtClean="0">
                <a:latin typeface="Times New Roman" pitchFamily="18" charset="0"/>
              </a:rPr>
              <a:t>            设：被乘数</a:t>
            </a:r>
            <a:r>
              <a:rPr lang="en-US" altLang="zh-CN" b="1" dirty="0" smtClean="0">
                <a:latin typeface="Times New Roman" pitchFamily="18" charset="0"/>
              </a:rPr>
              <a:t>[X]</a:t>
            </a:r>
            <a:r>
              <a:rPr lang="zh-CN" altLang="en-US" b="1" baseline="-30000" dirty="0" smtClean="0">
                <a:latin typeface="Times New Roman" pitchFamily="18" charset="0"/>
              </a:rPr>
              <a:t>补</a:t>
            </a:r>
            <a:r>
              <a:rPr lang="en-US" altLang="zh-CN" b="1" dirty="0" smtClean="0">
                <a:latin typeface="Times New Roman" pitchFamily="18" charset="0"/>
              </a:rPr>
              <a:t>=X</a:t>
            </a:r>
            <a:r>
              <a:rPr lang="en-US" altLang="zh-CN" b="1" baseline="-30000" dirty="0" smtClean="0">
                <a:latin typeface="Times New Roman" pitchFamily="18" charset="0"/>
              </a:rPr>
              <a:t>s</a:t>
            </a:r>
            <a:r>
              <a:rPr lang="en-US" altLang="zh-CN" b="1" dirty="0" smtClean="0">
                <a:latin typeface="Times New Roman" pitchFamily="18" charset="0"/>
              </a:rPr>
              <a:t>.X</a:t>
            </a:r>
            <a:r>
              <a:rPr lang="en-US" altLang="zh-CN" b="1" baseline="-30000" dirty="0" smtClean="0">
                <a:latin typeface="Times New Roman" pitchFamily="18" charset="0"/>
              </a:rPr>
              <a:t>1</a:t>
            </a:r>
            <a:r>
              <a:rPr lang="en-US" altLang="zh-CN" b="1" dirty="0" smtClean="0">
                <a:latin typeface="Times New Roman" pitchFamily="18" charset="0"/>
              </a:rPr>
              <a:t>X</a:t>
            </a:r>
            <a:r>
              <a:rPr lang="en-US" altLang="zh-CN" b="1" baseline="-30000" dirty="0" smtClean="0">
                <a:latin typeface="Times New Roman" pitchFamily="18" charset="0"/>
              </a:rPr>
              <a:t>2</a:t>
            </a:r>
            <a:r>
              <a:rPr lang="en-US" altLang="zh-CN" b="1" dirty="0" smtClean="0">
                <a:latin typeface="Times New Roman" pitchFamily="18" charset="0"/>
              </a:rPr>
              <a:t>…</a:t>
            </a:r>
            <a:r>
              <a:rPr lang="en-US" altLang="zh-CN" b="1" dirty="0" err="1" smtClean="0">
                <a:latin typeface="Times New Roman" pitchFamily="18" charset="0"/>
              </a:rPr>
              <a:t>X</a:t>
            </a:r>
            <a:r>
              <a:rPr lang="en-US" altLang="zh-CN" b="1" baseline="-30000" dirty="0" err="1" smtClean="0">
                <a:latin typeface="Times New Roman" pitchFamily="18" charset="0"/>
              </a:rPr>
              <a:t>n</a:t>
            </a:r>
            <a:r>
              <a:rPr lang="zh-CN" altLang="en-US" b="1" dirty="0" smtClean="0">
                <a:latin typeface="Times New Roman" pitchFamily="18" charset="0"/>
              </a:rPr>
              <a:t>，乘数</a:t>
            </a:r>
            <a:r>
              <a:rPr lang="en-US" altLang="zh-CN" b="1" dirty="0" smtClean="0">
                <a:latin typeface="Times New Roman" pitchFamily="18" charset="0"/>
              </a:rPr>
              <a:t>[Y]</a:t>
            </a:r>
            <a:r>
              <a:rPr lang="zh-CN" altLang="en-US" b="1" baseline="-30000" dirty="0" smtClean="0">
                <a:latin typeface="Times New Roman" pitchFamily="18" charset="0"/>
              </a:rPr>
              <a:t>补</a:t>
            </a:r>
            <a:r>
              <a:rPr lang="en-US" altLang="zh-CN" b="1" dirty="0" smtClean="0">
                <a:latin typeface="Times New Roman" pitchFamily="18" charset="0"/>
              </a:rPr>
              <a:t>=Y</a:t>
            </a:r>
            <a:r>
              <a:rPr lang="en-US" altLang="zh-CN" b="1" baseline="-30000" dirty="0" smtClean="0">
                <a:latin typeface="Times New Roman" pitchFamily="18" charset="0"/>
              </a:rPr>
              <a:t>s</a:t>
            </a:r>
            <a:r>
              <a:rPr lang="en-US" altLang="zh-CN" b="1" dirty="0" smtClean="0">
                <a:latin typeface="Times New Roman" pitchFamily="18" charset="0"/>
              </a:rPr>
              <a:t>.Y</a:t>
            </a:r>
            <a:r>
              <a:rPr lang="en-US" altLang="zh-CN" b="1" baseline="-30000" dirty="0" smtClean="0">
                <a:latin typeface="Times New Roman" pitchFamily="18" charset="0"/>
              </a:rPr>
              <a:t>1</a:t>
            </a:r>
            <a:r>
              <a:rPr lang="en-US" altLang="zh-CN" b="1" dirty="0" smtClean="0">
                <a:latin typeface="Times New Roman" pitchFamily="18" charset="0"/>
              </a:rPr>
              <a:t>Y</a:t>
            </a:r>
            <a:r>
              <a:rPr lang="en-US" altLang="zh-CN" b="1" baseline="-30000" dirty="0" smtClean="0">
                <a:latin typeface="Times New Roman" pitchFamily="18" charset="0"/>
              </a:rPr>
              <a:t>2</a:t>
            </a:r>
            <a:r>
              <a:rPr lang="en-US" altLang="zh-CN" b="1" dirty="0" smtClean="0">
                <a:latin typeface="Times New Roman" pitchFamily="18" charset="0"/>
              </a:rPr>
              <a:t>…</a:t>
            </a:r>
            <a:r>
              <a:rPr lang="en-US" altLang="zh-CN" b="1" dirty="0" err="1" smtClean="0">
                <a:latin typeface="Times New Roman" pitchFamily="18" charset="0"/>
              </a:rPr>
              <a:t>Y</a:t>
            </a:r>
            <a:r>
              <a:rPr lang="en-US" altLang="zh-CN" b="1" baseline="-30000" dirty="0" err="1" smtClean="0">
                <a:latin typeface="Times New Roman" pitchFamily="18" charset="0"/>
              </a:rPr>
              <a:t>n</a:t>
            </a:r>
            <a:r>
              <a:rPr lang="zh-CN" altLang="en-US" b="1" dirty="0" smtClean="0">
                <a:latin typeface="Times New Roman" pitchFamily="18" charset="0"/>
              </a:rPr>
              <a:t>。            </a:t>
            </a:r>
          </a:p>
        </p:txBody>
      </p:sp>
      <p:pic>
        <p:nvPicPr>
          <p:cNvPr id="339972" name="Picture 4" descr="11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13100"/>
            <a:ext cx="91440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AutoShape 5">
            <a:hlinkClick r:id="rId3" action="ppaction://hlinksldjump"/>
          </p:cNvPr>
          <p:cNvSpPr>
            <a:spLocks noChangeArrowheads="1"/>
          </p:cNvSpPr>
          <p:nvPr/>
        </p:nvSpPr>
        <p:spPr bwMode="auto">
          <a:xfrm>
            <a:off x="6443663" y="1125538"/>
            <a:ext cx="1081087" cy="287337"/>
          </a:xfrm>
          <a:prstGeom prst="rightArrow">
            <a:avLst>
              <a:gd name="adj1" fmla="val 50000"/>
              <a:gd name="adj2" fmla="val 9406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9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99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99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9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BF35481-4C2C-43E6-8144-E84D0A1AE20F}" type="datetime2">
              <a:rPr kumimoji="0" lang="zh-CN" altLang="en-US" smtClean="0"/>
              <a:pPr eaLnBrk="1" hangingPunct="1"/>
              <a:t>2016年10月31日</a:t>
            </a:fld>
            <a:endParaRPr kumimoji="0" lang="en-US" altLang="zh-CN" smtClean="0"/>
          </a:p>
        </p:txBody>
      </p:sp>
      <p:sp>
        <p:nvSpPr>
          <p:cNvPr id="5837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837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p>
        </p:txBody>
      </p:sp>
      <p:sp>
        <p:nvSpPr>
          <p:cNvPr id="58373" name="Rectangle 3"/>
          <p:cNvSpPr>
            <a:spLocks noGrp="1" noChangeArrowheads="1"/>
          </p:cNvSpPr>
          <p:nvPr>
            <p:ph type="body" idx="1"/>
          </p:nvPr>
        </p:nvSpPr>
        <p:spPr>
          <a:xfrm>
            <a:off x="457200" y="912813"/>
            <a:ext cx="8077200" cy="2155825"/>
          </a:xfrm>
        </p:spPr>
        <p:txBody>
          <a:bodyPr/>
          <a:lstStyle/>
          <a:p>
            <a:pPr eaLnBrk="1" hangingPunct="1">
              <a:lnSpc>
                <a:spcPct val="90000"/>
              </a:lnSpc>
              <a:buFontTx/>
              <a:buNone/>
            </a:pPr>
            <a:r>
              <a:rPr lang="en-US" altLang="zh-CN" b="1" smtClean="0">
                <a:solidFill>
                  <a:srgbClr val="A50021"/>
                </a:solidFill>
                <a:latin typeface="Times New Roman" pitchFamily="18" charset="0"/>
              </a:rPr>
              <a:t>4.4.2 </a:t>
            </a:r>
            <a:r>
              <a:rPr lang="zh-CN" altLang="en-US" b="1" smtClean="0">
                <a:solidFill>
                  <a:srgbClr val="A50021"/>
                </a:solidFill>
                <a:latin typeface="Times New Roman" pitchFamily="18" charset="0"/>
              </a:rPr>
              <a:t>补码一位乘法</a:t>
            </a:r>
          </a:p>
          <a:p>
            <a:pPr eaLnBrk="1" hangingPunct="1">
              <a:lnSpc>
                <a:spcPct val="90000"/>
              </a:lnSpc>
              <a:buFontTx/>
              <a:buNone/>
            </a:pPr>
            <a:r>
              <a:rPr lang="zh-CN" altLang="en-US" b="1" smtClean="0">
                <a:latin typeface="Times New Roman" pitchFamily="18" charset="0"/>
              </a:rPr>
              <a:t>比较法－</a:t>
            </a:r>
            <a:r>
              <a:rPr lang="en-US" altLang="zh-CN" b="1" smtClean="0">
                <a:latin typeface="Times New Roman" pitchFamily="18" charset="0"/>
              </a:rPr>
              <a:t>Booth</a:t>
            </a:r>
            <a:r>
              <a:rPr lang="zh-CN" altLang="en-US" b="1" smtClean="0">
                <a:latin typeface="Times New Roman" pitchFamily="18" charset="0"/>
              </a:rPr>
              <a:t>乘法</a:t>
            </a:r>
          </a:p>
          <a:p>
            <a:pPr algn="just" eaLnBrk="1" hangingPunct="1">
              <a:lnSpc>
                <a:spcPct val="90000"/>
              </a:lnSpc>
              <a:buFontTx/>
              <a:buNone/>
            </a:pPr>
            <a:r>
              <a:rPr lang="zh-CN" altLang="en-US" b="1" smtClean="0">
                <a:latin typeface="Times New Roman" pitchFamily="18" charset="0"/>
              </a:rPr>
              <a:t>            设：被乘数</a:t>
            </a:r>
            <a:r>
              <a:rPr lang="en-US" altLang="zh-CN" b="1" smtClean="0">
                <a:latin typeface="Times New Roman" pitchFamily="18" charset="0"/>
              </a:rPr>
              <a:t>[X]</a:t>
            </a:r>
            <a:r>
              <a:rPr lang="zh-CN" altLang="en-US" b="1" baseline="-30000" smtClean="0">
                <a:latin typeface="Times New Roman" pitchFamily="18" charset="0"/>
              </a:rPr>
              <a:t>补</a:t>
            </a:r>
            <a:r>
              <a:rPr lang="en-US" altLang="zh-CN" b="1" smtClean="0">
                <a:latin typeface="Times New Roman" pitchFamily="18" charset="0"/>
              </a:rPr>
              <a:t>=X</a:t>
            </a:r>
            <a:r>
              <a:rPr lang="en-US" altLang="zh-CN" b="1" baseline="-30000" smtClean="0">
                <a:latin typeface="Times New Roman" pitchFamily="18" charset="0"/>
              </a:rPr>
              <a:t>s</a:t>
            </a:r>
            <a:r>
              <a:rPr lang="en-US" altLang="zh-CN" b="1" smtClean="0">
                <a:latin typeface="Times New Roman" pitchFamily="18" charset="0"/>
              </a:rPr>
              <a:t>.X</a:t>
            </a:r>
            <a:r>
              <a:rPr lang="en-US" altLang="zh-CN" b="1" baseline="-30000" smtClean="0">
                <a:latin typeface="Times New Roman" pitchFamily="18" charset="0"/>
              </a:rPr>
              <a:t>1</a:t>
            </a:r>
            <a:r>
              <a:rPr lang="en-US" altLang="zh-CN" b="1" smtClean="0">
                <a:latin typeface="Times New Roman" pitchFamily="18" charset="0"/>
              </a:rPr>
              <a:t>X</a:t>
            </a:r>
            <a:r>
              <a:rPr lang="en-US" altLang="zh-CN" b="1" baseline="-30000" smtClean="0">
                <a:latin typeface="Times New Roman" pitchFamily="18" charset="0"/>
              </a:rPr>
              <a:t>2</a:t>
            </a:r>
            <a:r>
              <a:rPr lang="en-US" altLang="zh-CN" b="1" smtClean="0">
                <a:latin typeface="Times New Roman" pitchFamily="18" charset="0"/>
              </a:rPr>
              <a:t>…X</a:t>
            </a:r>
            <a:r>
              <a:rPr lang="en-US" altLang="zh-CN" b="1" baseline="-30000" smtClean="0">
                <a:latin typeface="Times New Roman" pitchFamily="18" charset="0"/>
              </a:rPr>
              <a:t>n</a:t>
            </a:r>
            <a:r>
              <a:rPr lang="zh-CN" altLang="en-US" b="1" smtClean="0">
                <a:latin typeface="Times New Roman" pitchFamily="18" charset="0"/>
              </a:rPr>
              <a:t>，乘数</a:t>
            </a:r>
            <a:r>
              <a:rPr lang="en-US" altLang="zh-CN" b="1" smtClean="0">
                <a:latin typeface="Times New Roman" pitchFamily="18" charset="0"/>
              </a:rPr>
              <a:t>[Y]</a:t>
            </a:r>
            <a:r>
              <a:rPr lang="zh-CN" altLang="en-US" b="1" baseline="-30000" smtClean="0">
                <a:latin typeface="Times New Roman" pitchFamily="18" charset="0"/>
              </a:rPr>
              <a:t>补</a:t>
            </a:r>
            <a:r>
              <a:rPr lang="en-US" altLang="zh-CN" b="1" smtClean="0">
                <a:latin typeface="Times New Roman" pitchFamily="18" charset="0"/>
              </a:rPr>
              <a:t>=Y</a:t>
            </a:r>
            <a:r>
              <a:rPr lang="en-US" altLang="zh-CN" b="1" baseline="-30000" smtClean="0">
                <a:latin typeface="Times New Roman" pitchFamily="18" charset="0"/>
              </a:rPr>
              <a:t>s</a:t>
            </a:r>
            <a:r>
              <a:rPr lang="en-US" altLang="zh-CN" b="1" smtClean="0">
                <a:latin typeface="Times New Roman" pitchFamily="18" charset="0"/>
              </a:rPr>
              <a:t>.Y</a:t>
            </a:r>
            <a:r>
              <a:rPr lang="en-US" altLang="zh-CN" b="1" baseline="-30000" smtClean="0">
                <a:latin typeface="Times New Roman" pitchFamily="18" charset="0"/>
              </a:rPr>
              <a:t>1</a:t>
            </a:r>
            <a:r>
              <a:rPr lang="en-US" altLang="zh-CN" b="1" smtClean="0">
                <a:latin typeface="Times New Roman" pitchFamily="18" charset="0"/>
              </a:rPr>
              <a:t>Y</a:t>
            </a:r>
            <a:r>
              <a:rPr lang="en-US" altLang="zh-CN" b="1" baseline="-30000" smtClean="0">
                <a:latin typeface="Times New Roman" pitchFamily="18" charset="0"/>
              </a:rPr>
              <a:t>2</a:t>
            </a:r>
            <a:r>
              <a:rPr lang="en-US" altLang="zh-CN" b="1" smtClean="0">
                <a:latin typeface="Times New Roman" pitchFamily="18" charset="0"/>
              </a:rPr>
              <a:t>…Y</a:t>
            </a:r>
            <a:r>
              <a:rPr lang="en-US" altLang="zh-CN" b="1" baseline="-30000" smtClean="0">
                <a:latin typeface="Times New Roman" pitchFamily="18" charset="0"/>
              </a:rPr>
              <a:t>n</a:t>
            </a:r>
            <a:r>
              <a:rPr lang="zh-CN" altLang="en-US" b="1" smtClean="0">
                <a:latin typeface="Times New Roman" pitchFamily="18" charset="0"/>
              </a:rPr>
              <a:t>。            </a:t>
            </a:r>
          </a:p>
        </p:txBody>
      </p:sp>
      <p:pic>
        <p:nvPicPr>
          <p:cNvPr id="340997" name="Picture 5" descr="1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013" y="3141663"/>
            <a:ext cx="62642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40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527FC547-E152-4F5C-83F0-1BCDFBE4E80B}" type="datetime2">
              <a:rPr kumimoji="0" lang="zh-CN" altLang="en-US" smtClean="0"/>
              <a:pPr eaLnBrk="1" hangingPunct="1"/>
              <a:t>2016年10月31日</a:t>
            </a:fld>
            <a:endParaRPr kumimoji="0" lang="en-US" altLang="zh-CN" smtClean="0"/>
          </a:p>
        </p:txBody>
      </p:sp>
      <p:sp>
        <p:nvSpPr>
          <p:cNvPr id="593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5939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p>
        </p:txBody>
      </p:sp>
      <p:sp>
        <p:nvSpPr>
          <p:cNvPr id="59397" name="Rectangle 3"/>
          <p:cNvSpPr>
            <a:spLocks noGrp="1" noChangeArrowheads="1"/>
          </p:cNvSpPr>
          <p:nvPr>
            <p:ph type="body" idx="1"/>
          </p:nvPr>
        </p:nvSpPr>
        <p:spPr>
          <a:xfrm>
            <a:off x="457200" y="912813"/>
            <a:ext cx="8077200" cy="5945187"/>
          </a:xfrm>
        </p:spPr>
        <p:txBody>
          <a:bodyPr/>
          <a:lstStyle/>
          <a:p>
            <a:pPr eaLnBrk="1" hangingPunct="1">
              <a:lnSpc>
                <a:spcPct val="90000"/>
              </a:lnSpc>
              <a:buFontTx/>
              <a:buNone/>
            </a:pPr>
            <a:r>
              <a:rPr lang="en-US" altLang="zh-CN" b="1" smtClean="0">
                <a:solidFill>
                  <a:srgbClr val="A50021"/>
                </a:solidFill>
                <a:latin typeface="Times New Roman" pitchFamily="18" charset="0"/>
              </a:rPr>
              <a:t>4.4.2 </a:t>
            </a:r>
            <a:r>
              <a:rPr lang="zh-CN" altLang="en-US" b="1" smtClean="0">
                <a:solidFill>
                  <a:srgbClr val="A50021"/>
                </a:solidFill>
                <a:latin typeface="Times New Roman" pitchFamily="18" charset="0"/>
              </a:rPr>
              <a:t>补码一位乘法</a:t>
            </a:r>
          </a:p>
          <a:p>
            <a:pPr eaLnBrk="1" hangingPunct="1">
              <a:lnSpc>
                <a:spcPct val="90000"/>
              </a:lnSpc>
              <a:buFontTx/>
              <a:buNone/>
            </a:pPr>
            <a:r>
              <a:rPr lang="zh-CN" altLang="en-US" b="1" smtClean="0">
                <a:latin typeface="Times New Roman" pitchFamily="18" charset="0"/>
              </a:rPr>
              <a:t>比较法－</a:t>
            </a:r>
            <a:r>
              <a:rPr lang="en-US" altLang="zh-CN" b="1" smtClean="0">
                <a:latin typeface="Times New Roman" pitchFamily="18" charset="0"/>
              </a:rPr>
              <a:t>Booth</a:t>
            </a:r>
            <a:r>
              <a:rPr lang="zh-CN" altLang="en-US" b="1" smtClean="0">
                <a:latin typeface="Times New Roman" pitchFamily="18" charset="0"/>
              </a:rPr>
              <a:t>乘法</a:t>
            </a:r>
          </a:p>
          <a:p>
            <a:pPr algn="just" eaLnBrk="1" hangingPunct="1">
              <a:lnSpc>
                <a:spcPct val="90000"/>
              </a:lnSpc>
              <a:buFontTx/>
              <a:buNone/>
            </a:pPr>
            <a:r>
              <a:rPr lang="zh-CN" altLang="en-US" b="1" smtClean="0">
                <a:latin typeface="Times New Roman" pitchFamily="18" charset="0"/>
              </a:rPr>
              <a:t>            设：被乘数</a:t>
            </a:r>
            <a:r>
              <a:rPr lang="en-US" altLang="zh-CN" b="1" smtClean="0">
                <a:latin typeface="Times New Roman" pitchFamily="18" charset="0"/>
              </a:rPr>
              <a:t>[X]</a:t>
            </a:r>
            <a:r>
              <a:rPr lang="zh-CN" altLang="en-US" b="1" baseline="-30000" smtClean="0">
                <a:latin typeface="Times New Roman" pitchFamily="18" charset="0"/>
              </a:rPr>
              <a:t>补</a:t>
            </a:r>
            <a:r>
              <a:rPr lang="en-US" altLang="zh-CN" b="1" smtClean="0">
                <a:latin typeface="Times New Roman" pitchFamily="18" charset="0"/>
              </a:rPr>
              <a:t>=X</a:t>
            </a:r>
            <a:r>
              <a:rPr lang="en-US" altLang="zh-CN" b="1" baseline="-30000" smtClean="0">
                <a:latin typeface="Times New Roman" pitchFamily="18" charset="0"/>
              </a:rPr>
              <a:t>s</a:t>
            </a:r>
            <a:r>
              <a:rPr lang="en-US" altLang="zh-CN" b="1" smtClean="0">
                <a:latin typeface="Times New Roman" pitchFamily="18" charset="0"/>
              </a:rPr>
              <a:t>.X</a:t>
            </a:r>
            <a:r>
              <a:rPr lang="en-US" altLang="zh-CN" b="1" baseline="-30000" smtClean="0">
                <a:latin typeface="Times New Roman" pitchFamily="18" charset="0"/>
              </a:rPr>
              <a:t>1</a:t>
            </a:r>
            <a:r>
              <a:rPr lang="en-US" altLang="zh-CN" b="1" smtClean="0">
                <a:latin typeface="Times New Roman" pitchFamily="18" charset="0"/>
              </a:rPr>
              <a:t>X</a:t>
            </a:r>
            <a:r>
              <a:rPr lang="en-US" altLang="zh-CN" b="1" baseline="-30000" smtClean="0">
                <a:latin typeface="Times New Roman" pitchFamily="18" charset="0"/>
              </a:rPr>
              <a:t>2</a:t>
            </a:r>
            <a:r>
              <a:rPr lang="en-US" altLang="zh-CN" b="1" smtClean="0">
                <a:latin typeface="Times New Roman" pitchFamily="18" charset="0"/>
              </a:rPr>
              <a:t>…X</a:t>
            </a:r>
            <a:r>
              <a:rPr lang="en-US" altLang="zh-CN" b="1" baseline="-30000" smtClean="0">
                <a:latin typeface="Times New Roman" pitchFamily="18" charset="0"/>
              </a:rPr>
              <a:t>n</a:t>
            </a:r>
            <a:r>
              <a:rPr lang="zh-CN" altLang="en-US" b="1" smtClean="0">
                <a:latin typeface="Times New Roman" pitchFamily="18" charset="0"/>
              </a:rPr>
              <a:t>，乘数</a:t>
            </a:r>
            <a:r>
              <a:rPr lang="en-US" altLang="zh-CN" b="1" smtClean="0">
                <a:latin typeface="Times New Roman" pitchFamily="18" charset="0"/>
              </a:rPr>
              <a:t>[Y]</a:t>
            </a:r>
            <a:r>
              <a:rPr lang="zh-CN" altLang="en-US" b="1" baseline="-30000" smtClean="0">
                <a:latin typeface="Times New Roman" pitchFamily="18" charset="0"/>
              </a:rPr>
              <a:t>补</a:t>
            </a:r>
            <a:r>
              <a:rPr lang="en-US" altLang="zh-CN" b="1" smtClean="0">
                <a:latin typeface="Times New Roman" pitchFamily="18" charset="0"/>
              </a:rPr>
              <a:t>=Y</a:t>
            </a:r>
            <a:r>
              <a:rPr lang="en-US" altLang="zh-CN" b="1" baseline="-30000" smtClean="0">
                <a:latin typeface="Times New Roman" pitchFamily="18" charset="0"/>
              </a:rPr>
              <a:t>s</a:t>
            </a:r>
            <a:r>
              <a:rPr lang="en-US" altLang="zh-CN" b="1" smtClean="0">
                <a:latin typeface="Times New Roman" pitchFamily="18" charset="0"/>
              </a:rPr>
              <a:t>.Y</a:t>
            </a:r>
            <a:r>
              <a:rPr lang="en-US" altLang="zh-CN" b="1" baseline="-30000" smtClean="0">
                <a:latin typeface="Times New Roman" pitchFamily="18" charset="0"/>
              </a:rPr>
              <a:t>1</a:t>
            </a:r>
            <a:r>
              <a:rPr lang="en-US" altLang="zh-CN" b="1" smtClean="0">
                <a:latin typeface="Times New Roman" pitchFamily="18" charset="0"/>
              </a:rPr>
              <a:t>Y</a:t>
            </a:r>
            <a:r>
              <a:rPr lang="en-US" altLang="zh-CN" b="1" baseline="-30000" smtClean="0">
                <a:latin typeface="Times New Roman" pitchFamily="18" charset="0"/>
              </a:rPr>
              <a:t>2</a:t>
            </a:r>
            <a:r>
              <a:rPr lang="en-US" altLang="zh-CN" b="1" smtClean="0">
                <a:latin typeface="Times New Roman" pitchFamily="18" charset="0"/>
              </a:rPr>
              <a:t>…Y</a:t>
            </a:r>
            <a:r>
              <a:rPr lang="en-US" altLang="zh-CN" b="1" baseline="-30000" smtClean="0">
                <a:latin typeface="Times New Roman" pitchFamily="18" charset="0"/>
              </a:rPr>
              <a:t>n</a:t>
            </a:r>
            <a:r>
              <a:rPr lang="zh-CN" altLang="en-US" b="1" smtClean="0">
                <a:latin typeface="Times New Roman" pitchFamily="18" charset="0"/>
              </a:rPr>
              <a:t>。</a:t>
            </a:r>
          </a:p>
          <a:p>
            <a:pPr algn="just" eaLnBrk="1" hangingPunct="1">
              <a:lnSpc>
                <a:spcPct val="90000"/>
              </a:lnSpc>
              <a:buFontTx/>
              <a:buNone/>
            </a:pPr>
            <a:r>
              <a:rPr lang="zh-CN" altLang="en-US" b="1" smtClean="0">
                <a:latin typeface="Times New Roman" pitchFamily="18" charset="0"/>
              </a:rPr>
              <a:t>            在乘数的最低位之后增加一位附加位</a:t>
            </a:r>
            <a:r>
              <a:rPr lang="en-US" altLang="zh-CN" b="1" smtClean="0">
                <a:latin typeface="Times New Roman" pitchFamily="18" charset="0"/>
              </a:rPr>
              <a:t>Y</a:t>
            </a:r>
            <a:r>
              <a:rPr lang="en-US" altLang="zh-CN" b="1" baseline="-30000" smtClean="0">
                <a:latin typeface="Times New Roman" pitchFamily="18" charset="0"/>
              </a:rPr>
              <a:t>n+1</a:t>
            </a:r>
            <a:r>
              <a:rPr lang="zh-CN" altLang="en-US" b="1" smtClean="0">
                <a:latin typeface="Times New Roman" pitchFamily="18" charset="0"/>
              </a:rPr>
              <a:t>，它的初值为</a:t>
            </a:r>
            <a:r>
              <a:rPr lang="en-US" altLang="zh-CN" b="1" smtClean="0">
                <a:latin typeface="Times New Roman" pitchFamily="18" charset="0"/>
              </a:rPr>
              <a:t>0</a:t>
            </a:r>
            <a:r>
              <a:rPr lang="zh-CN" altLang="en-US" b="1" smtClean="0">
                <a:latin typeface="Times New Roman" pitchFamily="18" charset="0"/>
              </a:rPr>
              <a:t>，增加附加位不会影响运算结果。</a:t>
            </a:r>
          </a:p>
          <a:p>
            <a:pPr algn="just" eaLnBrk="1" hangingPunct="1">
              <a:lnSpc>
                <a:spcPct val="90000"/>
              </a:lnSpc>
              <a:buFontTx/>
              <a:buNone/>
            </a:pPr>
            <a:r>
              <a:rPr lang="zh-CN" altLang="en-US" b="1" smtClean="0">
                <a:latin typeface="Times New Roman" pitchFamily="18" charset="0"/>
              </a:rPr>
              <a:t>            每次运算取决于乘数相邻两位</a:t>
            </a:r>
            <a:r>
              <a:rPr lang="en-US" altLang="zh-CN" b="1" smtClean="0">
                <a:latin typeface="Times New Roman" pitchFamily="18" charset="0"/>
              </a:rPr>
              <a:t>Y</a:t>
            </a:r>
            <a:r>
              <a:rPr lang="en-US" altLang="zh-CN" b="1" baseline="-30000" smtClean="0">
                <a:latin typeface="Times New Roman" pitchFamily="18" charset="0"/>
              </a:rPr>
              <a:t>i</a:t>
            </a:r>
            <a:r>
              <a:rPr lang="zh-CN" altLang="en-US" b="1" smtClean="0">
                <a:latin typeface="Times New Roman" pitchFamily="18" charset="0"/>
              </a:rPr>
              <a:t>、</a:t>
            </a:r>
            <a:r>
              <a:rPr lang="en-US" altLang="zh-CN" b="1" smtClean="0">
                <a:latin typeface="Times New Roman" pitchFamily="18" charset="0"/>
              </a:rPr>
              <a:t>Y</a:t>
            </a:r>
            <a:r>
              <a:rPr lang="en-US" altLang="zh-CN" b="1" baseline="-30000" smtClean="0">
                <a:latin typeface="Times New Roman" pitchFamily="18" charset="0"/>
              </a:rPr>
              <a:t>i+1</a:t>
            </a:r>
            <a:r>
              <a:rPr lang="zh-CN" altLang="en-US" b="1" smtClean="0">
                <a:latin typeface="Times New Roman" pitchFamily="18" charset="0"/>
              </a:rPr>
              <a:t>的值，把它们称为乘法的判断位。根据校正法的统一表达式推出：由乘数相邻两位的比较结果（</a:t>
            </a:r>
            <a:r>
              <a:rPr lang="en-US" altLang="zh-CN" b="1" smtClean="0">
                <a:solidFill>
                  <a:srgbClr val="FF0000"/>
                </a:solidFill>
                <a:latin typeface="Times New Roman" pitchFamily="18" charset="0"/>
              </a:rPr>
              <a:t>Y</a:t>
            </a:r>
            <a:r>
              <a:rPr lang="en-US" altLang="zh-CN" b="1" baseline="-30000" smtClean="0">
                <a:solidFill>
                  <a:srgbClr val="FF0000"/>
                </a:solidFill>
                <a:latin typeface="Times New Roman" pitchFamily="18" charset="0"/>
              </a:rPr>
              <a:t>i+1</a:t>
            </a:r>
            <a:r>
              <a:rPr lang="en-US" altLang="zh-CN" b="1" smtClean="0">
                <a:solidFill>
                  <a:srgbClr val="FF0000"/>
                </a:solidFill>
                <a:latin typeface="Times New Roman" pitchFamily="18" charset="0"/>
              </a:rPr>
              <a:t>-Y</a:t>
            </a:r>
            <a:r>
              <a:rPr lang="en-US" altLang="zh-CN" b="1" baseline="-30000" smtClean="0">
                <a:solidFill>
                  <a:srgbClr val="FF0000"/>
                </a:solidFill>
                <a:latin typeface="Times New Roman" pitchFamily="18" charset="0"/>
              </a:rPr>
              <a:t>i</a:t>
            </a:r>
            <a:r>
              <a:rPr lang="zh-CN" altLang="en-US" b="1" smtClean="0">
                <a:latin typeface="Times New Roman" pitchFamily="18" charset="0"/>
              </a:rPr>
              <a:t>）来确定运算操作。</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33D4555-9514-4C2A-8A14-5E9311E2CDE2}" type="datetime2">
              <a:rPr kumimoji="0" lang="zh-CN" altLang="en-US" smtClean="0"/>
              <a:pPr eaLnBrk="1" hangingPunct="1"/>
              <a:t>2016年10月31日</a:t>
            </a:fld>
            <a:endParaRPr kumimoji="0" lang="en-US" altLang="zh-CN" smtClean="0"/>
          </a:p>
        </p:txBody>
      </p:sp>
      <p:sp>
        <p:nvSpPr>
          <p:cNvPr id="604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042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宋体" pitchFamily="2" charset="-122"/>
            </a:endParaRPr>
          </a:p>
        </p:txBody>
      </p:sp>
      <p:sp>
        <p:nvSpPr>
          <p:cNvPr id="304131" name="Rectangle 3"/>
          <p:cNvSpPr>
            <a:spLocks noGrp="1" noChangeArrowheads="1"/>
          </p:cNvSpPr>
          <p:nvPr>
            <p:ph type="body" idx="1"/>
          </p:nvPr>
        </p:nvSpPr>
        <p:spPr>
          <a:xfrm>
            <a:off x="381000" y="990600"/>
            <a:ext cx="8153400" cy="5046663"/>
          </a:xfrm>
        </p:spPr>
        <p:txBody>
          <a:bodyPr/>
          <a:lstStyle/>
          <a:p>
            <a:pPr algn="just" eaLnBrk="1" hangingPunct="1">
              <a:buFontTx/>
              <a:buNone/>
            </a:pPr>
            <a:r>
              <a:rPr lang="zh-CN" altLang="en-US" b="1" smtClean="0">
                <a:latin typeface="Times New Roman" pitchFamily="18" charset="0"/>
              </a:rPr>
              <a:t>判断位</a:t>
            </a:r>
            <a:r>
              <a:rPr lang="en-US" altLang="zh-CN" b="1" smtClean="0">
                <a:solidFill>
                  <a:srgbClr val="FF3300"/>
                </a:solidFill>
                <a:latin typeface="Times New Roman" pitchFamily="18" charset="0"/>
              </a:rPr>
              <a:t>Y</a:t>
            </a:r>
            <a:r>
              <a:rPr lang="en-US" altLang="zh-CN" b="1" baseline="-30000" smtClean="0">
                <a:solidFill>
                  <a:srgbClr val="FF3300"/>
                </a:solidFill>
                <a:latin typeface="Times New Roman" pitchFamily="18" charset="0"/>
              </a:rPr>
              <a:t>n</a:t>
            </a:r>
            <a:r>
              <a:rPr lang="en-US" altLang="zh-CN" b="1" smtClean="0">
                <a:solidFill>
                  <a:srgbClr val="FF3300"/>
                </a:solidFill>
                <a:latin typeface="Times New Roman" pitchFamily="18" charset="0"/>
              </a:rPr>
              <a:t> Y</a:t>
            </a:r>
            <a:r>
              <a:rPr lang="en-US" altLang="zh-CN" b="1" baseline="-30000" smtClean="0">
                <a:solidFill>
                  <a:srgbClr val="FF3300"/>
                </a:solidFill>
                <a:latin typeface="Times New Roman" pitchFamily="18" charset="0"/>
              </a:rPr>
              <a:t>n+1</a:t>
            </a:r>
            <a:r>
              <a:rPr lang="en-US" altLang="zh-CN" b="1" baseline="-30000" smtClean="0">
                <a:latin typeface="Times New Roman" pitchFamily="18" charset="0"/>
              </a:rPr>
              <a:t>              </a:t>
            </a:r>
            <a:r>
              <a:rPr lang="zh-CN" altLang="en-US" b="1" smtClean="0">
                <a:latin typeface="Times New Roman" pitchFamily="18" charset="0"/>
              </a:rPr>
              <a:t>操  作</a:t>
            </a:r>
          </a:p>
          <a:p>
            <a:pPr eaLnBrk="1" hangingPunct="1">
              <a:buFontTx/>
              <a:buNone/>
            </a:pPr>
            <a:r>
              <a:rPr lang="zh-CN" altLang="en-US" b="1" smtClean="0">
                <a:latin typeface="Times New Roman" pitchFamily="18" charset="0"/>
              </a:rPr>
              <a:t>    </a:t>
            </a:r>
            <a:r>
              <a:rPr lang="en-US" altLang="zh-CN" b="1" smtClean="0">
                <a:latin typeface="Times New Roman" pitchFamily="18" charset="0"/>
              </a:rPr>
              <a:t>0 0               </a:t>
            </a:r>
            <a:r>
              <a:rPr lang="zh-CN" altLang="en-US" b="1" smtClean="0">
                <a:latin typeface="Times New Roman" pitchFamily="18" charset="0"/>
              </a:rPr>
              <a:t>原部分积右移一位</a:t>
            </a:r>
          </a:p>
          <a:p>
            <a:pPr eaLnBrk="1" hangingPunct="1">
              <a:buFontTx/>
              <a:buNone/>
            </a:pPr>
            <a:r>
              <a:rPr lang="zh-CN" altLang="en-US" b="1" smtClean="0">
                <a:latin typeface="Times New Roman" pitchFamily="18" charset="0"/>
              </a:rPr>
              <a:t>    </a:t>
            </a:r>
            <a:r>
              <a:rPr lang="en-US" altLang="zh-CN" b="1" smtClean="0">
                <a:latin typeface="Times New Roman" pitchFamily="18" charset="0"/>
              </a:rPr>
              <a:t>0 1               </a:t>
            </a:r>
            <a:r>
              <a:rPr lang="zh-CN" altLang="en-US" b="1" smtClean="0">
                <a:latin typeface="Times New Roman" pitchFamily="18" charset="0"/>
              </a:rPr>
              <a:t>原部分积加</a:t>
            </a:r>
            <a:r>
              <a:rPr lang="en-US" altLang="zh-CN" b="1" smtClean="0">
                <a:latin typeface="Times New Roman" pitchFamily="18" charset="0"/>
              </a:rPr>
              <a:t>[X]</a:t>
            </a:r>
            <a:r>
              <a:rPr lang="zh-CN" altLang="en-US" b="1" baseline="-30000" smtClean="0">
                <a:latin typeface="Times New Roman" pitchFamily="18" charset="0"/>
              </a:rPr>
              <a:t>补</a:t>
            </a:r>
            <a:r>
              <a:rPr lang="zh-CN" altLang="en-US" b="1" smtClean="0">
                <a:latin typeface="Times New Roman" pitchFamily="18" charset="0"/>
              </a:rPr>
              <a:t>后右移一位</a:t>
            </a:r>
          </a:p>
          <a:p>
            <a:pPr eaLnBrk="1" hangingPunct="1">
              <a:buFontTx/>
              <a:buNone/>
            </a:pPr>
            <a:r>
              <a:rPr lang="zh-CN" altLang="en-US" b="1" smtClean="0">
                <a:latin typeface="Times New Roman" pitchFamily="18" charset="0"/>
              </a:rPr>
              <a:t>    </a:t>
            </a:r>
            <a:r>
              <a:rPr lang="en-US" altLang="zh-CN" b="1" smtClean="0">
                <a:latin typeface="Times New Roman" pitchFamily="18" charset="0"/>
              </a:rPr>
              <a:t>1 0               </a:t>
            </a:r>
            <a:r>
              <a:rPr lang="zh-CN" altLang="en-US" b="1" smtClean="0">
                <a:latin typeface="Times New Roman" pitchFamily="18" charset="0"/>
              </a:rPr>
              <a:t>原部分积加</a:t>
            </a:r>
            <a:r>
              <a:rPr lang="en-US" altLang="zh-CN" b="1" smtClean="0">
                <a:latin typeface="Times New Roman" pitchFamily="18" charset="0"/>
              </a:rPr>
              <a:t>[-X]</a:t>
            </a:r>
            <a:r>
              <a:rPr lang="zh-CN" altLang="en-US" b="1" baseline="-30000" smtClean="0">
                <a:latin typeface="Times New Roman" pitchFamily="18" charset="0"/>
              </a:rPr>
              <a:t>补</a:t>
            </a:r>
            <a:r>
              <a:rPr lang="zh-CN" altLang="en-US" b="1" smtClean="0">
                <a:latin typeface="Times New Roman" pitchFamily="18" charset="0"/>
              </a:rPr>
              <a:t>后右移一位</a:t>
            </a:r>
          </a:p>
          <a:p>
            <a:pPr eaLnBrk="1" hangingPunct="1">
              <a:buFontTx/>
              <a:buNone/>
            </a:pPr>
            <a:r>
              <a:rPr lang="zh-CN" altLang="en-US" b="1" smtClean="0">
                <a:latin typeface="Times New Roman" pitchFamily="18" charset="0"/>
              </a:rPr>
              <a:t>    </a:t>
            </a:r>
            <a:r>
              <a:rPr lang="en-US" altLang="zh-CN" b="1" smtClean="0">
                <a:latin typeface="Times New Roman" pitchFamily="18" charset="0"/>
              </a:rPr>
              <a:t>1 1               </a:t>
            </a:r>
            <a:r>
              <a:rPr lang="zh-CN" altLang="en-US" b="1" smtClean="0">
                <a:latin typeface="Times New Roman" pitchFamily="18" charset="0"/>
              </a:rPr>
              <a:t>原部分积右移一位         </a:t>
            </a:r>
          </a:p>
        </p:txBody>
      </p:sp>
      <p:sp>
        <p:nvSpPr>
          <p:cNvPr id="60422" name="AutoShape 4">
            <a:hlinkClick r:id="rId2" action="ppaction://hlinksldjump"/>
          </p:cNvPr>
          <p:cNvSpPr>
            <a:spLocks noChangeArrowheads="1"/>
          </p:cNvSpPr>
          <p:nvPr/>
        </p:nvSpPr>
        <p:spPr bwMode="auto">
          <a:xfrm>
            <a:off x="7019925" y="981075"/>
            <a:ext cx="1152525" cy="287338"/>
          </a:xfrm>
          <a:prstGeom prst="leftArrow">
            <a:avLst>
              <a:gd name="adj1" fmla="val 50000"/>
              <a:gd name="adj2" fmla="val 1002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AutoShape 5">
            <a:hlinkClick r:id="rId3" action="ppaction://hlinksldjump"/>
          </p:cNvPr>
          <p:cNvSpPr>
            <a:spLocks noChangeArrowheads="1"/>
          </p:cNvSpPr>
          <p:nvPr/>
        </p:nvSpPr>
        <p:spPr bwMode="auto">
          <a:xfrm>
            <a:off x="7164388" y="5445125"/>
            <a:ext cx="1152525" cy="288925"/>
          </a:xfrm>
          <a:prstGeom prst="rightArrow">
            <a:avLst>
              <a:gd name="adj1" fmla="val 50000"/>
              <a:gd name="adj2" fmla="val 997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4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4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4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4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4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73F2983-9D15-468C-8779-FA969FE5CF76}" type="datetime2">
              <a:rPr kumimoji="0" lang="zh-CN" altLang="en-US" smtClean="0"/>
              <a:pPr eaLnBrk="1" hangingPunct="1"/>
              <a:t>2016年10月31日</a:t>
            </a:fld>
            <a:endParaRPr kumimoji="0" lang="en-US" altLang="zh-CN" smtClean="0"/>
          </a:p>
        </p:txBody>
      </p:sp>
      <p:sp>
        <p:nvSpPr>
          <p:cNvPr id="6144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144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600" smtClean="0">
              <a:latin typeface="Times New Roman" pitchFamily="18" charset="0"/>
            </a:endParaRPr>
          </a:p>
        </p:txBody>
      </p:sp>
      <p:sp>
        <p:nvSpPr>
          <p:cNvPr id="208899" name="Rectangle 3"/>
          <p:cNvSpPr>
            <a:spLocks noGrp="1" noChangeArrowheads="1"/>
          </p:cNvSpPr>
          <p:nvPr>
            <p:ph type="body" idx="1"/>
          </p:nvPr>
        </p:nvSpPr>
        <p:spPr>
          <a:xfrm>
            <a:off x="304800" y="914400"/>
            <a:ext cx="8153400" cy="5372100"/>
          </a:xfrm>
        </p:spPr>
        <p:txBody>
          <a:bodyPr/>
          <a:lstStyle/>
          <a:p>
            <a:pPr algn="just" eaLnBrk="1" hangingPunct="1">
              <a:buFontTx/>
              <a:buNone/>
            </a:pPr>
            <a:r>
              <a:rPr lang="en-US" altLang="zh-CN" b="1" smtClean="0">
                <a:latin typeface="Times New Roman" pitchFamily="18" charset="0"/>
              </a:rPr>
              <a:t>Booth</a:t>
            </a:r>
            <a:r>
              <a:rPr lang="zh-CN" altLang="en-US" b="1" smtClean="0">
                <a:latin typeface="Times New Roman" pitchFamily="18" charset="0"/>
              </a:rPr>
              <a:t>乘法规则如下：</a:t>
            </a:r>
          </a:p>
          <a:p>
            <a:pPr algn="just" eaLnBrk="1" hangingPunct="1">
              <a:buFontTx/>
              <a:buNone/>
            </a:pPr>
            <a:r>
              <a:rPr lang="zh-CN" altLang="en-US" b="1" smtClean="0">
                <a:latin typeface="Times New Roman" pitchFamily="18" charset="0"/>
              </a:rPr>
              <a:t>    </a:t>
            </a:r>
            <a:r>
              <a:rPr lang="zh-CN" altLang="en-US" b="1" smtClean="0">
                <a:latin typeface="Times New Roman" pitchFamily="18" charset="0"/>
                <a:cs typeface="Times New Roman" pitchFamily="18" charset="0"/>
              </a:rPr>
              <a:t>       </a:t>
            </a:r>
            <a:r>
              <a:rPr lang="zh-CN" altLang="en-US" b="1" smtClean="0">
                <a:latin typeface="Times New Roman" pitchFamily="18" charset="0"/>
              </a:rPr>
              <a:t>①</a:t>
            </a:r>
            <a:r>
              <a:rPr lang="zh-CN" altLang="en-US" b="1" smtClean="0">
                <a:latin typeface="Times New Roman" pitchFamily="18" charset="0"/>
                <a:cs typeface="Times New Roman" pitchFamily="18" charset="0"/>
              </a:rPr>
              <a:t> </a:t>
            </a:r>
            <a:r>
              <a:rPr lang="zh-CN" altLang="en-US" b="1" smtClean="0">
                <a:latin typeface="Times New Roman" pitchFamily="18" charset="0"/>
              </a:rPr>
              <a:t>参加运算的数用补码表示；</a:t>
            </a:r>
            <a:endParaRPr lang="zh-CN" altLang="en-US" b="1" smtClean="0">
              <a:latin typeface="宋体" pitchFamily="2" charset="-122"/>
            </a:endParaRPr>
          </a:p>
          <a:p>
            <a:pPr algn="just" eaLnBrk="1" hangingPunct="1">
              <a:buFontTx/>
              <a:buNone/>
            </a:pPr>
            <a:r>
              <a:rPr lang="zh-CN" altLang="en-US" b="1" smtClean="0">
                <a:latin typeface="Times New Roman" pitchFamily="18" charset="0"/>
                <a:cs typeface="Times New Roman" pitchFamily="18" charset="0"/>
              </a:rPr>
              <a:t>           </a:t>
            </a:r>
            <a:r>
              <a:rPr lang="zh-CN" altLang="en-US" b="1" smtClean="0">
                <a:latin typeface="Times New Roman" pitchFamily="18" charset="0"/>
              </a:rPr>
              <a:t>②</a:t>
            </a:r>
            <a:r>
              <a:rPr lang="zh-CN" altLang="en-US" b="1" smtClean="0">
                <a:latin typeface="Times New Roman" pitchFamily="18" charset="0"/>
                <a:cs typeface="Times New Roman" pitchFamily="18" charset="0"/>
              </a:rPr>
              <a:t> </a:t>
            </a:r>
            <a:r>
              <a:rPr lang="zh-CN" altLang="en-US" b="1" smtClean="0">
                <a:latin typeface="Times New Roman" pitchFamily="18" charset="0"/>
              </a:rPr>
              <a:t>符号位参加运算；</a:t>
            </a:r>
            <a:endParaRPr lang="zh-CN" altLang="en-US" b="1" smtClean="0">
              <a:latin typeface="宋体" pitchFamily="2" charset="-122"/>
            </a:endParaRPr>
          </a:p>
          <a:p>
            <a:pPr algn="just" eaLnBrk="1" hangingPunct="1">
              <a:buFontTx/>
              <a:buNone/>
            </a:pPr>
            <a:r>
              <a:rPr lang="zh-CN" altLang="en-US" b="1" smtClean="0">
                <a:latin typeface="Times New Roman" pitchFamily="18" charset="0"/>
              </a:rPr>
              <a:t>           ③</a:t>
            </a:r>
            <a:r>
              <a:rPr lang="zh-CN" altLang="en-US" b="1" smtClean="0">
                <a:latin typeface="Times New Roman" pitchFamily="18" charset="0"/>
                <a:cs typeface="Times New Roman" pitchFamily="18" charset="0"/>
              </a:rPr>
              <a:t> </a:t>
            </a:r>
            <a:r>
              <a:rPr lang="zh-CN" altLang="en-US" b="1" smtClean="0">
                <a:latin typeface="Times New Roman" pitchFamily="18" charset="0"/>
              </a:rPr>
              <a:t>乘数最低位后面增加一位附加位</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n+1</a:t>
            </a:r>
            <a:r>
              <a:rPr lang="zh-CN" altLang="en-US" b="1" smtClean="0">
                <a:latin typeface="Times New Roman" pitchFamily="18" charset="0"/>
              </a:rPr>
              <a:t>，其初值为</a:t>
            </a:r>
            <a:r>
              <a:rPr lang="en-US" altLang="zh-CN" b="1" smtClean="0">
                <a:latin typeface="Times New Roman" pitchFamily="18" charset="0"/>
                <a:cs typeface="Times New Roman" pitchFamily="18" charset="0"/>
              </a:rPr>
              <a:t>0</a:t>
            </a:r>
            <a:r>
              <a:rPr lang="zh-CN" altLang="en-US" b="1" smtClean="0">
                <a:latin typeface="Times New Roman" pitchFamily="18" charset="0"/>
              </a:rPr>
              <a:t>；</a:t>
            </a:r>
            <a:endParaRPr lang="zh-CN" altLang="en-US" b="1" smtClean="0">
              <a:latin typeface="宋体" pitchFamily="2" charset="-122"/>
            </a:endParaRPr>
          </a:p>
          <a:p>
            <a:pPr algn="just" eaLnBrk="1" hangingPunct="1">
              <a:buFontTx/>
              <a:buNone/>
            </a:pPr>
            <a:r>
              <a:rPr lang="zh-CN" altLang="en-US" b="1" smtClean="0">
                <a:latin typeface="Times New Roman" pitchFamily="18" charset="0"/>
              </a:rPr>
              <a:t>           ④</a:t>
            </a:r>
            <a:r>
              <a:rPr lang="zh-CN" altLang="en-US" b="1" smtClean="0">
                <a:latin typeface="Times New Roman" pitchFamily="18" charset="0"/>
                <a:cs typeface="Times New Roman" pitchFamily="18" charset="0"/>
              </a:rPr>
              <a:t> </a:t>
            </a:r>
            <a:r>
              <a:rPr lang="zh-CN" altLang="en-US" b="1" smtClean="0">
                <a:latin typeface="Times New Roman" pitchFamily="18" charset="0"/>
              </a:rPr>
              <a:t>由于每求一次部分积要右移一位，所以乘数的最低两位</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n</a:t>
            </a:r>
            <a:r>
              <a:rPr lang="zh-CN" altLang="en-US" b="1" smtClean="0">
                <a:latin typeface="Times New Roman" pitchFamily="18" charset="0"/>
              </a:rPr>
              <a:t>、</a:t>
            </a:r>
            <a:r>
              <a:rPr lang="en-US" altLang="zh-CN" b="1" smtClean="0">
                <a:latin typeface="Times New Roman" pitchFamily="18" charset="0"/>
                <a:cs typeface="Times New Roman" pitchFamily="18" charset="0"/>
              </a:rPr>
              <a:t>Y</a:t>
            </a:r>
            <a:r>
              <a:rPr lang="en-US" altLang="zh-CN" b="1" baseline="-30000" smtClean="0">
                <a:latin typeface="Times New Roman" pitchFamily="18" charset="0"/>
                <a:cs typeface="Times New Roman" pitchFamily="18" charset="0"/>
              </a:rPr>
              <a:t>n+1</a:t>
            </a:r>
            <a:r>
              <a:rPr lang="zh-CN" altLang="en-US" b="1" smtClean="0">
                <a:latin typeface="Times New Roman" pitchFamily="18" charset="0"/>
              </a:rPr>
              <a:t>的值决定了每次应执行的操作；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88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88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88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88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7161048-EA5F-4136-A5A7-3787D8772F67}" type="datetime2">
              <a:rPr kumimoji="0" lang="zh-CN" altLang="en-US" smtClean="0"/>
              <a:pPr eaLnBrk="1" hangingPunct="1"/>
              <a:t>2016年10月31日</a:t>
            </a:fld>
            <a:endParaRPr kumimoji="0" lang="en-US" altLang="zh-CN" smtClean="0"/>
          </a:p>
        </p:txBody>
      </p:sp>
      <p:sp>
        <p:nvSpPr>
          <p:cNvPr id="6246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246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600" smtClean="0">
              <a:latin typeface="Times New Roman" pitchFamily="18" charset="0"/>
            </a:endParaRPr>
          </a:p>
        </p:txBody>
      </p:sp>
      <p:sp>
        <p:nvSpPr>
          <p:cNvPr id="303107" name="Rectangle 3"/>
          <p:cNvSpPr>
            <a:spLocks noGrp="1" noChangeArrowheads="1"/>
          </p:cNvSpPr>
          <p:nvPr>
            <p:ph type="body" idx="1"/>
          </p:nvPr>
        </p:nvSpPr>
        <p:spPr>
          <a:xfrm>
            <a:off x="304800" y="914400"/>
            <a:ext cx="8153400" cy="5372100"/>
          </a:xfrm>
        </p:spPr>
        <p:txBody>
          <a:bodyPr/>
          <a:lstStyle/>
          <a:p>
            <a:pPr algn="just" eaLnBrk="1" hangingPunct="1">
              <a:buFontTx/>
              <a:buNone/>
            </a:pPr>
            <a:r>
              <a:rPr lang="en-US" altLang="zh-CN" b="1" smtClean="0">
                <a:latin typeface="Times New Roman" pitchFamily="18" charset="0"/>
              </a:rPr>
              <a:t>           ⑤</a:t>
            </a:r>
            <a:r>
              <a:rPr lang="en-US" altLang="zh-CN" b="1" smtClean="0">
                <a:latin typeface="Times New Roman" pitchFamily="18" charset="0"/>
                <a:cs typeface="Times New Roman" pitchFamily="18" charset="0"/>
              </a:rPr>
              <a:t> </a:t>
            </a:r>
            <a:r>
              <a:rPr lang="zh-CN" altLang="en-US" b="1" smtClean="0">
                <a:latin typeface="Times New Roman" pitchFamily="18" charset="0"/>
              </a:rPr>
              <a:t>移位按补码右移规则进行；</a:t>
            </a:r>
            <a:endParaRPr lang="zh-CN" altLang="en-US" b="1" smtClean="0">
              <a:latin typeface="宋体" pitchFamily="2" charset="-122"/>
            </a:endParaRPr>
          </a:p>
          <a:p>
            <a:pPr algn="just" eaLnBrk="1" hangingPunct="1">
              <a:buFontTx/>
              <a:buNone/>
            </a:pPr>
            <a:r>
              <a:rPr lang="zh-CN" altLang="en-US" b="1" smtClean="0">
                <a:latin typeface="Times New Roman" pitchFamily="18" charset="0"/>
                <a:cs typeface="Times New Roman" pitchFamily="18" charset="0"/>
              </a:rPr>
              <a:t>           </a:t>
            </a:r>
            <a:r>
              <a:rPr lang="zh-CN" altLang="en-US" b="1" smtClean="0">
                <a:latin typeface="Times New Roman" pitchFamily="18" charset="0"/>
              </a:rPr>
              <a:t>⑥</a:t>
            </a:r>
            <a:r>
              <a:rPr lang="zh-CN" altLang="en-US" b="1" smtClean="0">
                <a:latin typeface="Times New Roman" pitchFamily="18" charset="0"/>
                <a:cs typeface="Times New Roman" pitchFamily="18" charset="0"/>
              </a:rPr>
              <a:t> </a:t>
            </a:r>
            <a:r>
              <a:rPr lang="zh-CN" altLang="en-US" b="1" smtClean="0">
                <a:latin typeface="Times New Roman" pitchFamily="18" charset="0"/>
              </a:rPr>
              <a:t>共需做</a:t>
            </a:r>
            <a:r>
              <a:rPr lang="en-US" altLang="zh-CN" b="1" smtClean="0">
                <a:latin typeface="Times New Roman" pitchFamily="18" charset="0"/>
                <a:cs typeface="Times New Roman" pitchFamily="18" charset="0"/>
              </a:rPr>
              <a:t>n+1</a:t>
            </a:r>
            <a:r>
              <a:rPr lang="zh-CN" altLang="en-US" b="1" smtClean="0">
                <a:latin typeface="Times New Roman" pitchFamily="18" charset="0"/>
              </a:rPr>
              <a:t>次累加，</a:t>
            </a:r>
            <a:r>
              <a:rPr lang="en-US" altLang="zh-CN" b="1" smtClean="0">
                <a:latin typeface="Times New Roman" pitchFamily="18" charset="0"/>
                <a:cs typeface="Times New Roman" pitchFamily="18" charset="0"/>
              </a:rPr>
              <a:t>n</a:t>
            </a:r>
            <a:r>
              <a:rPr lang="zh-CN" altLang="en-US" b="1" smtClean="0">
                <a:latin typeface="Times New Roman" pitchFamily="18" charset="0"/>
              </a:rPr>
              <a:t>次移位，第</a:t>
            </a:r>
            <a:r>
              <a:rPr lang="en-US" altLang="zh-CN" b="1" smtClean="0">
                <a:latin typeface="Times New Roman" pitchFamily="18" charset="0"/>
                <a:cs typeface="Times New Roman" pitchFamily="18" charset="0"/>
              </a:rPr>
              <a:t>n+1</a:t>
            </a:r>
            <a:r>
              <a:rPr lang="zh-CN" altLang="en-US" b="1" smtClean="0">
                <a:latin typeface="Times New Roman" pitchFamily="18" charset="0"/>
              </a:rPr>
              <a:t>次不移位。</a:t>
            </a:r>
          </a:p>
          <a:p>
            <a:pPr algn="just" eaLnBrk="1" hangingPunct="1">
              <a:buFontTx/>
              <a:buNone/>
            </a:pPr>
            <a:r>
              <a:rPr lang="zh-CN" altLang="en-US" b="1" smtClean="0">
                <a:latin typeface="Times New Roman" pitchFamily="18" charset="0"/>
              </a:rPr>
              <a:t>例：已知</a:t>
            </a:r>
            <a:r>
              <a:rPr lang="en-US" altLang="zh-CN" b="1" smtClean="0">
                <a:latin typeface="Times New Roman" pitchFamily="18" charset="0"/>
              </a:rPr>
              <a:t>X=-0.1101</a:t>
            </a:r>
            <a:r>
              <a:rPr lang="zh-CN" altLang="en-US" b="1" smtClean="0">
                <a:latin typeface="Times New Roman" pitchFamily="18" charset="0"/>
              </a:rPr>
              <a:t>，</a:t>
            </a:r>
            <a:r>
              <a:rPr lang="en-US" altLang="zh-CN" b="1" smtClean="0">
                <a:latin typeface="Times New Roman" pitchFamily="18" charset="0"/>
              </a:rPr>
              <a:t>Y=0.1011</a:t>
            </a:r>
            <a:r>
              <a:rPr lang="zh-CN" altLang="en-US" b="1" smtClean="0">
                <a:latin typeface="Times New Roman" pitchFamily="18" charset="0"/>
              </a:rPr>
              <a:t>；求</a:t>
            </a:r>
            <a:r>
              <a:rPr lang="en-US" altLang="zh-CN" b="1" smtClean="0">
                <a:latin typeface="Times New Roman" pitchFamily="18" charset="0"/>
              </a:rPr>
              <a:t>X</a:t>
            </a:r>
            <a:r>
              <a:rPr lang="en-US" altLang="zh-CN" b="1" smtClean="0">
                <a:latin typeface="Times New Roman" pitchFamily="18" charset="0"/>
                <a:sym typeface="Symbol" pitchFamily="18" charset="2"/>
              </a:rPr>
              <a:t></a:t>
            </a:r>
            <a:r>
              <a:rPr lang="en-US" altLang="zh-CN" b="1" smtClean="0">
                <a:latin typeface="Times New Roman" pitchFamily="18" charset="0"/>
              </a:rPr>
              <a:t>Y</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[X]</a:t>
            </a:r>
            <a:r>
              <a:rPr lang="zh-CN" altLang="en-US" b="1" baseline="-30000" smtClean="0">
                <a:latin typeface="Times New Roman" pitchFamily="18" charset="0"/>
              </a:rPr>
              <a:t>补</a:t>
            </a:r>
            <a:r>
              <a:rPr lang="en-US" altLang="zh-CN" b="1" smtClean="0">
                <a:latin typeface="Times New Roman" pitchFamily="18" charset="0"/>
              </a:rPr>
              <a:t>=11.0011→B</a:t>
            </a:r>
            <a:r>
              <a:rPr lang="zh-CN" altLang="en-US" b="1" smtClean="0">
                <a:latin typeface="Times New Roman" pitchFamily="18" charset="0"/>
              </a:rPr>
              <a:t>，</a:t>
            </a:r>
            <a:r>
              <a:rPr lang="en-US" altLang="zh-CN" b="1" smtClean="0">
                <a:latin typeface="Times New Roman" pitchFamily="18" charset="0"/>
              </a:rPr>
              <a:t>[Y]</a:t>
            </a:r>
            <a:r>
              <a:rPr lang="zh-CN" altLang="en-US" b="1" baseline="-30000" smtClean="0">
                <a:latin typeface="Times New Roman" pitchFamily="18" charset="0"/>
              </a:rPr>
              <a:t>补</a:t>
            </a:r>
            <a:r>
              <a:rPr lang="en-US" altLang="zh-CN" b="1" smtClean="0">
                <a:latin typeface="Times New Roman" pitchFamily="18" charset="0"/>
              </a:rPr>
              <a:t>=0.1011→C</a:t>
            </a:r>
            <a:r>
              <a:rPr lang="zh-CN" altLang="en-US" b="1" smtClean="0">
                <a:latin typeface="Times New Roman" pitchFamily="18" charset="0"/>
              </a:rPr>
              <a:t>，</a:t>
            </a:r>
            <a:r>
              <a:rPr lang="en-US" altLang="zh-CN" b="1" smtClean="0">
                <a:latin typeface="Times New Roman" pitchFamily="18" charset="0"/>
              </a:rPr>
              <a:t>0→A</a:t>
            </a:r>
          </a:p>
          <a:p>
            <a:pPr algn="just" eaLnBrk="1" hangingPunct="1">
              <a:buFontTx/>
              <a:buNone/>
            </a:pPr>
            <a:r>
              <a:rPr lang="en-US" altLang="zh-CN" b="1" smtClean="0">
                <a:latin typeface="Times New Roman" pitchFamily="18" charset="0"/>
              </a:rPr>
              <a:t>        [-X]</a:t>
            </a:r>
            <a:r>
              <a:rPr lang="zh-CN" altLang="en-US" b="1" baseline="-30000" smtClean="0">
                <a:latin typeface="Times New Roman" pitchFamily="18" charset="0"/>
              </a:rPr>
              <a:t>补</a:t>
            </a:r>
            <a:r>
              <a:rPr lang="en-US" altLang="zh-CN" b="1" smtClean="0">
                <a:latin typeface="Times New Roman" pitchFamily="18" charset="0"/>
              </a:rPr>
              <a:t>=00.1101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3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31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31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31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3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DDF3289-7719-4909-A63B-3CFF6E76C1AF}" type="datetime2">
              <a:rPr kumimoji="0" lang="zh-CN" altLang="en-US" smtClean="0"/>
              <a:pPr eaLnBrk="1" hangingPunct="1"/>
              <a:t>2016年10月31日</a:t>
            </a:fld>
            <a:endParaRPr kumimoji="0" lang="en-US" altLang="zh-CN" smtClean="0"/>
          </a:p>
        </p:txBody>
      </p:sp>
      <p:sp>
        <p:nvSpPr>
          <p:cNvPr id="81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19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mtClean="0">
              <a:latin typeface="宋体" pitchFamily="2" charset="-122"/>
            </a:endParaRPr>
          </a:p>
        </p:txBody>
      </p:sp>
      <p:sp>
        <p:nvSpPr>
          <p:cNvPr id="186371" name="Rectangle 3"/>
          <p:cNvSpPr>
            <a:spLocks noGrp="1" noChangeArrowheads="1"/>
          </p:cNvSpPr>
          <p:nvPr>
            <p:ph type="body" idx="1"/>
          </p:nvPr>
        </p:nvSpPr>
        <p:spPr>
          <a:xfrm>
            <a:off x="304800" y="914400"/>
            <a:ext cx="8458200" cy="2209800"/>
          </a:xfrm>
        </p:spPr>
        <p:txBody>
          <a:bodyPr/>
          <a:lstStyle/>
          <a:p>
            <a:pPr eaLnBrk="1" hangingPunct="1">
              <a:buFontTx/>
              <a:buNone/>
            </a:pPr>
            <a:r>
              <a:rPr lang="en-US" altLang="zh-CN" b="1" smtClean="0">
                <a:solidFill>
                  <a:srgbClr val="A50021"/>
                </a:solidFill>
                <a:latin typeface="Times New Roman" pitchFamily="18" charset="0"/>
              </a:rPr>
              <a:t>4.1.2 </a:t>
            </a:r>
            <a:r>
              <a:rPr lang="zh-CN" altLang="en-US" b="1" smtClean="0">
                <a:solidFill>
                  <a:srgbClr val="A50021"/>
                </a:solidFill>
                <a:latin typeface="Times New Roman" pitchFamily="18" charset="0"/>
              </a:rPr>
              <a:t>进位的产生和传递</a:t>
            </a:r>
          </a:p>
          <a:p>
            <a:pPr eaLnBrk="1" hangingPunct="1">
              <a:buFontTx/>
              <a:buNone/>
            </a:pPr>
            <a:r>
              <a:rPr lang="zh-CN" altLang="en-US" b="1" smtClean="0">
                <a:latin typeface="Times New Roman" pitchFamily="18" charset="0"/>
              </a:rPr>
              <a:t>          进位表达式　</a:t>
            </a:r>
          </a:p>
          <a:p>
            <a:pPr eaLnBrk="1" hangingPunct="1">
              <a:buFontTx/>
              <a:buNone/>
            </a:pPr>
            <a:r>
              <a:rPr lang="zh-CN" altLang="en-US" b="1" smtClean="0">
                <a:latin typeface="Times New Roman" pitchFamily="18" charset="0"/>
              </a:rPr>
              <a:t>　　  </a:t>
            </a:r>
            <a:r>
              <a:rPr lang="en-US" altLang="zh-CN" b="1" smtClean="0">
                <a:latin typeface="Times New Roman" pitchFamily="18" charset="0"/>
              </a:rPr>
              <a:t>C</a:t>
            </a:r>
            <a:r>
              <a:rPr lang="en-US" altLang="zh-CN" b="1" baseline="-25000" smtClean="0">
                <a:latin typeface="Times New Roman" pitchFamily="18" charset="0"/>
              </a:rPr>
              <a:t>i</a:t>
            </a:r>
            <a:r>
              <a:rPr lang="en-US" altLang="zh-CN" b="1" smtClean="0">
                <a:latin typeface="Times New Roman" pitchFamily="18" charset="0"/>
              </a:rPr>
              <a:t>=A</a:t>
            </a:r>
            <a:r>
              <a:rPr lang="en-US" altLang="zh-CN" b="1" baseline="-25000" smtClean="0">
                <a:latin typeface="Times New Roman" pitchFamily="18" charset="0"/>
              </a:rPr>
              <a:t>i</a:t>
            </a:r>
            <a:r>
              <a:rPr lang="en-US" altLang="zh-CN" b="1" smtClean="0">
                <a:latin typeface="Times New Roman" pitchFamily="18" charset="0"/>
              </a:rPr>
              <a:t>B</a:t>
            </a:r>
            <a:r>
              <a:rPr lang="en-US" altLang="zh-CN" b="1" baseline="-25000" smtClean="0">
                <a:latin typeface="Times New Roman" pitchFamily="18" charset="0"/>
              </a:rPr>
              <a:t>i</a:t>
            </a:r>
            <a:r>
              <a:rPr lang="en-US" altLang="zh-CN" b="1" smtClean="0">
                <a:latin typeface="Times New Roman" pitchFamily="18" charset="0"/>
              </a:rPr>
              <a:t>+(A</a:t>
            </a:r>
            <a:r>
              <a:rPr lang="en-US" altLang="zh-CN" b="1" baseline="-25000" smtClean="0">
                <a:latin typeface="Times New Roman" pitchFamily="18" charset="0"/>
              </a:rPr>
              <a:t>i</a:t>
            </a:r>
            <a:r>
              <a:rPr lang="en-US" altLang="zh-CN" b="1" smtClean="0">
                <a:latin typeface="Times New Roman" pitchFamily="18" charset="0"/>
              </a:rPr>
              <a:t>⊕B</a:t>
            </a:r>
            <a:r>
              <a:rPr lang="en-US" altLang="zh-CN" b="1" baseline="-25000" smtClean="0">
                <a:latin typeface="Times New Roman" pitchFamily="18" charset="0"/>
              </a:rPr>
              <a:t>i</a:t>
            </a:r>
            <a:r>
              <a:rPr lang="en-US" altLang="zh-CN" b="1" smtClean="0">
                <a:latin typeface="Times New Roman" pitchFamily="18" charset="0"/>
              </a:rPr>
              <a:t>)C</a:t>
            </a:r>
            <a:r>
              <a:rPr lang="en-US" altLang="zh-CN" b="1" baseline="-25000" smtClean="0">
                <a:latin typeface="Times New Roman" pitchFamily="18" charset="0"/>
              </a:rPr>
              <a:t>i-1</a:t>
            </a:r>
          </a:p>
        </p:txBody>
      </p:sp>
      <p:sp>
        <p:nvSpPr>
          <p:cNvPr id="186372" name="AutoShape 4"/>
          <p:cNvSpPr>
            <a:spLocks noChangeArrowheads="1"/>
          </p:cNvSpPr>
          <p:nvPr/>
        </p:nvSpPr>
        <p:spPr bwMode="auto">
          <a:xfrm>
            <a:off x="2152650" y="228600"/>
            <a:ext cx="2571750" cy="1219200"/>
          </a:xfrm>
          <a:prstGeom prst="wedgeRoundRectCallout">
            <a:avLst>
              <a:gd name="adj1" fmla="val -49259"/>
              <a:gd name="adj2" fmla="val 124088"/>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800" b="1">
                <a:solidFill>
                  <a:srgbClr val="FF0000"/>
                </a:solidFill>
              </a:rPr>
              <a:t>进位产生函数用</a:t>
            </a:r>
            <a:r>
              <a:rPr lang="en-US" altLang="zh-CN" sz="2800" b="1">
                <a:solidFill>
                  <a:srgbClr val="FF0000"/>
                </a:solidFill>
              </a:rPr>
              <a:t>G</a:t>
            </a:r>
            <a:r>
              <a:rPr lang="en-US" altLang="zh-CN" sz="2800" b="1" baseline="-25000">
                <a:solidFill>
                  <a:srgbClr val="FF0000"/>
                </a:solidFill>
              </a:rPr>
              <a:t>i</a:t>
            </a:r>
            <a:r>
              <a:rPr lang="zh-CN" altLang="en-US" sz="2800" b="1">
                <a:solidFill>
                  <a:srgbClr val="FF0000"/>
                </a:solidFill>
              </a:rPr>
              <a:t>表示</a:t>
            </a:r>
          </a:p>
        </p:txBody>
      </p:sp>
      <p:sp>
        <p:nvSpPr>
          <p:cNvPr id="186373" name="AutoShape 5"/>
          <p:cNvSpPr>
            <a:spLocks noChangeArrowheads="1"/>
          </p:cNvSpPr>
          <p:nvPr/>
        </p:nvSpPr>
        <p:spPr bwMode="auto">
          <a:xfrm>
            <a:off x="3581400" y="228600"/>
            <a:ext cx="2647950" cy="1219200"/>
          </a:xfrm>
          <a:prstGeom prst="wedgeRoundRectCallout">
            <a:avLst>
              <a:gd name="adj1" fmla="val -53597"/>
              <a:gd name="adj2" fmla="val 122528"/>
              <a:gd name="adj3" fmla="val 16667"/>
            </a:avLst>
          </a:prstGeom>
          <a:solidFill>
            <a:srgbClr val="FFFF00"/>
          </a:solidFill>
          <a:ln w="19050" cap="sq">
            <a:solidFill>
              <a:srgbClr val="7A48C4"/>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800" b="1">
                <a:solidFill>
                  <a:srgbClr val="FF0000"/>
                </a:solidFill>
              </a:rPr>
              <a:t>进位传递函数用</a:t>
            </a:r>
            <a:r>
              <a:rPr lang="en-US" altLang="zh-CN" sz="2800" b="1">
                <a:solidFill>
                  <a:srgbClr val="FF0000"/>
                </a:solidFill>
              </a:rPr>
              <a:t>P</a:t>
            </a:r>
            <a:r>
              <a:rPr lang="en-US" altLang="zh-CN" sz="2800" b="1" baseline="-25000">
                <a:solidFill>
                  <a:srgbClr val="FF0000"/>
                </a:solidFill>
              </a:rPr>
              <a:t>i</a:t>
            </a:r>
            <a:r>
              <a:rPr lang="zh-CN" altLang="en-US" sz="2800" b="1">
                <a:solidFill>
                  <a:srgbClr val="FF0000"/>
                </a:solidFill>
              </a:rPr>
              <a:t>表示</a:t>
            </a:r>
          </a:p>
        </p:txBody>
      </p:sp>
      <p:sp>
        <p:nvSpPr>
          <p:cNvPr id="186374" name="Text Box 6"/>
          <p:cNvSpPr txBox="1">
            <a:spLocks noChangeArrowheads="1"/>
          </p:cNvSpPr>
          <p:nvPr/>
        </p:nvSpPr>
        <p:spPr bwMode="auto">
          <a:xfrm>
            <a:off x="361950" y="2933700"/>
            <a:ext cx="8229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20000"/>
              </a:spcBef>
              <a:buClr>
                <a:schemeClr val="accent2"/>
              </a:buClr>
              <a:buSzPct val="80000"/>
              <a:buFont typeface="Wingdings" pitchFamily="2" charset="2"/>
              <a:buNone/>
            </a:pPr>
            <a:r>
              <a:rPr lang="en-US" altLang="zh-CN" sz="3200" b="1"/>
              <a:t>         G</a:t>
            </a:r>
            <a:r>
              <a:rPr lang="en-US" altLang="zh-CN" sz="3200" b="1" baseline="-25000"/>
              <a:t>i</a:t>
            </a:r>
            <a:r>
              <a:rPr lang="zh-CN" altLang="en-US" sz="3200" b="1"/>
              <a:t>的含义是：若本位的两个输入均为</a:t>
            </a:r>
            <a:r>
              <a:rPr lang="en-US" altLang="zh-CN" sz="3200" b="1"/>
              <a:t>1</a:t>
            </a:r>
            <a:r>
              <a:rPr lang="zh-CN" altLang="en-US" sz="3200" b="1"/>
              <a:t>，必然要向高位产生进位。 </a:t>
            </a:r>
          </a:p>
          <a:p>
            <a:pPr eaLnBrk="1" hangingPunct="1">
              <a:spcBef>
                <a:spcPct val="20000"/>
              </a:spcBef>
              <a:buClr>
                <a:schemeClr val="accent2"/>
              </a:buClr>
              <a:buSzPct val="80000"/>
              <a:buFont typeface="Wingdings" pitchFamily="2" charset="2"/>
              <a:buNone/>
            </a:pPr>
            <a:r>
              <a:rPr lang="zh-CN" altLang="en-US" sz="3200" b="1"/>
              <a:t>         </a:t>
            </a:r>
            <a:r>
              <a:rPr lang="en-US" altLang="zh-CN" sz="3200" b="1"/>
              <a:t>P</a:t>
            </a:r>
            <a:r>
              <a:rPr lang="en-US" altLang="zh-CN" sz="3200" b="1" baseline="-25000"/>
              <a:t>i</a:t>
            </a:r>
            <a:r>
              <a:rPr lang="zh-CN" altLang="en-US" sz="3200" b="1"/>
              <a:t>的含义是：当两个输入中有一个为</a:t>
            </a:r>
            <a:r>
              <a:rPr lang="en-US" altLang="zh-CN" sz="3200" b="1"/>
              <a:t>1</a:t>
            </a:r>
            <a:r>
              <a:rPr lang="zh-CN" altLang="en-US" sz="3200" b="1"/>
              <a:t>，低位传来的进位</a:t>
            </a:r>
            <a:r>
              <a:rPr lang="en-US" altLang="zh-CN" sz="3200" b="1"/>
              <a:t>C</a:t>
            </a:r>
            <a:r>
              <a:rPr lang="en-US" altLang="zh-CN" sz="3200" b="1" baseline="-25000"/>
              <a:t>i-1</a:t>
            </a:r>
            <a:r>
              <a:rPr lang="zh-CN" altLang="en-US" sz="3200" b="1"/>
              <a:t>将超越本位向更高的位传送。</a:t>
            </a:r>
          </a:p>
          <a:p>
            <a:pPr algn="just" eaLnBrk="1" hangingPunct="1">
              <a:spcBef>
                <a:spcPct val="20000"/>
              </a:spcBef>
              <a:buClr>
                <a:schemeClr val="accent2"/>
              </a:buClr>
              <a:buSzPct val="80000"/>
              <a:buFont typeface="Wingdings" pitchFamily="2" charset="2"/>
              <a:buNone/>
            </a:pPr>
            <a:r>
              <a:rPr lang="zh-CN" altLang="en-US" sz="3200" b="1"/>
              <a:t>         ∴</a:t>
            </a:r>
            <a:r>
              <a:rPr lang="en-US" altLang="zh-CN" sz="3200" b="1">
                <a:solidFill>
                  <a:srgbClr val="FF3300"/>
                </a:solidFill>
              </a:rPr>
              <a:t>C</a:t>
            </a:r>
            <a:r>
              <a:rPr lang="en-US" altLang="zh-CN" sz="3200" b="1" baseline="-25000">
                <a:solidFill>
                  <a:srgbClr val="FF3300"/>
                </a:solidFill>
              </a:rPr>
              <a:t>i</a:t>
            </a:r>
            <a:r>
              <a:rPr lang="en-US" altLang="zh-CN" sz="3200" b="1">
                <a:solidFill>
                  <a:srgbClr val="FF3300"/>
                </a:solidFill>
              </a:rPr>
              <a:t>=G</a:t>
            </a:r>
            <a:r>
              <a:rPr lang="en-US" altLang="zh-CN" sz="3200" b="1" baseline="-25000">
                <a:solidFill>
                  <a:srgbClr val="FF3300"/>
                </a:solidFill>
              </a:rPr>
              <a:t>i</a:t>
            </a:r>
            <a:r>
              <a:rPr lang="en-US" altLang="zh-CN" sz="3200" b="1">
                <a:solidFill>
                  <a:srgbClr val="FF3300"/>
                </a:solidFill>
              </a:rPr>
              <a:t>+P</a:t>
            </a:r>
            <a:r>
              <a:rPr lang="en-US" altLang="zh-CN" sz="3200" b="1" baseline="-25000">
                <a:solidFill>
                  <a:srgbClr val="FF3300"/>
                </a:solidFill>
              </a:rPr>
              <a:t>i</a:t>
            </a:r>
            <a:r>
              <a:rPr lang="en-US" altLang="zh-CN" sz="3200" b="1">
                <a:solidFill>
                  <a:srgbClr val="FF3300"/>
                </a:solidFill>
              </a:rPr>
              <a:t>C</a:t>
            </a:r>
            <a:r>
              <a:rPr lang="en-US" altLang="zh-CN" sz="3200" b="1" baseline="-25000">
                <a:solidFill>
                  <a:srgbClr val="FF3300"/>
                </a:solidFill>
              </a:rPr>
              <a:t>i-1</a:t>
            </a:r>
            <a:endParaRPr lang="en-US" altLang="zh-CN" sz="3200">
              <a:solidFill>
                <a:srgbClr val="FF3300"/>
              </a:solidFill>
            </a:endParaRPr>
          </a:p>
        </p:txBody>
      </p:sp>
      <p:sp>
        <p:nvSpPr>
          <p:cNvPr id="186375" name="Text Box 7"/>
          <p:cNvSpPr txBox="1">
            <a:spLocks noChangeArrowheads="1"/>
          </p:cNvSpPr>
          <p:nvPr/>
        </p:nvSpPr>
        <p:spPr bwMode="auto">
          <a:xfrm>
            <a:off x="1928813" y="2060575"/>
            <a:ext cx="91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0000"/>
                </a:solidFill>
              </a:rPr>
              <a:t>A</a:t>
            </a:r>
            <a:r>
              <a:rPr lang="en-US" altLang="zh-CN" sz="3200" b="1" baseline="-25000">
                <a:solidFill>
                  <a:srgbClr val="FF0000"/>
                </a:solidFill>
              </a:rPr>
              <a:t>i</a:t>
            </a:r>
            <a:r>
              <a:rPr lang="en-US" altLang="zh-CN" sz="3200" b="1">
                <a:solidFill>
                  <a:srgbClr val="FF0000"/>
                </a:solidFill>
              </a:rPr>
              <a:t>B</a:t>
            </a:r>
            <a:r>
              <a:rPr lang="en-US" altLang="zh-CN" sz="3200" b="1" baseline="-25000">
                <a:solidFill>
                  <a:srgbClr val="FF0000"/>
                </a:solidFill>
              </a:rPr>
              <a:t>i</a:t>
            </a:r>
          </a:p>
        </p:txBody>
      </p:sp>
      <p:sp>
        <p:nvSpPr>
          <p:cNvPr id="186376" name="Text Box 8"/>
          <p:cNvSpPr txBox="1">
            <a:spLocks noChangeArrowheads="1"/>
          </p:cNvSpPr>
          <p:nvPr/>
        </p:nvSpPr>
        <p:spPr bwMode="auto">
          <a:xfrm>
            <a:off x="2667000" y="2071688"/>
            <a:ext cx="2019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0000"/>
                </a:solidFill>
              </a:rPr>
              <a:t>A</a:t>
            </a:r>
            <a:r>
              <a:rPr lang="en-US" altLang="zh-CN" sz="3200" b="1" baseline="-25000">
                <a:solidFill>
                  <a:srgbClr val="FF0000"/>
                </a:solidFill>
              </a:rPr>
              <a:t>i</a:t>
            </a:r>
            <a:r>
              <a:rPr lang="en-US" altLang="zh-CN" sz="3200" b="1">
                <a:solidFill>
                  <a:srgbClr val="FF0000"/>
                </a:solidFill>
              </a:rPr>
              <a:t>⊕B</a:t>
            </a:r>
            <a:r>
              <a:rPr lang="en-US" altLang="zh-CN" sz="3200" b="1" baseline="-25000">
                <a:solidFill>
                  <a:srgbClr val="FF0000"/>
                </a:solidFill>
              </a:rPr>
              <a:t>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6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6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6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6375"/>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2000"/>
                                  </p:stCondLst>
                                  <p:childTnLst>
                                    <p:set>
                                      <p:cBhvr>
                                        <p:cTn id="21" dur="1" fill="hold">
                                          <p:stCondLst>
                                            <p:cond delay="499"/>
                                          </p:stCondLst>
                                        </p:cTn>
                                        <p:tgtEl>
                                          <p:spTgt spid="186372"/>
                                        </p:tgtEl>
                                        <p:attrNameLst>
                                          <p:attrName>style.visibility</p:attrName>
                                        </p:attrNameLst>
                                      </p:cBhvr>
                                      <p:to>
                                        <p:strVal val="visible"/>
                                      </p:to>
                                    </p:set>
                                  </p:childTnLst>
                                  <p:subTnLst>
                                    <p:set>
                                      <p:cBhvr override="childStyle">
                                        <p:cTn dur="1" fill="hold" display="0" masterRel="nextClick" afterEffect="1"/>
                                        <p:tgtEl>
                                          <p:spTgt spid="186372"/>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86376"/>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grpId="0" nodeType="afterEffect">
                                  <p:stCondLst>
                                    <p:cond delay="2000"/>
                                  </p:stCondLst>
                                  <p:childTnLst>
                                    <p:set>
                                      <p:cBhvr>
                                        <p:cTn id="28" dur="1" fill="hold">
                                          <p:stCondLst>
                                            <p:cond delay="499"/>
                                          </p:stCondLst>
                                        </p:cTn>
                                        <p:tgtEl>
                                          <p:spTgt spid="186373"/>
                                        </p:tgtEl>
                                        <p:attrNameLst>
                                          <p:attrName>style.visibility</p:attrName>
                                        </p:attrNameLst>
                                      </p:cBhvr>
                                      <p:to>
                                        <p:strVal val="visible"/>
                                      </p:to>
                                    </p:set>
                                  </p:childTnLst>
                                  <p:subTnLst>
                                    <p:set>
                                      <p:cBhvr override="childStyle">
                                        <p:cTn dur="1" fill="hold" display="0" masterRel="nextClick" afterEffect="1"/>
                                        <p:tgtEl>
                                          <p:spTgt spid="186373"/>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86374">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86374">
                                            <p:txEl>
                                              <p:pRg st="1" end="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863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autoUpdateAnimBg="0"/>
      <p:bldP spid="186372" grpId="0" animBg="1" autoUpdateAnimBg="0"/>
      <p:bldP spid="186373" grpId="0" animBg="1" autoUpdateAnimBg="0"/>
      <p:bldP spid="186374" grpId="0" build="p" autoUpdateAnimBg="0"/>
      <p:bldP spid="186375" grpId="0" autoUpdateAnimBg="0"/>
      <p:bldP spid="18637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21C6AA8-8D33-4900-BDB0-F5E1EE647842}" type="datetime2">
              <a:rPr kumimoji="0" lang="zh-CN" altLang="en-US" smtClean="0"/>
              <a:pPr eaLnBrk="1" hangingPunct="1"/>
              <a:t>2016年10月31日</a:t>
            </a:fld>
            <a:endParaRPr kumimoji="0" lang="en-US" altLang="zh-CN" smtClean="0"/>
          </a:p>
        </p:txBody>
      </p:sp>
      <p:sp>
        <p:nvSpPr>
          <p:cNvPr id="6349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349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p>
        </p:txBody>
      </p:sp>
      <p:pic>
        <p:nvPicPr>
          <p:cNvPr id="63493" name="Picture 34" descr="yl4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59113" y="549275"/>
            <a:ext cx="6048375" cy="5908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0968" name="Text Box 24"/>
          <p:cNvSpPr txBox="1">
            <a:spLocks noChangeArrowheads="1"/>
          </p:cNvSpPr>
          <p:nvPr/>
        </p:nvSpPr>
        <p:spPr bwMode="auto">
          <a:xfrm>
            <a:off x="0" y="3860800"/>
            <a:ext cx="481965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90000"/>
              </a:lnSpc>
              <a:spcBef>
                <a:spcPct val="20000"/>
              </a:spcBef>
              <a:buClr>
                <a:schemeClr val="accent2"/>
              </a:buClr>
              <a:buSzPct val="80000"/>
              <a:buFont typeface="Wingdings" pitchFamily="2" charset="2"/>
              <a:buNone/>
            </a:pPr>
            <a:r>
              <a:rPr lang="en-US" altLang="zh-CN" sz="2800" b="1">
                <a:latin typeface="宋体" pitchFamily="2" charset="-122"/>
              </a:rPr>
              <a:t>∵[X</a:t>
            </a:r>
            <a:r>
              <a:rPr lang="en-US" altLang="zh-CN" sz="2800" b="1">
                <a:latin typeface="宋体" pitchFamily="2" charset="-122"/>
                <a:sym typeface="Symbol" pitchFamily="18" charset="2"/>
              </a:rPr>
              <a:t></a:t>
            </a:r>
            <a:r>
              <a:rPr lang="en-US" altLang="zh-CN" sz="2800" b="1">
                <a:latin typeface="宋体" pitchFamily="2" charset="-122"/>
              </a:rPr>
              <a:t>Y]</a:t>
            </a:r>
            <a:r>
              <a:rPr lang="zh-CN" altLang="en-US" sz="2800" b="1" baseline="-30000">
                <a:latin typeface="宋体" pitchFamily="2" charset="-122"/>
              </a:rPr>
              <a:t>补</a:t>
            </a:r>
            <a:r>
              <a:rPr lang="en-US" altLang="zh-CN" sz="2800" b="1">
                <a:latin typeface="宋体" pitchFamily="2" charset="-122"/>
              </a:rPr>
              <a:t>=1.01110001</a:t>
            </a:r>
          </a:p>
          <a:p>
            <a:pPr algn="just" eaLnBrk="1" hangingPunct="1">
              <a:lnSpc>
                <a:spcPct val="70000"/>
              </a:lnSpc>
              <a:spcBef>
                <a:spcPct val="20000"/>
              </a:spcBef>
              <a:buClr>
                <a:schemeClr val="accent2"/>
              </a:buClr>
              <a:buSzPct val="80000"/>
              <a:buFont typeface="Wingdings" pitchFamily="2" charset="2"/>
              <a:buNone/>
            </a:pPr>
            <a:r>
              <a:rPr lang="en-US" altLang="zh-CN" sz="2800" b="1">
                <a:latin typeface="宋体" pitchFamily="2" charset="-122"/>
              </a:rPr>
              <a:t>∴X</a:t>
            </a:r>
            <a:r>
              <a:rPr lang="en-US" altLang="zh-CN" sz="2800" b="1">
                <a:latin typeface="宋体" pitchFamily="2" charset="-122"/>
                <a:sym typeface="Symbol" pitchFamily="18" charset="2"/>
              </a:rPr>
              <a:t></a:t>
            </a:r>
            <a:r>
              <a:rPr lang="en-US" altLang="zh-CN" sz="2800" b="1">
                <a:latin typeface="宋体" pitchFamily="2" charset="-122"/>
              </a:rPr>
              <a:t>Y=-0.10001111</a:t>
            </a:r>
          </a:p>
        </p:txBody>
      </p:sp>
      <p:sp>
        <p:nvSpPr>
          <p:cNvPr id="63495" name="AutoShape 35">
            <a:hlinkClick r:id="rId3" action="ppaction://hlinksldjump"/>
          </p:cNvPr>
          <p:cNvSpPr>
            <a:spLocks noChangeArrowheads="1"/>
          </p:cNvSpPr>
          <p:nvPr/>
        </p:nvSpPr>
        <p:spPr bwMode="auto">
          <a:xfrm>
            <a:off x="1331913" y="1196975"/>
            <a:ext cx="1223962" cy="287338"/>
          </a:xfrm>
          <a:prstGeom prst="leftArrow">
            <a:avLst>
              <a:gd name="adj1" fmla="val 50000"/>
              <a:gd name="adj2" fmla="val 10649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6" name="Rectangle 37"/>
          <p:cNvSpPr>
            <a:spLocks noChangeArrowheads="1"/>
          </p:cNvSpPr>
          <p:nvPr/>
        </p:nvSpPr>
        <p:spPr bwMode="auto">
          <a:xfrm>
            <a:off x="0" y="1773238"/>
            <a:ext cx="4572000" cy="116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SzPct val="90000"/>
            </a:pPr>
            <a:r>
              <a:rPr lang="en-US" altLang="zh-CN" sz="3200" b="1"/>
              <a:t>[X]</a:t>
            </a:r>
            <a:r>
              <a:rPr lang="zh-CN" altLang="en-US" sz="3200" b="1" baseline="-30000"/>
              <a:t>补</a:t>
            </a:r>
            <a:r>
              <a:rPr lang="en-US" altLang="zh-CN" sz="3200" b="1"/>
              <a:t>=11.0011</a:t>
            </a:r>
          </a:p>
          <a:p>
            <a:pPr algn="just">
              <a:spcBef>
                <a:spcPct val="20000"/>
              </a:spcBef>
              <a:buSzPct val="90000"/>
            </a:pPr>
            <a:r>
              <a:rPr lang="en-US" altLang="zh-CN" sz="3200" b="1"/>
              <a:t>[-X]</a:t>
            </a:r>
            <a:r>
              <a:rPr lang="zh-CN" altLang="en-US" sz="3200" b="1" baseline="-30000"/>
              <a:t>补</a:t>
            </a:r>
            <a:r>
              <a:rPr lang="en-US" altLang="zh-CN" sz="3200" b="1"/>
              <a:t>=00.1101</a:t>
            </a:r>
          </a:p>
        </p:txBody>
      </p:sp>
      <p:sp>
        <p:nvSpPr>
          <p:cNvPr id="210982" name="Rectangle 38"/>
          <p:cNvSpPr>
            <a:spLocks noChangeArrowheads="1"/>
          </p:cNvSpPr>
          <p:nvPr/>
        </p:nvSpPr>
        <p:spPr bwMode="auto">
          <a:xfrm>
            <a:off x="4067175" y="4221163"/>
            <a:ext cx="217488" cy="2873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3" name="Rectangle 39"/>
          <p:cNvSpPr>
            <a:spLocks noChangeArrowheads="1"/>
          </p:cNvSpPr>
          <p:nvPr/>
        </p:nvSpPr>
        <p:spPr bwMode="auto">
          <a:xfrm>
            <a:off x="4067175" y="5373688"/>
            <a:ext cx="217488" cy="2873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4" name="Text Box 40"/>
          <p:cNvSpPr txBox="1">
            <a:spLocks noChangeArrowheads="1"/>
          </p:cNvSpPr>
          <p:nvPr/>
        </p:nvSpPr>
        <p:spPr bwMode="auto">
          <a:xfrm>
            <a:off x="107950" y="5373688"/>
            <a:ext cx="2233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sz="2000" b="1">
                <a:solidFill>
                  <a:srgbClr val="FF0000"/>
                </a:solidFill>
              </a:rPr>
              <a:t>负数补</a:t>
            </a:r>
            <a:r>
              <a:rPr lang="en-US" altLang="zh-CN" sz="2000" b="1">
                <a:solidFill>
                  <a:srgbClr val="FF0000"/>
                </a:solidFill>
              </a:rPr>
              <a:t>0</a:t>
            </a:r>
            <a:r>
              <a:rPr lang="zh-CN" altLang="en-US" sz="2000" b="1">
                <a:solidFill>
                  <a:srgbClr val="FF0000"/>
                </a:solidFill>
              </a:rPr>
              <a:t>，正数补</a:t>
            </a:r>
            <a:r>
              <a:rPr lang="en-US" altLang="zh-CN" sz="2000" b="1">
                <a:solidFill>
                  <a:srgbClr val="FF0000"/>
                </a:solidFill>
              </a:rPr>
              <a:t>1</a:t>
            </a:r>
          </a:p>
        </p:txBody>
      </p:sp>
      <p:sp>
        <p:nvSpPr>
          <p:cNvPr id="210985" name="Line 41"/>
          <p:cNvSpPr>
            <a:spLocks noChangeShapeType="1"/>
          </p:cNvSpPr>
          <p:nvPr/>
        </p:nvSpPr>
        <p:spPr bwMode="auto">
          <a:xfrm flipV="1">
            <a:off x="2411413" y="4437063"/>
            <a:ext cx="1655762" cy="1008062"/>
          </a:xfrm>
          <a:prstGeom prst="line">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0986" name="Line 42"/>
          <p:cNvSpPr>
            <a:spLocks noChangeShapeType="1"/>
          </p:cNvSpPr>
          <p:nvPr/>
        </p:nvSpPr>
        <p:spPr bwMode="auto">
          <a:xfrm>
            <a:off x="2411413" y="5589588"/>
            <a:ext cx="1584325" cy="0"/>
          </a:xfrm>
          <a:prstGeom prst="line">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0985"/>
                                        </p:tgtEl>
                                        <p:attrNameLst>
                                          <p:attrName>style.visibility</p:attrName>
                                        </p:attrNameLst>
                                      </p:cBhvr>
                                      <p:to>
                                        <p:strVal val="visible"/>
                                      </p:to>
                                    </p:set>
                                    <p:animEffect transition="in" filter="blinds(horizontal)">
                                      <p:cBhvr>
                                        <p:cTn id="7" dur="500"/>
                                        <p:tgtEl>
                                          <p:spTgt spid="21098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0986"/>
                                        </p:tgtEl>
                                        <p:attrNameLst>
                                          <p:attrName>style.visibility</p:attrName>
                                        </p:attrNameLst>
                                      </p:cBhvr>
                                      <p:to>
                                        <p:strVal val="visible"/>
                                      </p:to>
                                    </p:set>
                                    <p:animEffect transition="in" filter="blinds(horizontal)">
                                      <p:cBhvr>
                                        <p:cTn id="10" dur="500"/>
                                        <p:tgtEl>
                                          <p:spTgt spid="21098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0984"/>
                                        </p:tgtEl>
                                        <p:attrNameLst>
                                          <p:attrName>style.visibility</p:attrName>
                                        </p:attrNameLst>
                                      </p:cBhvr>
                                      <p:to>
                                        <p:strVal val="visible"/>
                                      </p:to>
                                    </p:set>
                                    <p:animEffect transition="in" filter="blinds(horizontal)">
                                      <p:cBhvr>
                                        <p:cTn id="13" dur="500"/>
                                        <p:tgtEl>
                                          <p:spTgt spid="21098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0982"/>
                                        </p:tgtEl>
                                        <p:attrNameLst>
                                          <p:attrName>style.visibility</p:attrName>
                                        </p:attrNameLst>
                                      </p:cBhvr>
                                      <p:to>
                                        <p:strVal val="visible"/>
                                      </p:to>
                                    </p:set>
                                    <p:animEffect transition="in" filter="blinds(horizontal)">
                                      <p:cBhvr>
                                        <p:cTn id="16" dur="500"/>
                                        <p:tgtEl>
                                          <p:spTgt spid="21098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0983"/>
                                        </p:tgtEl>
                                        <p:attrNameLst>
                                          <p:attrName>style.visibility</p:attrName>
                                        </p:attrNameLst>
                                      </p:cBhvr>
                                      <p:to>
                                        <p:strVal val="visible"/>
                                      </p:to>
                                    </p:set>
                                    <p:animEffect transition="in" filter="blinds(horizontal)">
                                      <p:cBhvr>
                                        <p:cTn id="19" dur="500"/>
                                        <p:tgtEl>
                                          <p:spTgt spid="21098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0968">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09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68" grpId="0" build="p" autoUpdateAnimBg="0"/>
      <p:bldP spid="210982" grpId="0" animBg="1"/>
      <p:bldP spid="210983" grpId="0" animBg="1"/>
      <p:bldP spid="210984" grpId="0"/>
      <p:bldP spid="210985" grpId="0" animBg="1"/>
      <p:bldP spid="21098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495011E-EFE5-4BE8-9036-F275F0CEE642}" type="datetime2">
              <a:rPr kumimoji="0" lang="zh-CN" altLang="en-US" smtClean="0"/>
              <a:pPr eaLnBrk="1" hangingPunct="1"/>
              <a:t>2016年10月31日</a:t>
            </a:fld>
            <a:endParaRPr kumimoji="0" lang="en-US" altLang="zh-CN" smtClean="0"/>
          </a:p>
        </p:txBody>
      </p:sp>
      <p:sp>
        <p:nvSpPr>
          <p:cNvPr id="6451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451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p>
        </p:txBody>
      </p:sp>
      <p:sp>
        <p:nvSpPr>
          <p:cNvPr id="64517" name="Rectangle 4"/>
          <p:cNvSpPr>
            <a:spLocks noChangeArrowheads="1"/>
          </p:cNvSpPr>
          <p:nvPr/>
        </p:nvSpPr>
        <p:spPr bwMode="auto">
          <a:xfrm>
            <a:off x="5126038" y="1484313"/>
            <a:ext cx="2606675" cy="587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[X]</a:t>
            </a:r>
            <a:r>
              <a:rPr lang="zh-CN" altLang="en-US" sz="2000" b="1" baseline="-10000"/>
              <a:t>补</a:t>
            </a:r>
            <a:r>
              <a:rPr lang="zh-CN" altLang="en-US" sz="2000" b="1"/>
              <a:t>→</a:t>
            </a:r>
            <a:r>
              <a:rPr lang="en-US" altLang="zh-CN" sz="2000" b="1"/>
              <a:t>B,[Y]</a:t>
            </a:r>
            <a:r>
              <a:rPr lang="zh-CN" altLang="en-US" sz="2000" b="1" baseline="-10000"/>
              <a:t>补</a:t>
            </a:r>
            <a:r>
              <a:rPr lang="zh-CN" altLang="en-US" sz="2000" b="1"/>
              <a:t>→</a:t>
            </a:r>
            <a:r>
              <a:rPr lang="en-US" altLang="zh-CN" sz="2000" b="1"/>
              <a:t>C</a:t>
            </a:r>
          </a:p>
          <a:p>
            <a:pPr algn="ctr" eaLnBrk="0" hangingPunct="0"/>
            <a:r>
              <a:rPr lang="en-US" altLang="zh-CN" sz="2000" b="1"/>
              <a:t>0→A,0→CR,0→C</a:t>
            </a:r>
            <a:r>
              <a:rPr lang="en-US" altLang="zh-CN" sz="2000" b="1" i="1" baseline="-10000"/>
              <a:t>n</a:t>
            </a:r>
            <a:r>
              <a:rPr lang="en-US" altLang="zh-CN" sz="2000" b="1" baseline="-10000"/>
              <a:t>+1</a:t>
            </a:r>
            <a:endParaRPr lang="en-US" altLang="zh-CN" sz="2000" b="1"/>
          </a:p>
        </p:txBody>
      </p:sp>
      <p:sp>
        <p:nvSpPr>
          <p:cNvPr id="64518" name="AutoShape 5"/>
          <p:cNvSpPr>
            <a:spLocks noChangeArrowheads="1"/>
          </p:cNvSpPr>
          <p:nvPr/>
        </p:nvSpPr>
        <p:spPr bwMode="auto">
          <a:xfrm>
            <a:off x="5719763" y="2425700"/>
            <a:ext cx="1592262" cy="709613"/>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a:t>
            </a:r>
            <a:r>
              <a:rPr lang="en-US" altLang="zh-CN" sz="2000" b="1" i="1" baseline="-10000"/>
              <a:t>n</a:t>
            </a:r>
            <a:r>
              <a:rPr lang="en-US" altLang="zh-CN" sz="2000" b="1"/>
              <a:t>C</a:t>
            </a:r>
            <a:r>
              <a:rPr lang="en-US" altLang="zh-CN" sz="2000" b="1" i="1" baseline="-10000"/>
              <a:t>n</a:t>
            </a:r>
            <a:r>
              <a:rPr lang="en-US" altLang="zh-CN" sz="2000" b="1" baseline="-10000"/>
              <a:t>+1</a:t>
            </a:r>
            <a:r>
              <a:rPr lang="en-US" altLang="zh-CN" sz="2000" b="1"/>
              <a:t>=?</a:t>
            </a:r>
          </a:p>
        </p:txBody>
      </p:sp>
      <p:sp>
        <p:nvSpPr>
          <p:cNvPr id="64519" name="Line 6"/>
          <p:cNvSpPr>
            <a:spLocks noChangeShapeType="1"/>
          </p:cNvSpPr>
          <p:nvPr/>
        </p:nvSpPr>
        <p:spPr bwMode="auto">
          <a:xfrm flipH="1">
            <a:off x="6516688" y="2071688"/>
            <a:ext cx="0" cy="36830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0" name="Rectangle 7"/>
          <p:cNvSpPr>
            <a:spLocks noChangeArrowheads="1"/>
          </p:cNvSpPr>
          <p:nvPr/>
        </p:nvSpPr>
        <p:spPr bwMode="auto">
          <a:xfrm>
            <a:off x="7708900" y="3016250"/>
            <a:ext cx="1062038" cy="354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A-B→A</a:t>
            </a:r>
          </a:p>
        </p:txBody>
      </p:sp>
      <p:sp>
        <p:nvSpPr>
          <p:cNvPr id="64521" name="Line 8"/>
          <p:cNvSpPr>
            <a:spLocks noChangeShapeType="1"/>
          </p:cNvSpPr>
          <p:nvPr/>
        </p:nvSpPr>
        <p:spPr bwMode="auto">
          <a:xfrm>
            <a:off x="7312025" y="2779713"/>
            <a:ext cx="928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9"/>
          <p:cNvSpPr>
            <a:spLocks noChangeShapeType="1"/>
          </p:cNvSpPr>
          <p:nvPr/>
        </p:nvSpPr>
        <p:spPr bwMode="auto">
          <a:xfrm>
            <a:off x="4792663" y="2779713"/>
            <a:ext cx="927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3" name="Line 10"/>
          <p:cNvSpPr>
            <a:spLocks noChangeShapeType="1"/>
          </p:cNvSpPr>
          <p:nvPr/>
        </p:nvSpPr>
        <p:spPr bwMode="auto">
          <a:xfrm>
            <a:off x="8240713" y="2779713"/>
            <a:ext cx="0" cy="26511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4" name="Line 11"/>
          <p:cNvSpPr>
            <a:spLocks noChangeShapeType="1"/>
          </p:cNvSpPr>
          <p:nvPr/>
        </p:nvSpPr>
        <p:spPr bwMode="auto">
          <a:xfrm>
            <a:off x="4792663" y="2779713"/>
            <a:ext cx="17462" cy="26511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5" name="Line 12"/>
          <p:cNvSpPr>
            <a:spLocks noChangeShapeType="1"/>
          </p:cNvSpPr>
          <p:nvPr/>
        </p:nvSpPr>
        <p:spPr bwMode="auto">
          <a:xfrm>
            <a:off x="4792663" y="3370263"/>
            <a:ext cx="0" cy="2365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6" name="Line 13"/>
          <p:cNvSpPr>
            <a:spLocks noChangeShapeType="1"/>
          </p:cNvSpPr>
          <p:nvPr/>
        </p:nvSpPr>
        <p:spPr bwMode="auto">
          <a:xfrm>
            <a:off x="8240713" y="3370263"/>
            <a:ext cx="0" cy="2365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7" name="Line 14"/>
          <p:cNvSpPr>
            <a:spLocks noChangeShapeType="1"/>
          </p:cNvSpPr>
          <p:nvPr/>
        </p:nvSpPr>
        <p:spPr bwMode="auto">
          <a:xfrm>
            <a:off x="4792663" y="3606800"/>
            <a:ext cx="3448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8" name="Line 15"/>
          <p:cNvSpPr>
            <a:spLocks noChangeShapeType="1"/>
          </p:cNvSpPr>
          <p:nvPr/>
        </p:nvSpPr>
        <p:spPr bwMode="auto">
          <a:xfrm>
            <a:off x="6516688" y="3606800"/>
            <a:ext cx="0" cy="26670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9" name="Rectangle 16"/>
          <p:cNvSpPr>
            <a:spLocks noChangeArrowheads="1"/>
          </p:cNvSpPr>
          <p:nvPr/>
        </p:nvSpPr>
        <p:spPr bwMode="auto">
          <a:xfrm>
            <a:off x="5719763" y="3843338"/>
            <a:ext cx="1592262" cy="3540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CR+1→CR</a:t>
            </a:r>
          </a:p>
        </p:txBody>
      </p:sp>
      <p:sp>
        <p:nvSpPr>
          <p:cNvPr id="64530" name="AutoShape 17"/>
          <p:cNvSpPr>
            <a:spLocks noChangeArrowheads="1"/>
          </p:cNvSpPr>
          <p:nvPr/>
        </p:nvSpPr>
        <p:spPr bwMode="auto">
          <a:xfrm>
            <a:off x="5719763" y="4552950"/>
            <a:ext cx="1592262" cy="708025"/>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a:t>
            </a:r>
            <a:r>
              <a:rPr lang="en-US" altLang="zh-CN" sz="2000" b="1" i="1"/>
              <a:t>n+</a:t>
            </a:r>
            <a:r>
              <a:rPr lang="en-US" altLang="zh-CN" sz="2000" b="1"/>
              <a:t>1?</a:t>
            </a:r>
          </a:p>
        </p:txBody>
      </p:sp>
      <p:sp>
        <p:nvSpPr>
          <p:cNvPr id="64531" name="Line 18"/>
          <p:cNvSpPr>
            <a:spLocks noChangeShapeType="1"/>
          </p:cNvSpPr>
          <p:nvPr/>
        </p:nvSpPr>
        <p:spPr bwMode="auto">
          <a:xfrm>
            <a:off x="6516688" y="4197350"/>
            <a:ext cx="0" cy="40005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2" name="Line 19"/>
          <p:cNvSpPr>
            <a:spLocks noChangeShapeType="1"/>
          </p:cNvSpPr>
          <p:nvPr/>
        </p:nvSpPr>
        <p:spPr bwMode="auto">
          <a:xfrm>
            <a:off x="6516688" y="5260975"/>
            <a:ext cx="0" cy="38417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3" name="Line 20"/>
          <p:cNvSpPr>
            <a:spLocks noChangeShapeType="1"/>
          </p:cNvSpPr>
          <p:nvPr/>
        </p:nvSpPr>
        <p:spPr bwMode="auto">
          <a:xfrm>
            <a:off x="6516688" y="1125538"/>
            <a:ext cx="0" cy="36988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4" name="Text Box 21"/>
          <p:cNvSpPr txBox="1">
            <a:spLocks noChangeArrowheads="1"/>
          </p:cNvSpPr>
          <p:nvPr/>
        </p:nvSpPr>
        <p:spPr bwMode="auto">
          <a:xfrm>
            <a:off x="6257925" y="5505450"/>
            <a:ext cx="9286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End</a:t>
            </a:r>
          </a:p>
        </p:txBody>
      </p:sp>
      <p:sp>
        <p:nvSpPr>
          <p:cNvPr id="64535" name="Text Box 22"/>
          <p:cNvSpPr txBox="1">
            <a:spLocks noChangeArrowheads="1"/>
          </p:cNvSpPr>
          <p:nvPr/>
        </p:nvSpPr>
        <p:spPr bwMode="auto">
          <a:xfrm>
            <a:off x="6473825" y="5181600"/>
            <a:ext cx="52863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64536" name="Text Box 23"/>
          <p:cNvSpPr txBox="1">
            <a:spLocks noChangeArrowheads="1"/>
          </p:cNvSpPr>
          <p:nvPr/>
        </p:nvSpPr>
        <p:spPr bwMode="auto">
          <a:xfrm>
            <a:off x="7269163" y="4603750"/>
            <a:ext cx="53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64537" name="Text Box 24"/>
          <p:cNvSpPr txBox="1">
            <a:spLocks noChangeArrowheads="1"/>
          </p:cNvSpPr>
          <p:nvPr/>
        </p:nvSpPr>
        <p:spPr bwMode="auto">
          <a:xfrm>
            <a:off x="6373813" y="3138488"/>
            <a:ext cx="5953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4000" b="1"/>
              <a:t>.</a:t>
            </a:r>
          </a:p>
        </p:txBody>
      </p:sp>
      <p:sp>
        <p:nvSpPr>
          <p:cNvPr id="64538" name="Rectangle 25"/>
          <p:cNvSpPr>
            <a:spLocks noChangeArrowheads="1"/>
          </p:cNvSpPr>
          <p:nvPr/>
        </p:nvSpPr>
        <p:spPr bwMode="auto">
          <a:xfrm>
            <a:off x="4262438" y="3016250"/>
            <a:ext cx="1060450" cy="354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A+B→A</a:t>
            </a:r>
          </a:p>
        </p:txBody>
      </p:sp>
      <p:sp>
        <p:nvSpPr>
          <p:cNvPr id="64539" name="Line 26"/>
          <p:cNvSpPr>
            <a:spLocks noChangeShapeType="1"/>
          </p:cNvSpPr>
          <p:nvPr/>
        </p:nvSpPr>
        <p:spPr bwMode="auto">
          <a:xfrm>
            <a:off x="6516688" y="3135313"/>
            <a:ext cx="0" cy="471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0" name="Rectangle 27"/>
          <p:cNvSpPr>
            <a:spLocks noChangeArrowheads="1"/>
          </p:cNvSpPr>
          <p:nvPr/>
        </p:nvSpPr>
        <p:spPr bwMode="auto">
          <a:xfrm>
            <a:off x="7708900" y="4627563"/>
            <a:ext cx="1062038" cy="560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½A→A</a:t>
            </a:r>
          </a:p>
          <a:p>
            <a:pPr algn="ctr" eaLnBrk="0" hangingPunct="0">
              <a:lnSpc>
                <a:spcPct val="70000"/>
              </a:lnSpc>
            </a:pPr>
            <a:r>
              <a:rPr lang="en-US" altLang="zh-CN" sz="2000" b="1"/>
              <a:t>½C→C</a:t>
            </a:r>
          </a:p>
        </p:txBody>
      </p:sp>
      <p:sp>
        <p:nvSpPr>
          <p:cNvPr id="64541" name="Line 28"/>
          <p:cNvSpPr>
            <a:spLocks noChangeShapeType="1"/>
          </p:cNvSpPr>
          <p:nvPr/>
        </p:nvSpPr>
        <p:spPr bwMode="auto">
          <a:xfrm>
            <a:off x="7312025" y="4906963"/>
            <a:ext cx="396875"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2" name="Line 29"/>
          <p:cNvSpPr>
            <a:spLocks noChangeShapeType="1"/>
          </p:cNvSpPr>
          <p:nvPr/>
        </p:nvSpPr>
        <p:spPr bwMode="auto">
          <a:xfrm>
            <a:off x="8770938" y="4906963"/>
            <a:ext cx="265112"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3" name="Line 30"/>
          <p:cNvSpPr>
            <a:spLocks noChangeShapeType="1"/>
          </p:cNvSpPr>
          <p:nvPr/>
        </p:nvSpPr>
        <p:spPr bwMode="auto">
          <a:xfrm flipV="1">
            <a:off x="9036050" y="2189163"/>
            <a:ext cx="0" cy="271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4" name="Line 31"/>
          <p:cNvSpPr>
            <a:spLocks noChangeShapeType="1"/>
          </p:cNvSpPr>
          <p:nvPr/>
        </p:nvSpPr>
        <p:spPr bwMode="auto">
          <a:xfrm flipH="1">
            <a:off x="6650038" y="2189163"/>
            <a:ext cx="2386012"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5" name="Text Box 32"/>
          <p:cNvSpPr txBox="1">
            <a:spLocks noChangeArrowheads="1"/>
          </p:cNvSpPr>
          <p:nvPr/>
        </p:nvSpPr>
        <p:spPr bwMode="auto">
          <a:xfrm>
            <a:off x="5338763" y="2514600"/>
            <a:ext cx="665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01</a:t>
            </a:r>
          </a:p>
        </p:txBody>
      </p:sp>
      <p:sp>
        <p:nvSpPr>
          <p:cNvPr id="64546" name="Text Box 33"/>
          <p:cNvSpPr txBox="1">
            <a:spLocks noChangeArrowheads="1"/>
          </p:cNvSpPr>
          <p:nvPr/>
        </p:nvSpPr>
        <p:spPr bwMode="auto">
          <a:xfrm>
            <a:off x="7213600" y="2514600"/>
            <a:ext cx="661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10</a:t>
            </a:r>
          </a:p>
        </p:txBody>
      </p:sp>
      <p:sp>
        <p:nvSpPr>
          <p:cNvPr id="64547" name="Text Box 34"/>
          <p:cNvSpPr txBox="1">
            <a:spLocks noChangeArrowheads="1"/>
          </p:cNvSpPr>
          <p:nvPr/>
        </p:nvSpPr>
        <p:spPr bwMode="auto">
          <a:xfrm>
            <a:off x="6400800" y="3044825"/>
            <a:ext cx="1193800"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00/11</a:t>
            </a:r>
          </a:p>
        </p:txBody>
      </p:sp>
      <p:pic>
        <p:nvPicPr>
          <p:cNvPr id="64548" name="Picture 35" descr="116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4284663"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9" name="Text Box 36"/>
          <p:cNvSpPr txBox="1">
            <a:spLocks noChangeArrowheads="1"/>
          </p:cNvSpPr>
          <p:nvPr/>
        </p:nvSpPr>
        <p:spPr bwMode="auto">
          <a:xfrm>
            <a:off x="-36513" y="3860800"/>
            <a:ext cx="64770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b="1">
                <a:solidFill>
                  <a:srgbClr val="FF0000"/>
                </a:solidFill>
              </a:rPr>
              <a:t>y</a:t>
            </a:r>
            <a:r>
              <a:rPr lang="en-US" altLang="zh-CN" b="1" baseline="-25000">
                <a:solidFill>
                  <a:srgbClr val="FF0000"/>
                </a:solidFill>
              </a:rPr>
              <a:t>n+1</a:t>
            </a:r>
          </a:p>
        </p:txBody>
      </p:sp>
      <p:sp>
        <p:nvSpPr>
          <p:cNvPr id="64550" name="Text Box 37"/>
          <p:cNvSpPr txBox="1">
            <a:spLocks noChangeArrowheads="1"/>
          </p:cNvSpPr>
          <p:nvPr/>
        </p:nvSpPr>
        <p:spPr bwMode="auto">
          <a:xfrm>
            <a:off x="1692275" y="3573463"/>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b="1">
                <a:solidFill>
                  <a:srgbClr val="FF0000"/>
                </a:solidFill>
              </a:rPr>
              <a:t>y</a:t>
            </a:r>
            <a:r>
              <a:rPr lang="en-US" altLang="zh-CN" b="1" baseline="-25000">
                <a:solidFill>
                  <a:srgbClr val="FF0000"/>
                </a:solidFill>
              </a:rPr>
              <a:t>n</a:t>
            </a:r>
          </a:p>
        </p:txBody>
      </p:sp>
      <p:sp>
        <p:nvSpPr>
          <p:cNvPr id="64551" name="Text Box 37"/>
          <p:cNvSpPr txBox="1">
            <a:spLocks noChangeArrowheads="1"/>
          </p:cNvSpPr>
          <p:nvPr/>
        </p:nvSpPr>
        <p:spPr bwMode="auto">
          <a:xfrm>
            <a:off x="1619250" y="2713038"/>
            <a:ext cx="647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b="1">
                <a:solidFill>
                  <a:srgbClr val="FF0000"/>
                </a:solidFill>
              </a:rPr>
              <a:t>y</a:t>
            </a:r>
            <a:r>
              <a:rPr lang="en-US" altLang="zh-CN" b="1" baseline="-25000">
                <a:solidFill>
                  <a:srgbClr val="FF0000"/>
                </a:solidFill>
              </a:rPr>
              <a:t>n</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8828103-5251-4CD2-A5C8-2C4E00EFC84E}" type="datetime2">
              <a:rPr kumimoji="0" lang="zh-CN" altLang="en-US" smtClean="0"/>
              <a:pPr eaLnBrk="1" hangingPunct="1"/>
              <a:t>2016年10月31日</a:t>
            </a:fld>
            <a:endParaRPr kumimoji="0" lang="en-US" altLang="zh-CN" smtClean="0"/>
          </a:p>
        </p:txBody>
      </p:sp>
      <p:sp>
        <p:nvSpPr>
          <p:cNvPr id="6553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554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Times New Roman" pitchFamily="18" charset="0"/>
            </a:endParaRPr>
          </a:p>
        </p:txBody>
      </p:sp>
      <p:sp>
        <p:nvSpPr>
          <p:cNvPr id="219139" name="Rectangle 3"/>
          <p:cNvSpPr>
            <a:spLocks noGrp="1" noChangeArrowheads="1"/>
          </p:cNvSpPr>
          <p:nvPr>
            <p:ph type="body" idx="1"/>
          </p:nvPr>
        </p:nvSpPr>
        <p:spPr>
          <a:xfrm>
            <a:off x="381000" y="836613"/>
            <a:ext cx="8229600" cy="5564187"/>
          </a:xfrm>
        </p:spPr>
        <p:txBody>
          <a:bodyPr/>
          <a:lstStyle/>
          <a:p>
            <a:pPr algn="just" eaLnBrk="1" hangingPunct="1">
              <a:buFontTx/>
              <a:buNone/>
            </a:pPr>
            <a:r>
              <a:rPr lang="en-US" altLang="zh-CN" b="1" smtClean="0">
                <a:solidFill>
                  <a:srgbClr val="A50021"/>
                </a:solidFill>
                <a:latin typeface="Times New Roman" pitchFamily="18" charset="0"/>
              </a:rPr>
              <a:t>4.4.3  </a:t>
            </a:r>
            <a:r>
              <a:rPr lang="zh-CN" altLang="en-US" b="1" smtClean="0">
                <a:solidFill>
                  <a:srgbClr val="A50021"/>
                </a:solidFill>
                <a:latin typeface="Times New Roman" pitchFamily="18" charset="0"/>
              </a:rPr>
              <a:t>补码两位乘法</a:t>
            </a:r>
          </a:p>
          <a:p>
            <a:pPr algn="just" eaLnBrk="1" hangingPunct="1">
              <a:buFontTx/>
              <a:buNone/>
            </a:pPr>
            <a:r>
              <a:rPr lang="zh-CN" altLang="en-US" b="1" smtClean="0">
                <a:latin typeface="宋体" pitchFamily="2" charset="-122"/>
              </a:rPr>
              <a:t>      为了提高乘法的执行速度，可以选用两位乘法的方案。所谓两位乘法，就是每次处理乘数中的两位，从而使乘法的速度提高了一倍。两位乘法又可分为原码两位乘法和补码两位乘法，在此只讨论</a:t>
            </a:r>
            <a:r>
              <a:rPr lang="zh-CN" altLang="en-US" b="1" smtClean="0">
                <a:latin typeface="Times New Roman" pitchFamily="18" charset="0"/>
              </a:rPr>
              <a:t>补码两位乘法。</a:t>
            </a:r>
            <a:endParaRPr lang="zh-CN" altLang="en-US" b="1" smtClean="0">
              <a:latin typeface="宋体" pitchFamily="2" charset="-122"/>
            </a:endParaRPr>
          </a:p>
          <a:p>
            <a:pPr algn="just" eaLnBrk="1" hangingPunct="1">
              <a:buFontTx/>
              <a:buNone/>
            </a:pPr>
            <a:r>
              <a:rPr lang="zh-CN" altLang="en-US" b="1" smtClean="0">
                <a:latin typeface="Times New Roman" pitchFamily="18" charset="0"/>
              </a:rPr>
              <a:t>            根据前面介绍的</a:t>
            </a:r>
            <a:r>
              <a:rPr lang="en-US" altLang="zh-CN" b="1" smtClean="0">
                <a:latin typeface="Times New Roman" pitchFamily="18" charset="0"/>
              </a:rPr>
              <a:t>Booth</a:t>
            </a:r>
            <a:r>
              <a:rPr lang="zh-CN" altLang="en-US" b="1" smtClean="0">
                <a:latin typeface="Times New Roman" pitchFamily="18" charset="0"/>
              </a:rPr>
              <a:t>乘法方便地推导出补码两位乘法，即把补码两位乘理解为将</a:t>
            </a:r>
            <a:r>
              <a:rPr lang="en-US" altLang="zh-CN" b="1" smtClean="0">
                <a:latin typeface="Times New Roman" pitchFamily="18" charset="0"/>
              </a:rPr>
              <a:t>Booth</a:t>
            </a:r>
            <a:r>
              <a:rPr lang="zh-CN" altLang="en-US" b="1" smtClean="0">
                <a:latin typeface="Times New Roman" pitchFamily="18" charset="0"/>
              </a:rPr>
              <a:t>乘法的两次合并为一次来做。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9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2D2338B-03D4-40B6-BFFF-7E154F4E5DC1}" type="datetime2">
              <a:rPr kumimoji="0" lang="zh-CN" altLang="en-US" smtClean="0"/>
              <a:pPr eaLnBrk="1" hangingPunct="1"/>
              <a:t>2016年10月31日</a:t>
            </a:fld>
            <a:endParaRPr kumimoji="0" lang="en-US" altLang="zh-CN" smtClean="0"/>
          </a:p>
        </p:txBody>
      </p:sp>
      <p:sp>
        <p:nvSpPr>
          <p:cNvPr id="6656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6564"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latin typeface="Times New Roman" pitchFamily="18" charset="0"/>
            </a:endParaRPr>
          </a:p>
        </p:txBody>
      </p:sp>
      <p:sp>
        <p:nvSpPr>
          <p:cNvPr id="305155" name="Rectangle 3"/>
          <p:cNvSpPr>
            <a:spLocks noGrp="1" noChangeArrowheads="1"/>
          </p:cNvSpPr>
          <p:nvPr>
            <p:ph type="body" idx="1"/>
          </p:nvPr>
        </p:nvSpPr>
        <p:spPr>
          <a:xfrm>
            <a:off x="381000" y="836613"/>
            <a:ext cx="8229600" cy="5564187"/>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补码两位乘法可以通过</a:t>
            </a:r>
            <a:r>
              <a:rPr lang="en-US" altLang="zh-CN" b="1" smtClean="0">
                <a:latin typeface="Times New Roman" pitchFamily="18" charset="0"/>
              </a:rPr>
              <a:t>Y</a:t>
            </a:r>
            <a:r>
              <a:rPr lang="en-US" altLang="zh-CN" b="1" baseline="-25000" smtClean="0">
                <a:latin typeface="Times New Roman" pitchFamily="18" charset="0"/>
              </a:rPr>
              <a:t>i-1</a:t>
            </a:r>
            <a:r>
              <a:rPr lang="en-US" altLang="zh-CN" b="1" smtClean="0">
                <a:latin typeface="Times New Roman" pitchFamily="18" charset="0"/>
              </a:rPr>
              <a:t>Y</a:t>
            </a:r>
            <a:r>
              <a:rPr lang="en-US" altLang="zh-CN" b="1" baseline="-25000" smtClean="0">
                <a:latin typeface="Times New Roman" pitchFamily="18" charset="0"/>
              </a:rPr>
              <a:t>i</a:t>
            </a:r>
            <a:r>
              <a:rPr lang="en-US" altLang="zh-CN" b="1" smtClean="0">
                <a:latin typeface="Times New Roman" pitchFamily="18" charset="0"/>
              </a:rPr>
              <a:t>Y</a:t>
            </a:r>
            <a:r>
              <a:rPr lang="en-US" altLang="zh-CN" b="1" baseline="-25000" smtClean="0">
                <a:latin typeface="Times New Roman" pitchFamily="18" charset="0"/>
              </a:rPr>
              <a:t>i+1</a:t>
            </a:r>
            <a:r>
              <a:rPr lang="zh-CN" altLang="en-US" b="1" smtClean="0">
                <a:latin typeface="Times New Roman" pitchFamily="18" charset="0"/>
              </a:rPr>
              <a:t>三位的不同组合来判断原部分积与</a:t>
            </a:r>
            <a:r>
              <a:rPr lang="en-US" altLang="zh-CN" b="1" smtClean="0">
                <a:latin typeface="Times New Roman" pitchFamily="18" charset="0"/>
              </a:rPr>
              <a:t>[X]</a:t>
            </a:r>
            <a:r>
              <a:rPr lang="zh-CN" altLang="en-US" b="1" baseline="-25000" smtClean="0">
                <a:latin typeface="Times New Roman" pitchFamily="18" charset="0"/>
              </a:rPr>
              <a:t>补</a:t>
            </a:r>
            <a:r>
              <a:rPr lang="zh-CN" altLang="en-US" b="1" smtClean="0">
                <a:latin typeface="Times New Roman" pitchFamily="18" charset="0"/>
              </a:rPr>
              <a:t>的运算情况，然后右移两位得到新的部分积。</a:t>
            </a:r>
          </a:p>
        </p:txBody>
      </p:sp>
      <p:pic>
        <p:nvPicPr>
          <p:cNvPr id="66566" name="Picture 4" descr="1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81300"/>
            <a:ext cx="91440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A9F9FC8-0A12-4181-8D85-9F5BF7A17429}" type="datetime2">
              <a:rPr kumimoji="0" lang="zh-CN" altLang="en-US" smtClean="0"/>
              <a:pPr eaLnBrk="1" hangingPunct="1"/>
              <a:t>2016年10月31日</a:t>
            </a:fld>
            <a:endParaRPr kumimoji="0" lang="en-US" altLang="zh-CN" smtClean="0"/>
          </a:p>
        </p:txBody>
      </p:sp>
      <p:sp>
        <p:nvSpPr>
          <p:cNvPr id="6758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758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200" smtClean="0">
              <a:latin typeface="Times New Roman" pitchFamily="18" charset="0"/>
            </a:endParaRPr>
          </a:p>
        </p:txBody>
      </p:sp>
      <p:sp>
        <p:nvSpPr>
          <p:cNvPr id="221187" name="Rectangle 3"/>
          <p:cNvSpPr>
            <a:spLocks noGrp="1" noChangeArrowheads="1"/>
          </p:cNvSpPr>
          <p:nvPr>
            <p:ph type="body" idx="1"/>
          </p:nvPr>
        </p:nvSpPr>
        <p:spPr>
          <a:xfrm>
            <a:off x="727075" y="989013"/>
            <a:ext cx="7772400" cy="5048250"/>
          </a:xfrm>
        </p:spPr>
        <p:txBody>
          <a:bodyPr/>
          <a:lstStyle/>
          <a:p>
            <a:pPr marL="533400" indent="-533400" algn="just" eaLnBrk="1" hangingPunct="1">
              <a:lnSpc>
                <a:spcPct val="90000"/>
              </a:lnSpc>
              <a:buFontTx/>
              <a:buNone/>
            </a:pPr>
            <a:r>
              <a:rPr lang="en-US" altLang="zh-CN" b="1" smtClean="0">
                <a:solidFill>
                  <a:srgbClr val="FF3300"/>
                </a:solidFill>
                <a:latin typeface="Times New Roman" pitchFamily="18" charset="0"/>
              </a:rPr>
              <a:t>Y</a:t>
            </a:r>
            <a:r>
              <a:rPr lang="en-US" altLang="zh-CN" b="1" baseline="-25000" smtClean="0">
                <a:solidFill>
                  <a:srgbClr val="FF3300"/>
                </a:solidFill>
                <a:latin typeface="Times New Roman" pitchFamily="18" charset="0"/>
              </a:rPr>
              <a:t>n-1</a:t>
            </a:r>
            <a:r>
              <a:rPr lang="en-US" altLang="zh-CN" b="1" smtClean="0">
                <a:solidFill>
                  <a:srgbClr val="FF3300"/>
                </a:solidFill>
                <a:latin typeface="Times New Roman" pitchFamily="18" charset="0"/>
              </a:rPr>
              <a:t>Y</a:t>
            </a:r>
            <a:r>
              <a:rPr lang="en-US" altLang="zh-CN" b="1" baseline="-25000" smtClean="0">
                <a:solidFill>
                  <a:srgbClr val="FF3300"/>
                </a:solidFill>
                <a:latin typeface="Times New Roman" pitchFamily="18" charset="0"/>
              </a:rPr>
              <a:t>n</a:t>
            </a:r>
            <a:r>
              <a:rPr lang="en-US" altLang="zh-CN" b="1" smtClean="0">
                <a:solidFill>
                  <a:srgbClr val="FF3300"/>
                </a:solidFill>
                <a:latin typeface="Times New Roman" pitchFamily="18" charset="0"/>
              </a:rPr>
              <a:t>Y</a:t>
            </a:r>
            <a:r>
              <a:rPr lang="en-US" altLang="zh-CN" b="1" baseline="-25000" smtClean="0">
                <a:solidFill>
                  <a:srgbClr val="FF3300"/>
                </a:solidFill>
                <a:latin typeface="Times New Roman" pitchFamily="18" charset="0"/>
              </a:rPr>
              <a:t>n+1</a:t>
            </a:r>
          </a:p>
          <a:p>
            <a:pPr marL="533400" indent="-533400" algn="just" eaLnBrk="1" hangingPunct="1">
              <a:lnSpc>
                <a:spcPct val="90000"/>
              </a:lnSpc>
              <a:buFontTx/>
              <a:buNone/>
            </a:pPr>
            <a:r>
              <a:rPr lang="en-US" altLang="zh-CN" b="1" smtClean="0">
                <a:latin typeface="Times New Roman" pitchFamily="18" charset="0"/>
              </a:rPr>
              <a:t>0     0    0      +0</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0     0    1      +[X]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0     1    0      +[X]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0     1    1      +2[X]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1     0    0      +2[-X]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1     0    1      +[-X]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1     1    0      +[-X]</a:t>
            </a:r>
            <a:r>
              <a:rPr lang="zh-CN" altLang="en-US" b="1" baseline="-25000" smtClean="0">
                <a:latin typeface="Times New Roman" pitchFamily="18" charset="0"/>
              </a:rPr>
              <a:t>补</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a:p>
            <a:pPr marL="533400" indent="-533400" algn="just" eaLnBrk="1" hangingPunct="1">
              <a:lnSpc>
                <a:spcPct val="90000"/>
              </a:lnSpc>
              <a:buFontTx/>
              <a:buNone/>
            </a:pPr>
            <a:r>
              <a:rPr lang="en-US" altLang="zh-CN" b="1" smtClean="0">
                <a:latin typeface="Times New Roman" pitchFamily="18" charset="0"/>
              </a:rPr>
              <a:t>1     1    1      +0</a:t>
            </a:r>
            <a:r>
              <a:rPr lang="zh-CN" altLang="en-US" b="1" smtClean="0">
                <a:latin typeface="Times New Roman" pitchFamily="18" charset="0"/>
              </a:rPr>
              <a:t>，右移</a:t>
            </a:r>
            <a:r>
              <a:rPr lang="en-US" altLang="zh-CN" b="1" smtClean="0">
                <a:latin typeface="Times New Roman" pitchFamily="18" charset="0"/>
              </a:rPr>
              <a:t>2</a:t>
            </a:r>
            <a:r>
              <a:rPr lang="zh-CN" altLang="en-US" b="1" smtClean="0">
                <a:latin typeface="Times New Roman" pitchFamily="18" charset="0"/>
              </a:rPr>
              <a:t>位</a:t>
            </a:r>
          </a:p>
        </p:txBody>
      </p:sp>
      <p:pic>
        <p:nvPicPr>
          <p:cNvPr id="675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908050"/>
            <a:ext cx="619283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1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11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1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11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18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118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1187">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1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AD16DF7-05CD-4154-80F3-C708E074742C}" type="datetime2">
              <a:rPr kumimoji="0" lang="zh-CN" altLang="en-US" smtClean="0"/>
              <a:pPr eaLnBrk="1" hangingPunct="1"/>
              <a:t>2016年10月31日</a:t>
            </a:fld>
            <a:endParaRPr kumimoji="0" lang="en-US" altLang="zh-CN" smtClean="0"/>
          </a:p>
        </p:txBody>
      </p:sp>
      <p:sp>
        <p:nvSpPr>
          <p:cNvPr id="6861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861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600" smtClean="0">
              <a:solidFill>
                <a:srgbClr val="A50021"/>
              </a:solidFill>
              <a:latin typeface="Times New Roman" pitchFamily="18" charset="0"/>
            </a:endParaRPr>
          </a:p>
        </p:txBody>
      </p:sp>
      <p:sp>
        <p:nvSpPr>
          <p:cNvPr id="220163" name="Rectangle 3"/>
          <p:cNvSpPr>
            <a:spLocks noGrp="1" noChangeArrowheads="1"/>
          </p:cNvSpPr>
          <p:nvPr>
            <p:ph type="body" idx="1"/>
          </p:nvPr>
        </p:nvSpPr>
        <p:spPr>
          <a:xfrm>
            <a:off x="381000" y="855663"/>
            <a:ext cx="8229600" cy="5181600"/>
          </a:xfrm>
        </p:spPr>
        <p:txBody>
          <a:bodyPr/>
          <a:lstStyle/>
          <a:p>
            <a:pPr algn="just" eaLnBrk="1" hangingPunct="1">
              <a:buFontTx/>
              <a:buNone/>
            </a:pPr>
            <a:r>
              <a:rPr lang="zh-CN" altLang="en-US" b="1" smtClean="0">
                <a:latin typeface="Times New Roman" pitchFamily="18" charset="0"/>
              </a:rPr>
              <a:t>补码两位乘法规则如下：</a:t>
            </a:r>
          </a:p>
          <a:p>
            <a:pPr algn="just" eaLnBrk="1" hangingPunct="1">
              <a:buFontTx/>
              <a:buNone/>
            </a:pPr>
            <a:r>
              <a:rPr lang="zh-CN" altLang="en-US" b="1" smtClean="0">
                <a:latin typeface="Times New Roman" pitchFamily="18" charset="0"/>
              </a:rPr>
              <a:t>           ①  参加运算的数用补码表示；</a:t>
            </a:r>
          </a:p>
          <a:p>
            <a:pPr algn="just" eaLnBrk="1" hangingPunct="1">
              <a:buFontTx/>
              <a:buNone/>
            </a:pPr>
            <a:r>
              <a:rPr lang="zh-CN" altLang="en-US" b="1" smtClean="0">
                <a:latin typeface="Times New Roman" pitchFamily="18" charset="0"/>
              </a:rPr>
              <a:t>           ②  符号位参加运算；</a:t>
            </a:r>
          </a:p>
          <a:p>
            <a:pPr algn="just" eaLnBrk="1" hangingPunct="1">
              <a:buFontTx/>
              <a:buNone/>
            </a:pPr>
            <a:r>
              <a:rPr lang="zh-CN" altLang="en-US" b="1" smtClean="0">
                <a:latin typeface="Times New Roman" pitchFamily="18" charset="0"/>
              </a:rPr>
              <a:t>           ③ 乘数最低位后增加一位附加位</a:t>
            </a:r>
            <a:r>
              <a:rPr lang="en-US" altLang="zh-CN" b="1" smtClean="0">
                <a:latin typeface="Times New Roman" pitchFamily="18" charset="0"/>
              </a:rPr>
              <a:t>Y</a:t>
            </a:r>
            <a:r>
              <a:rPr lang="en-US" altLang="zh-CN" b="1" baseline="-25000" smtClean="0">
                <a:latin typeface="Times New Roman" pitchFamily="18" charset="0"/>
              </a:rPr>
              <a:t>n+1</a:t>
            </a:r>
            <a:r>
              <a:rPr lang="zh-CN" altLang="en-US" b="1" smtClean="0">
                <a:latin typeface="Times New Roman" pitchFamily="18" charset="0"/>
              </a:rPr>
              <a:t>，初值为</a:t>
            </a:r>
            <a:r>
              <a:rPr lang="en-US" altLang="zh-CN" b="1" smtClean="0">
                <a:latin typeface="Times New Roman" pitchFamily="18" charset="0"/>
              </a:rPr>
              <a:t>0</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④ 根据乘数的最低三位</a:t>
            </a:r>
            <a:r>
              <a:rPr lang="en-US" altLang="zh-CN" b="1" smtClean="0">
                <a:latin typeface="Times New Roman" pitchFamily="18" charset="0"/>
              </a:rPr>
              <a:t>Y</a:t>
            </a:r>
            <a:r>
              <a:rPr lang="en-US" altLang="zh-CN" b="1" baseline="-25000" smtClean="0">
                <a:latin typeface="Times New Roman" pitchFamily="18" charset="0"/>
              </a:rPr>
              <a:t>n-1</a:t>
            </a:r>
            <a:r>
              <a:rPr lang="en-US" altLang="zh-CN" b="1" smtClean="0">
                <a:latin typeface="Times New Roman" pitchFamily="18" charset="0"/>
              </a:rPr>
              <a:t>Y</a:t>
            </a:r>
            <a:r>
              <a:rPr lang="en-US" altLang="zh-CN" b="1" baseline="-25000" smtClean="0">
                <a:latin typeface="Times New Roman" pitchFamily="18" charset="0"/>
              </a:rPr>
              <a:t>n</a:t>
            </a:r>
            <a:r>
              <a:rPr lang="en-US" altLang="zh-CN" b="1" smtClean="0">
                <a:latin typeface="Times New Roman" pitchFamily="18" charset="0"/>
              </a:rPr>
              <a:t>Y</a:t>
            </a:r>
            <a:r>
              <a:rPr lang="en-US" altLang="zh-CN" b="1" baseline="-25000" smtClean="0">
                <a:latin typeface="Times New Roman" pitchFamily="18" charset="0"/>
              </a:rPr>
              <a:t>n+1</a:t>
            </a:r>
            <a:r>
              <a:rPr lang="zh-CN" altLang="en-US" b="1" smtClean="0">
                <a:latin typeface="Times New Roman" pitchFamily="18" charset="0"/>
              </a:rPr>
              <a:t>的值决定每次应执行的操作；</a:t>
            </a:r>
          </a:p>
          <a:p>
            <a:pPr algn="just" eaLnBrk="1" hangingPunct="1">
              <a:buFontTx/>
              <a:buNone/>
            </a:pPr>
            <a:r>
              <a:rPr lang="zh-CN" altLang="en-US" b="1" smtClean="0">
                <a:latin typeface="Times New Roman" pitchFamily="18" charset="0"/>
              </a:rPr>
              <a:t>           ⑤  移位按补码右移规则进行。</a:t>
            </a:r>
          </a:p>
          <a:p>
            <a:pPr algn="just" eaLnBrk="1" hangingPunct="1">
              <a:buFontTx/>
              <a:buNone/>
            </a:pPr>
            <a:r>
              <a:rPr lang="zh-CN" altLang="en-US" sz="3600" b="1" smtClean="0">
                <a:latin typeface="Times New Roman" pitchFamily="18" charset="0"/>
              </a:rPr>
              <a:t>         </a:t>
            </a:r>
            <a:r>
              <a:rPr lang="zh-CN" altLang="en-US" b="1" smtClean="0">
                <a:latin typeface="Times New Roman" pitchFamily="18" charset="0"/>
              </a:rPr>
              <a:t>比较结果（</a:t>
            </a:r>
            <a:r>
              <a:rPr lang="en-US" altLang="zh-CN" b="1" smtClean="0">
                <a:solidFill>
                  <a:srgbClr val="FF0000"/>
                </a:solidFill>
                <a:latin typeface="Times New Roman" pitchFamily="18" charset="0"/>
              </a:rPr>
              <a:t>Y</a:t>
            </a:r>
            <a:r>
              <a:rPr lang="en-US" altLang="zh-CN" b="1" baseline="-25000" smtClean="0">
                <a:solidFill>
                  <a:srgbClr val="FF0000"/>
                </a:solidFill>
                <a:latin typeface="Times New Roman" pitchFamily="18" charset="0"/>
              </a:rPr>
              <a:t>i+1</a:t>
            </a:r>
            <a:r>
              <a:rPr lang="en-US" altLang="zh-CN" b="1" smtClean="0">
                <a:solidFill>
                  <a:srgbClr val="FF0000"/>
                </a:solidFill>
                <a:latin typeface="Times New Roman" pitchFamily="18" charset="0"/>
              </a:rPr>
              <a:t>+Y</a:t>
            </a:r>
            <a:r>
              <a:rPr lang="en-US" altLang="zh-CN" b="1" baseline="-25000" smtClean="0">
                <a:solidFill>
                  <a:srgbClr val="FF0000"/>
                </a:solidFill>
                <a:latin typeface="Times New Roman" pitchFamily="18" charset="0"/>
              </a:rPr>
              <a:t>i</a:t>
            </a:r>
            <a:r>
              <a:rPr lang="en-US" altLang="zh-CN" b="1" smtClean="0">
                <a:solidFill>
                  <a:srgbClr val="FF0000"/>
                </a:solidFill>
                <a:latin typeface="Times New Roman" pitchFamily="18" charset="0"/>
              </a:rPr>
              <a:t>-2Y</a:t>
            </a:r>
            <a:r>
              <a:rPr lang="en-US" altLang="zh-CN" b="1" baseline="-25000" smtClean="0">
                <a:solidFill>
                  <a:srgbClr val="FF0000"/>
                </a:solidFill>
                <a:latin typeface="Times New Roman" pitchFamily="18" charset="0"/>
              </a:rPr>
              <a:t>i-1</a:t>
            </a:r>
            <a:r>
              <a:rPr lang="zh-CN" altLang="en-US" b="1"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01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01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01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01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01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016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0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28DDE32-0F6D-4518-8FE2-EAEA412C1EC1}" type="datetime2">
              <a:rPr kumimoji="0" lang="zh-CN" altLang="en-US" smtClean="0"/>
              <a:pPr eaLnBrk="1" hangingPunct="1"/>
              <a:t>2016年10月31日</a:t>
            </a:fld>
            <a:endParaRPr kumimoji="0" lang="en-US" altLang="zh-CN" smtClean="0"/>
          </a:p>
        </p:txBody>
      </p:sp>
      <p:sp>
        <p:nvSpPr>
          <p:cNvPr id="6963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6963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z="3600" smtClean="0">
              <a:solidFill>
                <a:srgbClr val="A50021"/>
              </a:solidFill>
              <a:latin typeface="Times New Roman" pitchFamily="18" charset="0"/>
            </a:endParaRPr>
          </a:p>
        </p:txBody>
      </p:sp>
      <p:pic>
        <p:nvPicPr>
          <p:cNvPr id="69637" name="Picture 5" descr="11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0"/>
            <a:ext cx="89646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613" y="4292600"/>
            <a:ext cx="2190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9" name="TextBox 1"/>
          <p:cNvSpPr txBox="1">
            <a:spLocks noChangeArrowheads="1"/>
          </p:cNvSpPr>
          <p:nvPr/>
        </p:nvSpPr>
        <p:spPr bwMode="auto">
          <a:xfrm>
            <a:off x="5076825" y="4221163"/>
            <a:ext cx="2873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en-US" altLang="zh-CN" sz="2100"/>
              <a:t>1</a:t>
            </a:r>
            <a:endParaRPr lang="zh-CN" altLang="en-US" sz="210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C176D5F-5BF1-4206-B3E8-97ED8DD27EF3}" type="datetime2">
              <a:rPr kumimoji="0" lang="zh-CN" altLang="en-US" smtClean="0"/>
              <a:pPr eaLnBrk="1" hangingPunct="1"/>
              <a:t>2016年10月31日</a:t>
            </a:fld>
            <a:endParaRPr kumimoji="0" lang="en-US" altLang="zh-CN" smtClean="0"/>
          </a:p>
        </p:txBody>
      </p:sp>
      <p:sp>
        <p:nvSpPr>
          <p:cNvPr id="7065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0660"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p>
        </p:txBody>
      </p:sp>
      <p:sp>
        <p:nvSpPr>
          <p:cNvPr id="222211" name="Rectangle 3"/>
          <p:cNvSpPr>
            <a:spLocks noGrp="1" noChangeArrowheads="1"/>
          </p:cNvSpPr>
          <p:nvPr>
            <p:ph type="body" idx="1"/>
          </p:nvPr>
        </p:nvSpPr>
        <p:spPr>
          <a:xfrm>
            <a:off x="346075" y="855663"/>
            <a:ext cx="8188325" cy="6002337"/>
          </a:xfrm>
        </p:spPr>
        <p:txBody>
          <a:bodyPr/>
          <a:lstStyle/>
          <a:p>
            <a:pPr eaLnBrk="1" hangingPunct="1">
              <a:buFontTx/>
              <a:buNone/>
            </a:pPr>
            <a:r>
              <a:rPr lang="en-US" altLang="zh-CN" b="1" smtClean="0">
                <a:latin typeface="Times New Roman" pitchFamily="18" charset="0"/>
              </a:rPr>
              <a:t>            </a:t>
            </a:r>
            <a:r>
              <a:rPr lang="zh-CN" altLang="en-US" b="1" smtClean="0">
                <a:latin typeface="Times New Roman" pitchFamily="18" charset="0"/>
              </a:rPr>
              <a:t>被乘数和部分积取三符号位，当乘数的数值位位数</a:t>
            </a:r>
            <a:r>
              <a:rPr lang="en-US" altLang="zh-CN" b="1" smtClean="0">
                <a:latin typeface="Times New Roman" pitchFamily="18" charset="0"/>
              </a:rPr>
              <a:t>n </a:t>
            </a:r>
            <a:r>
              <a:rPr lang="zh-CN" altLang="en-US" b="1" smtClean="0">
                <a:latin typeface="Times New Roman" pitchFamily="18" charset="0"/>
              </a:rPr>
              <a:t>为偶数时，乘数取两符号位，共需作</a:t>
            </a:r>
            <a:r>
              <a:rPr lang="en-US" altLang="zh-CN" b="1" smtClean="0">
                <a:latin typeface="Times New Roman" pitchFamily="18" charset="0"/>
              </a:rPr>
              <a:t>(n/2)+1</a:t>
            </a:r>
            <a:r>
              <a:rPr lang="zh-CN" altLang="en-US" b="1" smtClean="0">
                <a:latin typeface="Times New Roman" pitchFamily="18" charset="0"/>
              </a:rPr>
              <a:t>次累加，</a:t>
            </a:r>
            <a:r>
              <a:rPr lang="en-US" altLang="zh-CN" b="1" smtClean="0">
                <a:latin typeface="Times New Roman" pitchFamily="18" charset="0"/>
              </a:rPr>
              <a:t>n/2</a:t>
            </a:r>
            <a:r>
              <a:rPr lang="zh-CN" altLang="en-US" b="1" smtClean="0">
                <a:latin typeface="Times New Roman" pitchFamily="18" charset="0"/>
              </a:rPr>
              <a:t>次移位（最后一次不移位）；当</a:t>
            </a:r>
            <a:r>
              <a:rPr lang="en-US" altLang="zh-CN" b="1" smtClean="0">
                <a:latin typeface="Times New Roman" pitchFamily="18" charset="0"/>
              </a:rPr>
              <a:t>n</a:t>
            </a:r>
            <a:r>
              <a:rPr lang="zh-CN" altLang="en-US" b="1" smtClean="0">
                <a:latin typeface="Times New Roman" pitchFamily="18" charset="0"/>
              </a:rPr>
              <a:t>为奇数时，乘数只需一个符号位，共需</a:t>
            </a:r>
            <a:r>
              <a:rPr lang="en-US" altLang="zh-CN" b="1" smtClean="0">
                <a:latin typeface="Times New Roman" pitchFamily="18" charset="0"/>
              </a:rPr>
              <a:t>(n</a:t>
            </a:r>
            <a:r>
              <a:rPr lang="zh-CN" altLang="en-US" b="1" smtClean="0">
                <a:latin typeface="Times New Roman" pitchFamily="18" charset="0"/>
              </a:rPr>
              <a:t>＋</a:t>
            </a:r>
            <a:r>
              <a:rPr lang="en-US" altLang="zh-CN" b="1" smtClean="0">
                <a:latin typeface="Times New Roman" pitchFamily="18" charset="0"/>
              </a:rPr>
              <a:t>1)/2</a:t>
            </a:r>
            <a:r>
              <a:rPr lang="zh-CN" altLang="en-US" b="1" smtClean="0">
                <a:latin typeface="Times New Roman" pitchFamily="18" charset="0"/>
              </a:rPr>
              <a:t>次累加和移位，但最后一次仅移一位。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22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099F0D9-35A9-42B5-A2CB-D7B9B64D22CA}" type="datetime2">
              <a:rPr kumimoji="0" lang="zh-CN" altLang="en-US" smtClean="0"/>
              <a:pPr eaLnBrk="1" hangingPunct="1"/>
              <a:t>2016年10月31日</a:t>
            </a:fld>
            <a:endParaRPr kumimoji="0" lang="en-US" altLang="zh-CN" smtClean="0"/>
          </a:p>
        </p:txBody>
      </p:sp>
      <p:sp>
        <p:nvSpPr>
          <p:cNvPr id="7168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168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p>
        </p:txBody>
      </p:sp>
      <p:pic>
        <p:nvPicPr>
          <p:cNvPr id="71685" name="Picture 8" descr="116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313"/>
            <a:ext cx="914400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143F15A3-8B51-4D46-A706-BFD58855D1D6}" type="datetime2">
              <a:rPr kumimoji="0" lang="zh-CN" altLang="en-US" smtClean="0"/>
              <a:pPr eaLnBrk="1" hangingPunct="1"/>
              <a:t>2016年10月31日</a:t>
            </a:fld>
            <a:endParaRPr kumimoji="0" lang="en-US" altLang="zh-CN" smtClean="0"/>
          </a:p>
        </p:txBody>
      </p:sp>
      <p:sp>
        <p:nvSpPr>
          <p:cNvPr id="7270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270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p>
        </p:txBody>
      </p:sp>
      <p:sp>
        <p:nvSpPr>
          <p:cNvPr id="72709" name="Text Box 4"/>
          <p:cNvSpPr txBox="1">
            <a:spLocks noChangeArrowheads="1"/>
          </p:cNvSpPr>
          <p:nvPr/>
        </p:nvSpPr>
        <p:spPr bwMode="auto">
          <a:xfrm>
            <a:off x="539750" y="1052513"/>
            <a:ext cx="453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en-US" altLang="zh-CN" sz="2400" b="1"/>
              <a:t>4.4.4 </a:t>
            </a:r>
            <a:r>
              <a:rPr lang="zh-CN" altLang="en-US" sz="2400" b="1"/>
              <a:t>阵列乘法器</a:t>
            </a:r>
          </a:p>
        </p:txBody>
      </p:sp>
      <p:pic>
        <p:nvPicPr>
          <p:cNvPr id="72710" name="Picture 5" descr="11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775"/>
            <a:ext cx="9144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D1D0BF7-3AF2-49D7-82D0-6CF2C3F31D28}" type="datetime2">
              <a:rPr kumimoji="0" lang="zh-CN" altLang="en-US" smtClean="0"/>
              <a:pPr eaLnBrk="1" hangingPunct="1"/>
              <a:t>2016年10月31日</a:t>
            </a:fld>
            <a:endParaRPr kumimoji="0" lang="en-US" altLang="zh-CN" smtClean="0"/>
          </a:p>
        </p:txBody>
      </p:sp>
      <p:sp>
        <p:nvSpPr>
          <p:cNvPr id="92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220"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p>
        </p:txBody>
      </p:sp>
      <p:sp>
        <p:nvSpPr>
          <p:cNvPr id="187395" name="Rectangle 3"/>
          <p:cNvSpPr>
            <a:spLocks noGrp="1" noChangeArrowheads="1"/>
          </p:cNvSpPr>
          <p:nvPr>
            <p:ph type="body" idx="1"/>
          </p:nvPr>
        </p:nvSpPr>
        <p:spPr>
          <a:xfrm>
            <a:off x="304800" y="914400"/>
            <a:ext cx="8229600" cy="5391150"/>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把</a:t>
            </a:r>
            <a:r>
              <a:rPr lang="en-US" altLang="zh-CN" b="1" smtClean="0">
                <a:latin typeface="Times New Roman" pitchFamily="18" charset="0"/>
              </a:rPr>
              <a:t>n</a:t>
            </a:r>
            <a:r>
              <a:rPr lang="zh-CN" altLang="en-US" b="1" smtClean="0">
                <a:latin typeface="Times New Roman" pitchFamily="18" charset="0"/>
              </a:rPr>
              <a:t>个全加器串接起来，就可进行两个</a:t>
            </a:r>
            <a:r>
              <a:rPr lang="en-US" altLang="zh-CN" b="1" smtClean="0">
                <a:latin typeface="Times New Roman" pitchFamily="18" charset="0"/>
              </a:rPr>
              <a:t>n</a:t>
            </a:r>
            <a:r>
              <a:rPr lang="zh-CN" altLang="en-US" b="1" smtClean="0">
                <a:latin typeface="Times New Roman" pitchFamily="18" charset="0"/>
              </a:rPr>
              <a:t>位数的相加。串行进位又称行波进位，每一级进位直接依赖于前一级的进位，即进位信号是逐级形成的。</a:t>
            </a:r>
          </a:p>
        </p:txBody>
      </p:sp>
      <p:sp>
        <p:nvSpPr>
          <p:cNvPr id="187396" name="Text Box 4"/>
          <p:cNvSpPr txBox="1">
            <a:spLocks noChangeArrowheads="1"/>
          </p:cNvSpPr>
          <p:nvPr/>
        </p:nvSpPr>
        <p:spPr bwMode="auto">
          <a:xfrm>
            <a:off x="3448050" y="3200400"/>
            <a:ext cx="2647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1</a:t>
            </a:r>
            <a:r>
              <a:rPr lang="en-US" altLang="zh-CN" sz="3200" b="1">
                <a:solidFill>
                  <a:srgbClr val="FF0000"/>
                </a:solidFill>
                <a:cs typeface="Times New Roman" pitchFamily="18" charset="0"/>
              </a:rPr>
              <a:t>=G</a:t>
            </a:r>
            <a:r>
              <a:rPr lang="en-US" altLang="zh-CN" sz="3200" b="1" baseline="-30000">
                <a:solidFill>
                  <a:srgbClr val="FF0000"/>
                </a:solidFill>
                <a:cs typeface="Times New Roman" pitchFamily="18" charset="0"/>
              </a:rPr>
              <a:t>1</a:t>
            </a:r>
            <a:r>
              <a:rPr lang="en-US" altLang="zh-CN" sz="3200" b="1">
                <a:solidFill>
                  <a:srgbClr val="FF0000"/>
                </a:solidFill>
                <a:cs typeface="Times New Roman" pitchFamily="18" charset="0"/>
              </a:rPr>
              <a:t>+P</a:t>
            </a:r>
            <a:r>
              <a:rPr lang="en-US" altLang="zh-CN" sz="3200" b="1" baseline="-30000">
                <a:solidFill>
                  <a:srgbClr val="FF0000"/>
                </a:solidFill>
                <a:cs typeface="Times New Roman" pitchFamily="18" charset="0"/>
              </a:rPr>
              <a:t>1</a:t>
            </a: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0</a:t>
            </a:r>
          </a:p>
        </p:txBody>
      </p:sp>
      <p:sp>
        <p:nvSpPr>
          <p:cNvPr id="187397" name="Text Box 5"/>
          <p:cNvSpPr txBox="1">
            <a:spLocks noChangeArrowheads="1"/>
          </p:cNvSpPr>
          <p:nvPr/>
        </p:nvSpPr>
        <p:spPr bwMode="auto">
          <a:xfrm>
            <a:off x="3371850" y="3790950"/>
            <a:ext cx="2781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2</a:t>
            </a:r>
            <a:r>
              <a:rPr lang="en-US" altLang="zh-CN" sz="3200" b="1">
                <a:solidFill>
                  <a:srgbClr val="FF0000"/>
                </a:solidFill>
                <a:cs typeface="Times New Roman" pitchFamily="18" charset="0"/>
              </a:rPr>
              <a:t>=G</a:t>
            </a:r>
            <a:r>
              <a:rPr lang="en-US" altLang="zh-CN" sz="3200" b="1" baseline="-30000">
                <a:solidFill>
                  <a:srgbClr val="FF0000"/>
                </a:solidFill>
                <a:cs typeface="Times New Roman" pitchFamily="18" charset="0"/>
              </a:rPr>
              <a:t>2</a:t>
            </a:r>
            <a:r>
              <a:rPr lang="en-US" altLang="zh-CN" sz="3200" b="1">
                <a:solidFill>
                  <a:srgbClr val="FF0000"/>
                </a:solidFill>
                <a:cs typeface="Times New Roman" pitchFamily="18" charset="0"/>
              </a:rPr>
              <a:t>+P</a:t>
            </a:r>
            <a:r>
              <a:rPr lang="en-US" altLang="zh-CN" sz="3200" b="1" baseline="-30000">
                <a:solidFill>
                  <a:srgbClr val="FF0000"/>
                </a:solidFill>
                <a:cs typeface="Times New Roman" pitchFamily="18" charset="0"/>
              </a:rPr>
              <a:t>2</a:t>
            </a: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1</a:t>
            </a:r>
          </a:p>
        </p:txBody>
      </p:sp>
      <p:sp>
        <p:nvSpPr>
          <p:cNvPr id="187398" name="Text Box 6"/>
          <p:cNvSpPr txBox="1">
            <a:spLocks noChangeArrowheads="1"/>
          </p:cNvSpPr>
          <p:nvPr/>
        </p:nvSpPr>
        <p:spPr bwMode="auto">
          <a:xfrm>
            <a:off x="3448050" y="4914900"/>
            <a:ext cx="300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n</a:t>
            </a:r>
            <a:r>
              <a:rPr lang="en-US" altLang="zh-CN" sz="3200" b="1">
                <a:solidFill>
                  <a:srgbClr val="FF0000"/>
                </a:solidFill>
                <a:cs typeface="Times New Roman" pitchFamily="18" charset="0"/>
              </a:rPr>
              <a:t>=G</a:t>
            </a:r>
            <a:r>
              <a:rPr lang="en-US" altLang="zh-CN" sz="3200" b="1" baseline="-30000">
                <a:solidFill>
                  <a:srgbClr val="FF0000"/>
                </a:solidFill>
                <a:cs typeface="Times New Roman" pitchFamily="18" charset="0"/>
              </a:rPr>
              <a:t>n</a:t>
            </a:r>
            <a:r>
              <a:rPr lang="en-US" altLang="zh-CN" sz="3200" b="1">
                <a:solidFill>
                  <a:srgbClr val="FF0000"/>
                </a:solidFill>
                <a:cs typeface="Times New Roman" pitchFamily="18" charset="0"/>
              </a:rPr>
              <a:t>+P</a:t>
            </a:r>
            <a:r>
              <a:rPr lang="en-US" altLang="zh-CN" sz="3200" b="1" baseline="-30000">
                <a:solidFill>
                  <a:srgbClr val="FF0000"/>
                </a:solidFill>
                <a:cs typeface="Times New Roman" pitchFamily="18" charset="0"/>
              </a:rPr>
              <a:t>n</a:t>
            </a:r>
            <a:r>
              <a:rPr lang="en-US" altLang="zh-CN" sz="3200" b="1">
                <a:solidFill>
                  <a:srgbClr val="FF0000"/>
                </a:solidFill>
                <a:cs typeface="Times New Roman" pitchFamily="18" charset="0"/>
              </a:rPr>
              <a:t>C</a:t>
            </a:r>
            <a:r>
              <a:rPr lang="en-US" altLang="zh-CN" sz="3200" b="1" baseline="-30000">
                <a:solidFill>
                  <a:srgbClr val="FF0000"/>
                </a:solidFill>
                <a:cs typeface="Times New Roman" pitchFamily="18" charset="0"/>
              </a:rPr>
              <a:t>n-1</a:t>
            </a:r>
          </a:p>
        </p:txBody>
      </p:sp>
      <p:sp>
        <p:nvSpPr>
          <p:cNvPr id="187399" name="Text Box 7"/>
          <p:cNvSpPr txBox="1">
            <a:spLocks noChangeArrowheads="1"/>
          </p:cNvSpPr>
          <p:nvPr/>
        </p:nvSpPr>
        <p:spPr bwMode="auto">
          <a:xfrm>
            <a:off x="4457700" y="4267200"/>
            <a:ext cx="6715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3200">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7396"/>
                                        </p:tgtEl>
                                        <p:attrNameLst>
                                          <p:attrName>style.visibility</p:attrName>
                                        </p:attrNameLst>
                                      </p:cBhvr>
                                      <p:to>
                                        <p:strVal val="visible"/>
                                      </p:to>
                                    </p:set>
                                    <p:animEffect transition="in" filter="wipe(left)">
                                      <p:cBhvr>
                                        <p:cTn id="11" dur="500"/>
                                        <p:tgtEl>
                                          <p:spTgt spid="1873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7397"/>
                                        </p:tgtEl>
                                        <p:attrNameLst>
                                          <p:attrName>style.visibility</p:attrName>
                                        </p:attrNameLst>
                                      </p:cBhvr>
                                      <p:to>
                                        <p:strVal val="visible"/>
                                      </p:to>
                                    </p:set>
                                    <p:animEffect transition="in" filter="wipe(left)">
                                      <p:cBhvr>
                                        <p:cTn id="16" dur="500"/>
                                        <p:tgtEl>
                                          <p:spTgt spid="1873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73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7398"/>
                                        </p:tgtEl>
                                        <p:attrNameLst>
                                          <p:attrName>style.visibility</p:attrName>
                                        </p:attrNameLst>
                                      </p:cBhvr>
                                      <p:to>
                                        <p:strVal val="visible"/>
                                      </p:to>
                                    </p:set>
                                    <p:animEffect transition="in" filter="wipe(left)">
                                      <p:cBhvr>
                                        <p:cTn id="25" dur="500"/>
                                        <p:tgtEl>
                                          <p:spTgt spid="187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P spid="187396" grpId="0" autoUpdateAnimBg="0"/>
      <p:bldP spid="187397" grpId="0" autoUpdateAnimBg="0"/>
      <p:bldP spid="187398" grpId="0" autoUpdateAnimBg="0"/>
      <p:bldP spid="187399"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769CCE3-FF9C-4554-9365-C539461424BA}" type="datetime2">
              <a:rPr kumimoji="0" lang="zh-CN" altLang="en-US" smtClean="0"/>
              <a:pPr eaLnBrk="1" hangingPunct="1"/>
              <a:t>2016年10月31日</a:t>
            </a:fld>
            <a:endParaRPr kumimoji="0" lang="en-US" altLang="zh-CN" smtClean="0"/>
          </a:p>
        </p:txBody>
      </p:sp>
      <p:sp>
        <p:nvSpPr>
          <p:cNvPr id="7373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373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4.4 </a:t>
            </a:r>
            <a:r>
              <a:rPr lang="zh-CN" altLang="en-US" sz="2400" smtClean="0">
                <a:solidFill>
                  <a:schemeClr val="tx1"/>
                </a:solidFill>
                <a:latin typeface="宋体" pitchFamily="2" charset="-122"/>
              </a:rPr>
              <a:t>定点乘法运算</a:t>
            </a:r>
            <a:endParaRPr lang="zh-CN" altLang="en-US" smtClean="0"/>
          </a:p>
        </p:txBody>
      </p:sp>
      <p:pic>
        <p:nvPicPr>
          <p:cNvPr id="73733" name="Picture 4" descr="116 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92150"/>
            <a:ext cx="9144000"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093" name="Oval 5"/>
          <p:cNvSpPr>
            <a:spLocks noChangeArrowheads="1"/>
          </p:cNvSpPr>
          <p:nvPr/>
        </p:nvSpPr>
        <p:spPr bwMode="auto">
          <a:xfrm>
            <a:off x="6156325" y="2420938"/>
            <a:ext cx="360363" cy="215900"/>
          </a:xfrm>
          <a:prstGeom prst="ellipse">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4" name="Oval 6"/>
          <p:cNvSpPr>
            <a:spLocks noChangeArrowheads="1"/>
          </p:cNvSpPr>
          <p:nvPr/>
        </p:nvSpPr>
        <p:spPr bwMode="auto">
          <a:xfrm>
            <a:off x="5795963" y="1989138"/>
            <a:ext cx="215900" cy="360362"/>
          </a:xfrm>
          <a:prstGeom prst="ellipse">
            <a:avLst/>
          </a:prstGeom>
          <a:noFill/>
          <a:ln w="254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5" name="Oval 7"/>
          <p:cNvSpPr>
            <a:spLocks noChangeArrowheads="1"/>
          </p:cNvSpPr>
          <p:nvPr/>
        </p:nvSpPr>
        <p:spPr bwMode="auto">
          <a:xfrm rot="-2151619">
            <a:off x="6051550" y="1982788"/>
            <a:ext cx="793750" cy="287337"/>
          </a:xfrm>
          <a:prstGeom prst="ellipse">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6" name="Oval 8"/>
          <p:cNvSpPr>
            <a:spLocks noChangeArrowheads="1"/>
          </p:cNvSpPr>
          <p:nvPr/>
        </p:nvSpPr>
        <p:spPr bwMode="auto">
          <a:xfrm>
            <a:off x="5795963" y="2708275"/>
            <a:ext cx="215900" cy="360363"/>
          </a:xfrm>
          <a:prstGeom prst="ellipse">
            <a:avLst/>
          </a:prstGeom>
          <a:noFill/>
          <a:ln w="25400">
            <a:solidFill>
              <a:srgbClr val="8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7" name="Oval 9"/>
          <p:cNvSpPr>
            <a:spLocks noChangeArrowheads="1"/>
          </p:cNvSpPr>
          <p:nvPr/>
        </p:nvSpPr>
        <p:spPr bwMode="auto">
          <a:xfrm rot="-2151619">
            <a:off x="5002213" y="2781300"/>
            <a:ext cx="793750" cy="287338"/>
          </a:xfrm>
          <a:prstGeom prst="ellipse">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9" name="Text Box 11"/>
          <p:cNvSpPr txBox="1">
            <a:spLocks noChangeArrowheads="1"/>
          </p:cNvSpPr>
          <p:nvPr/>
        </p:nvSpPr>
        <p:spPr bwMode="auto">
          <a:xfrm>
            <a:off x="323850" y="692150"/>
            <a:ext cx="345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来自低端的进位信号</a:t>
            </a:r>
          </a:p>
        </p:txBody>
      </p:sp>
      <p:sp>
        <p:nvSpPr>
          <p:cNvPr id="345102" name="Text Box 14"/>
          <p:cNvSpPr txBox="1">
            <a:spLocks noChangeArrowheads="1"/>
          </p:cNvSpPr>
          <p:nvPr/>
        </p:nvSpPr>
        <p:spPr bwMode="auto">
          <a:xfrm>
            <a:off x="323850" y="1052513"/>
            <a:ext cx="3455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加数</a:t>
            </a:r>
          </a:p>
        </p:txBody>
      </p:sp>
      <p:sp>
        <p:nvSpPr>
          <p:cNvPr id="345103" name="Text Box 15"/>
          <p:cNvSpPr txBox="1">
            <a:spLocks noChangeArrowheads="1"/>
          </p:cNvSpPr>
          <p:nvPr/>
        </p:nvSpPr>
        <p:spPr bwMode="auto">
          <a:xfrm>
            <a:off x="323850" y="1412875"/>
            <a:ext cx="345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被加数</a:t>
            </a:r>
          </a:p>
        </p:txBody>
      </p:sp>
      <p:sp>
        <p:nvSpPr>
          <p:cNvPr id="345104" name="Text Box 16"/>
          <p:cNvSpPr txBox="1">
            <a:spLocks noChangeArrowheads="1"/>
          </p:cNvSpPr>
          <p:nvPr/>
        </p:nvSpPr>
        <p:spPr bwMode="auto">
          <a:xfrm>
            <a:off x="323850" y="1773238"/>
            <a:ext cx="3455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本位和</a:t>
            </a:r>
          </a:p>
        </p:txBody>
      </p:sp>
      <p:sp>
        <p:nvSpPr>
          <p:cNvPr id="345105" name="Text Box 17"/>
          <p:cNvSpPr txBox="1">
            <a:spLocks noChangeArrowheads="1"/>
          </p:cNvSpPr>
          <p:nvPr/>
        </p:nvSpPr>
        <p:spPr bwMode="auto">
          <a:xfrm>
            <a:off x="323850" y="2060575"/>
            <a:ext cx="345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来自低端的进位信号</a:t>
            </a:r>
          </a:p>
        </p:txBody>
      </p:sp>
      <p:sp>
        <p:nvSpPr>
          <p:cNvPr id="345106" name="Line 18"/>
          <p:cNvSpPr>
            <a:spLocks noChangeShapeType="1"/>
          </p:cNvSpPr>
          <p:nvPr/>
        </p:nvSpPr>
        <p:spPr bwMode="auto">
          <a:xfrm>
            <a:off x="2484438" y="908050"/>
            <a:ext cx="2303462" cy="0"/>
          </a:xfrm>
          <a:prstGeom prst="line">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07" name="Line 19"/>
          <p:cNvSpPr>
            <a:spLocks noChangeShapeType="1"/>
          </p:cNvSpPr>
          <p:nvPr/>
        </p:nvSpPr>
        <p:spPr bwMode="auto">
          <a:xfrm>
            <a:off x="4787900" y="908050"/>
            <a:ext cx="1800225" cy="936625"/>
          </a:xfrm>
          <a:prstGeom prst="line">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08" name="Line 20"/>
          <p:cNvSpPr>
            <a:spLocks noChangeShapeType="1"/>
          </p:cNvSpPr>
          <p:nvPr/>
        </p:nvSpPr>
        <p:spPr bwMode="auto">
          <a:xfrm>
            <a:off x="971550" y="1268413"/>
            <a:ext cx="3455988" cy="0"/>
          </a:xfrm>
          <a:prstGeom prst="line">
            <a:avLst/>
          </a:prstGeom>
          <a:noFill/>
          <a:ln w="25400">
            <a:solidFill>
              <a:srgbClr val="008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09" name="Line 21"/>
          <p:cNvSpPr>
            <a:spLocks noChangeShapeType="1"/>
          </p:cNvSpPr>
          <p:nvPr/>
        </p:nvSpPr>
        <p:spPr bwMode="auto">
          <a:xfrm>
            <a:off x="4427538" y="1268413"/>
            <a:ext cx="1368425" cy="792162"/>
          </a:xfrm>
          <a:prstGeom prst="line">
            <a:avLst/>
          </a:prstGeom>
          <a:noFill/>
          <a:ln w="25400">
            <a:solidFill>
              <a:srgbClr val="008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0" name="Line 22"/>
          <p:cNvSpPr>
            <a:spLocks noChangeShapeType="1"/>
          </p:cNvSpPr>
          <p:nvPr/>
        </p:nvSpPr>
        <p:spPr bwMode="auto">
          <a:xfrm>
            <a:off x="1116013" y="1628775"/>
            <a:ext cx="3095625" cy="0"/>
          </a:xfrm>
          <a:prstGeom prst="line">
            <a:avLst/>
          </a:prstGeom>
          <a:noFill/>
          <a:ln w="254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1" name="Line 23"/>
          <p:cNvSpPr>
            <a:spLocks noChangeShapeType="1"/>
          </p:cNvSpPr>
          <p:nvPr/>
        </p:nvSpPr>
        <p:spPr bwMode="auto">
          <a:xfrm>
            <a:off x="4211638" y="1628775"/>
            <a:ext cx="1296987" cy="863600"/>
          </a:xfrm>
          <a:prstGeom prst="line">
            <a:avLst/>
          </a:prstGeom>
          <a:noFill/>
          <a:ln w="254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2" name="Line 24"/>
          <p:cNvSpPr>
            <a:spLocks noChangeShapeType="1"/>
          </p:cNvSpPr>
          <p:nvPr/>
        </p:nvSpPr>
        <p:spPr bwMode="auto">
          <a:xfrm>
            <a:off x="5508625" y="2492375"/>
            <a:ext cx="576263" cy="0"/>
          </a:xfrm>
          <a:prstGeom prst="line">
            <a:avLst/>
          </a:prstGeom>
          <a:noFill/>
          <a:ln w="254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3" name="Line 25"/>
          <p:cNvSpPr>
            <a:spLocks noChangeShapeType="1"/>
          </p:cNvSpPr>
          <p:nvPr/>
        </p:nvSpPr>
        <p:spPr bwMode="auto">
          <a:xfrm>
            <a:off x="1116013" y="1989138"/>
            <a:ext cx="2735262" cy="0"/>
          </a:xfrm>
          <a:prstGeom prst="line">
            <a:avLst/>
          </a:prstGeom>
          <a:noFill/>
          <a:ln w="25400">
            <a:solidFill>
              <a:srgbClr val="808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4" name="Line 26"/>
          <p:cNvSpPr>
            <a:spLocks noChangeShapeType="1"/>
          </p:cNvSpPr>
          <p:nvPr/>
        </p:nvSpPr>
        <p:spPr bwMode="auto">
          <a:xfrm>
            <a:off x="3851275" y="1989138"/>
            <a:ext cx="1512888" cy="576262"/>
          </a:xfrm>
          <a:prstGeom prst="line">
            <a:avLst/>
          </a:prstGeom>
          <a:noFill/>
          <a:ln w="25400">
            <a:solidFill>
              <a:srgbClr val="808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5" name="Line 27"/>
          <p:cNvSpPr>
            <a:spLocks noChangeShapeType="1"/>
          </p:cNvSpPr>
          <p:nvPr/>
        </p:nvSpPr>
        <p:spPr bwMode="auto">
          <a:xfrm>
            <a:off x="5364163" y="2565400"/>
            <a:ext cx="576262" cy="142875"/>
          </a:xfrm>
          <a:prstGeom prst="line">
            <a:avLst/>
          </a:prstGeom>
          <a:noFill/>
          <a:ln w="25400">
            <a:solidFill>
              <a:srgbClr val="808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6" name="Line 28"/>
          <p:cNvSpPr>
            <a:spLocks noChangeShapeType="1"/>
          </p:cNvSpPr>
          <p:nvPr/>
        </p:nvSpPr>
        <p:spPr bwMode="auto">
          <a:xfrm>
            <a:off x="2484438" y="2276475"/>
            <a:ext cx="1009650" cy="0"/>
          </a:xfrm>
          <a:prstGeom prst="line">
            <a:avLst/>
          </a:prstGeom>
          <a:noFill/>
          <a:ln w="254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5117" name="Line 29"/>
          <p:cNvSpPr>
            <a:spLocks noChangeShapeType="1"/>
          </p:cNvSpPr>
          <p:nvPr/>
        </p:nvSpPr>
        <p:spPr bwMode="auto">
          <a:xfrm>
            <a:off x="3492500" y="2276475"/>
            <a:ext cx="1655763" cy="647700"/>
          </a:xfrm>
          <a:prstGeom prst="line">
            <a:avLst/>
          </a:prstGeom>
          <a:noFill/>
          <a:ln w="254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5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5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5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509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5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5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5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0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50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5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51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51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51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50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5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51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51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510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509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51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51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5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3" grpId="0" animBg="1"/>
      <p:bldP spid="345094" grpId="0" animBg="1"/>
      <p:bldP spid="345095" grpId="0" animBg="1"/>
      <p:bldP spid="345096" grpId="0" animBg="1"/>
      <p:bldP spid="345097" grpId="0" animBg="1"/>
      <p:bldP spid="345099" grpId="0"/>
      <p:bldP spid="345102" grpId="0"/>
      <p:bldP spid="345103" grpId="0"/>
      <p:bldP spid="345104" grpId="0"/>
      <p:bldP spid="345105" grpId="0"/>
      <p:bldP spid="345106" grpId="0" animBg="1"/>
      <p:bldP spid="345107" grpId="0" animBg="1"/>
      <p:bldP spid="345108" grpId="0" animBg="1"/>
      <p:bldP spid="345109" grpId="0" animBg="1"/>
      <p:bldP spid="345110" grpId="0" animBg="1"/>
      <p:bldP spid="345111" grpId="0" animBg="1"/>
      <p:bldP spid="345112" grpId="0" animBg="1"/>
      <p:bldP spid="345113" grpId="0" animBg="1"/>
      <p:bldP spid="345114" grpId="0" animBg="1"/>
      <p:bldP spid="345115" grpId="0" animBg="1"/>
      <p:bldP spid="345116" grpId="0" animBg="1"/>
      <p:bldP spid="34511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381A469-B5D4-4202-8B7E-49EE51D3632C}" type="datetime2">
              <a:rPr kumimoji="0" lang="zh-CN" altLang="en-US" smtClean="0"/>
              <a:pPr eaLnBrk="1" hangingPunct="1"/>
              <a:t>2016年10月31日</a:t>
            </a:fld>
            <a:endParaRPr kumimoji="0" lang="en-US" altLang="zh-CN" smtClean="0"/>
          </a:p>
        </p:txBody>
      </p:sp>
      <p:sp>
        <p:nvSpPr>
          <p:cNvPr id="7475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475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mtClean="0">
              <a:latin typeface="宋体" pitchFamily="2" charset="-122"/>
            </a:endParaRPr>
          </a:p>
        </p:txBody>
      </p:sp>
      <p:sp>
        <p:nvSpPr>
          <p:cNvPr id="74757" name="Rectangle 3"/>
          <p:cNvSpPr>
            <a:spLocks noGrp="1" noChangeArrowheads="1"/>
          </p:cNvSpPr>
          <p:nvPr>
            <p:ph type="body" idx="1"/>
          </p:nvPr>
        </p:nvSpPr>
        <p:spPr>
          <a:xfrm>
            <a:off x="304800" y="855663"/>
            <a:ext cx="8229600" cy="5392737"/>
          </a:xfrm>
        </p:spPr>
        <p:txBody>
          <a:bodyPr/>
          <a:lstStyle/>
          <a:p>
            <a:pPr algn="just" eaLnBrk="1" hangingPunct="1">
              <a:lnSpc>
                <a:spcPct val="90000"/>
              </a:lnSpc>
              <a:buFontTx/>
              <a:buNone/>
            </a:pPr>
            <a:r>
              <a:rPr lang="en-US" altLang="zh-CN" b="1" smtClean="0">
                <a:solidFill>
                  <a:srgbClr val="A50021"/>
                </a:solidFill>
                <a:latin typeface="Times New Roman" pitchFamily="18" charset="0"/>
              </a:rPr>
              <a:t>4.5.1 </a:t>
            </a:r>
            <a:r>
              <a:rPr lang="zh-CN" altLang="en-US" b="1" smtClean="0">
                <a:solidFill>
                  <a:srgbClr val="A50021"/>
                </a:solidFill>
                <a:latin typeface="Times New Roman" pitchFamily="18" charset="0"/>
              </a:rPr>
              <a:t>原码除法运算</a:t>
            </a:r>
          </a:p>
          <a:p>
            <a:pPr algn="just" eaLnBrk="1" hangingPunct="1">
              <a:lnSpc>
                <a:spcPct val="90000"/>
              </a:lnSpc>
              <a:buFontTx/>
              <a:buNone/>
            </a:pPr>
            <a:r>
              <a:rPr lang="zh-CN" altLang="en-US" sz="2800" b="1" smtClean="0">
                <a:latin typeface="Times New Roman" pitchFamily="18" charset="0"/>
              </a:rPr>
              <a:t>            </a:t>
            </a:r>
            <a:r>
              <a:rPr lang="en-US" altLang="zh-CN" sz="2800" b="1" smtClean="0">
                <a:latin typeface="Times New Roman" pitchFamily="18" charset="0"/>
              </a:rPr>
              <a:t>X=0.1011</a:t>
            </a:r>
            <a:r>
              <a:rPr lang="zh-CN" altLang="en-US" sz="2800" b="1" smtClean="0">
                <a:latin typeface="Times New Roman" pitchFamily="18" charset="0"/>
              </a:rPr>
              <a:t>，</a:t>
            </a:r>
            <a:r>
              <a:rPr lang="en-US" altLang="zh-CN" sz="2800" b="1" smtClean="0">
                <a:latin typeface="Times New Roman" pitchFamily="18" charset="0"/>
              </a:rPr>
              <a:t>Y=0.1101</a:t>
            </a:r>
          </a:p>
          <a:p>
            <a:pPr algn="just" eaLnBrk="1" hangingPunct="1">
              <a:lnSpc>
                <a:spcPct val="90000"/>
              </a:lnSpc>
              <a:buFontTx/>
              <a:buNone/>
            </a:pPr>
            <a:r>
              <a:rPr lang="en-US" altLang="zh-CN" sz="2800" b="1" smtClean="0">
                <a:latin typeface="Times New Roman" pitchFamily="18" charset="0"/>
              </a:rPr>
              <a:t>                             0.1 1 0 1 … </a:t>
            </a:r>
            <a:r>
              <a:rPr lang="zh-CN" altLang="en-US" sz="2800" b="1" smtClean="0">
                <a:latin typeface="Times New Roman" pitchFamily="18" charset="0"/>
              </a:rPr>
              <a:t>商</a:t>
            </a:r>
          </a:p>
          <a:p>
            <a:pPr algn="just" eaLnBrk="1" hangingPunct="1">
              <a:lnSpc>
                <a:spcPct val="90000"/>
              </a:lnSpc>
              <a:buFontTx/>
              <a:buNone/>
            </a:pPr>
            <a:r>
              <a:rPr lang="en-US" altLang="zh-CN" sz="2800" b="1" smtClean="0">
                <a:latin typeface="Times New Roman" pitchFamily="18" charset="0"/>
              </a:rPr>
              <a:t>0.1 1 0 1   0.1 0 1 1 0</a:t>
            </a:r>
          </a:p>
          <a:p>
            <a:pPr algn="just" eaLnBrk="1" hangingPunct="1">
              <a:lnSpc>
                <a:spcPct val="90000"/>
              </a:lnSpc>
              <a:buFontTx/>
              <a:buNone/>
            </a:pPr>
            <a:r>
              <a:rPr lang="en-US" altLang="zh-CN" sz="2800" b="1" smtClean="0">
                <a:latin typeface="Times New Roman" pitchFamily="18" charset="0"/>
              </a:rPr>
              <a:t>                      </a:t>
            </a:r>
            <a:r>
              <a:rPr lang="en-US" altLang="zh-CN" sz="2800" b="1" smtClean="0">
                <a:latin typeface="Times New Roman" pitchFamily="18" charset="0"/>
                <a:cs typeface="Times New Roman" pitchFamily="18" charset="0"/>
              </a:rPr>
              <a:t> </a:t>
            </a:r>
            <a:r>
              <a:rPr lang="en-US" altLang="zh-CN" sz="2800" b="1" smtClean="0">
                <a:latin typeface="Times New Roman" pitchFamily="18" charset="0"/>
              </a:rPr>
              <a:t>1 1 0 1</a:t>
            </a:r>
          </a:p>
          <a:p>
            <a:pPr algn="just" eaLnBrk="1" hangingPunct="1">
              <a:lnSpc>
                <a:spcPct val="90000"/>
              </a:lnSpc>
              <a:buFontTx/>
              <a:buNone/>
            </a:pPr>
            <a:r>
              <a:rPr lang="en-US" altLang="zh-CN" sz="2800" b="1" smtClean="0">
                <a:latin typeface="Times New Roman" pitchFamily="18" charset="0"/>
              </a:rPr>
              <a:t>                      </a:t>
            </a:r>
            <a:r>
              <a:rPr lang="en-US" altLang="zh-CN" sz="2800" b="1" smtClean="0">
                <a:latin typeface="Times New Roman" pitchFamily="18" charset="0"/>
                <a:cs typeface="Times New Roman" pitchFamily="18" charset="0"/>
              </a:rPr>
              <a:t> </a:t>
            </a:r>
            <a:r>
              <a:rPr lang="en-US" altLang="zh-CN" sz="2800" b="1" smtClean="0">
                <a:latin typeface="Times New Roman" pitchFamily="18" charset="0"/>
              </a:rPr>
              <a:t>1 0 0 1 0</a:t>
            </a:r>
          </a:p>
          <a:p>
            <a:pPr algn="just" eaLnBrk="1" hangingPunct="1">
              <a:lnSpc>
                <a:spcPct val="90000"/>
              </a:lnSpc>
              <a:buFontTx/>
              <a:buNone/>
            </a:pPr>
            <a:r>
              <a:rPr lang="en-US" altLang="zh-CN" sz="2800" b="1" smtClean="0">
                <a:latin typeface="Times New Roman" pitchFamily="18" charset="0"/>
              </a:rPr>
              <a:t>                          1 1 0 1</a:t>
            </a:r>
          </a:p>
          <a:p>
            <a:pPr algn="just" eaLnBrk="1" hangingPunct="1">
              <a:lnSpc>
                <a:spcPct val="90000"/>
              </a:lnSpc>
              <a:buFontTx/>
              <a:buNone/>
            </a:pPr>
            <a:r>
              <a:rPr lang="en-US" altLang="zh-CN" sz="2800" b="1" smtClean="0">
                <a:latin typeface="Times New Roman" pitchFamily="18" charset="0"/>
              </a:rPr>
              <a:t>                             1 0 1 0 0</a:t>
            </a:r>
          </a:p>
          <a:p>
            <a:pPr algn="just" eaLnBrk="1" hangingPunct="1">
              <a:lnSpc>
                <a:spcPct val="90000"/>
              </a:lnSpc>
              <a:buFontTx/>
              <a:buNone/>
            </a:pPr>
            <a:r>
              <a:rPr lang="en-US" altLang="zh-CN" sz="2800" b="1" smtClean="0">
                <a:latin typeface="Times New Roman" pitchFamily="18" charset="0"/>
              </a:rPr>
              <a:t>                                1 1 0 1</a:t>
            </a:r>
          </a:p>
          <a:p>
            <a:pPr algn="just" eaLnBrk="1" hangingPunct="1">
              <a:lnSpc>
                <a:spcPct val="90000"/>
              </a:lnSpc>
              <a:buFontTx/>
              <a:buNone/>
            </a:pPr>
            <a:r>
              <a:rPr lang="en-US" altLang="zh-CN" sz="2800" b="1" smtClean="0">
                <a:latin typeface="Times New Roman" pitchFamily="18" charset="0"/>
              </a:rPr>
              <a:t>                                   1 1 1 … </a:t>
            </a:r>
            <a:r>
              <a:rPr lang="zh-CN" altLang="en-US" sz="2800" b="1" smtClean="0">
                <a:latin typeface="Times New Roman" pitchFamily="18" charset="0"/>
              </a:rPr>
              <a:t>余数</a:t>
            </a:r>
          </a:p>
          <a:p>
            <a:pPr algn="just" eaLnBrk="1" hangingPunct="1">
              <a:lnSpc>
                <a:spcPct val="90000"/>
              </a:lnSpc>
              <a:buFontTx/>
              <a:buNone/>
            </a:pPr>
            <a:r>
              <a:rPr lang="zh-CN" altLang="en-US" sz="2800" b="1" smtClean="0">
                <a:latin typeface="Times New Roman" pitchFamily="18" charset="0"/>
              </a:rPr>
              <a:t>   </a:t>
            </a:r>
            <a:r>
              <a:rPr lang="en-US" altLang="zh-CN" sz="2800" b="1" smtClean="0">
                <a:latin typeface="Times New Roman" pitchFamily="18" charset="0"/>
              </a:rPr>
              <a:t>X÷Y=</a:t>
            </a:r>
            <a:r>
              <a:rPr lang="zh-CN" altLang="en-US" sz="2800" b="1" smtClean="0">
                <a:latin typeface="Times New Roman" pitchFamily="18" charset="0"/>
              </a:rPr>
              <a:t>商</a:t>
            </a:r>
            <a:r>
              <a:rPr lang="en-US" altLang="zh-CN" sz="2800" b="1" smtClean="0">
                <a:latin typeface="Times New Roman" pitchFamily="18" charset="0"/>
              </a:rPr>
              <a:t>+                =0.1101+0.0111×2</a:t>
            </a:r>
            <a:r>
              <a:rPr lang="en-US" altLang="zh-CN" sz="2800" b="1" baseline="30000" smtClean="0">
                <a:latin typeface="Times New Roman" pitchFamily="18" charset="0"/>
              </a:rPr>
              <a:t>-4</a:t>
            </a:r>
            <a:r>
              <a:rPr lang="en-US" altLang="zh-CN" sz="2800" b="1" smtClean="0">
                <a:latin typeface="Times New Roman" pitchFamily="18" charset="0"/>
              </a:rPr>
              <a:t>/0.1101</a:t>
            </a:r>
          </a:p>
        </p:txBody>
      </p:sp>
      <p:sp>
        <p:nvSpPr>
          <p:cNvPr id="74758" name="Line 4"/>
          <p:cNvSpPr>
            <a:spLocks noChangeShapeType="1"/>
          </p:cNvSpPr>
          <p:nvPr/>
        </p:nvSpPr>
        <p:spPr bwMode="auto">
          <a:xfrm>
            <a:off x="1885950" y="2286000"/>
            <a:ext cx="171450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59" name="Line 5"/>
          <p:cNvSpPr>
            <a:spLocks noChangeShapeType="1"/>
          </p:cNvSpPr>
          <p:nvPr/>
        </p:nvSpPr>
        <p:spPr bwMode="auto">
          <a:xfrm flipH="1">
            <a:off x="1809750" y="2286000"/>
            <a:ext cx="76200" cy="38100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60" name="Line 6"/>
          <p:cNvSpPr>
            <a:spLocks noChangeShapeType="1"/>
          </p:cNvSpPr>
          <p:nvPr/>
        </p:nvSpPr>
        <p:spPr bwMode="auto">
          <a:xfrm>
            <a:off x="1885950" y="3162300"/>
            <a:ext cx="211455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61" name="Line 7"/>
          <p:cNvSpPr>
            <a:spLocks noChangeShapeType="1"/>
          </p:cNvSpPr>
          <p:nvPr/>
        </p:nvSpPr>
        <p:spPr bwMode="auto">
          <a:xfrm>
            <a:off x="1885950" y="4114800"/>
            <a:ext cx="234315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62" name="Line 8"/>
          <p:cNvSpPr>
            <a:spLocks noChangeShapeType="1"/>
          </p:cNvSpPr>
          <p:nvPr/>
        </p:nvSpPr>
        <p:spPr bwMode="auto">
          <a:xfrm>
            <a:off x="1905000" y="5086350"/>
            <a:ext cx="2343150" cy="0"/>
          </a:xfrm>
          <a:prstGeom prst="line">
            <a:avLst/>
          </a:prstGeom>
          <a:noFill/>
          <a:ln w="1905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4265" name="Text Box 9"/>
          <p:cNvSpPr txBox="1">
            <a:spLocks noChangeArrowheads="1"/>
          </p:cNvSpPr>
          <p:nvPr/>
        </p:nvSpPr>
        <p:spPr bwMode="auto">
          <a:xfrm>
            <a:off x="1809750" y="2705100"/>
            <a:ext cx="283845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800" b="1">
                <a:solidFill>
                  <a:srgbClr val="FF3300"/>
                </a:solidFill>
              </a:rPr>
              <a:t>0.0</a:t>
            </a:r>
          </a:p>
          <a:p>
            <a:pPr>
              <a:lnSpc>
                <a:spcPct val="50000"/>
              </a:lnSpc>
              <a:spcBef>
                <a:spcPct val="50000"/>
              </a:spcBef>
            </a:pPr>
            <a:r>
              <a:rPr lang="en-US" altLang="zh-CN" sz="2800" b="1">
                <a:solidFill>
                  <a:srgbClr val="FF3300"/>
                </a:solidFill>
              </a:rPr>
              <a:t>0.0</a:t>
            </a:r>
            <a:r>
              <a:rPr lang="en-US" altLang="zh-CN" sz="2800" b="1">
                <a:cs typeface="Times New Roman" pitchFamily="18" charset="0"/>
              </a:rPr>
              <a:t> </a:t>
            </a:r>
          </a:p>
          <a:p>
            <a:pPr>
              <a:lnSpc>
                <a:spcPct val="60000"/>
              </a:lnSpc>
              <a:spcBef>
                <a:spcPct val="50000"/>
              </a:spcBef>
            </a:pPr>
            <a:r>
              <a:rPr lang="en-US" altLang="zh-CN" sz="2800" b="1">
                <a:solidFill>
                  <a:srgbClr val="FF3300"/>
                </a:solidFill>
              </a:rPr>
              <a:t>0.0 0</a:t>
            </a:r>
          </a:p>
          <a:p>
            <a:pPr>
              <a:lnSpc>
                <a:spcPct val="60000"/>
              </a:lnSpc>
              <a:spcBef>
                <a:spcPct val="50000"/>
              </a:spcBef>
            </a:pPr>
            <a:r>
              <a:rPr lang="en-US" altLang="zh-CN" sz="2800" b="1">
                <a:solidFill>
                  <a:srgbClr val="FF3300"/>
                </a:solidFill>
              </a:rPr>
              <a:t>0.0 0 0</a:t>
            </a:r>
          </a:p>
          <a:p>
            <a:pPr>
              <a:lnSpc>
                <a:spcPct val="60000"/>
              </a:lnSpc>
              <a:spcBef>
                <a:spcPct val="50000"/>
              </a:spcBef>
            </a:pPr>
            <a:r>
              <a:rPr lang="en-US" altLang="zh-CN" sz="2800" b="1">
                <a:solidFill>
                  <a:srgbClr val="FF3300"/>
                </a:solidFill>
              </a:rPr>
              <a:t>0.0 0 0 0</a:t>
            </a:r>
          </a:p>
          <a:p>
            <a:pPr>
              <a:lnSpc>
                <a:spcPct val="70000"/>
              </a:lnSpc>
              <a:spcBef>
                <a:spcPct val="50000"/>
              </a:spcBef>
            </a:pPr>
            <a:r>
              <a:rPr lang="en-US" altLang="zh-CN" sz="2800" b="1">
                <a:solidFill>
                  <a:srgbClr val="FF3300"/>
                </a:solidFill>
              </a:rPr>
              <a:t>0.0 0 0 0 0</a:t>
            </a:r>
          </a:p>
        </p:txBody>
      </p:sp>
      <p:sp>
        <p:nvSpPr>
          <p:cNvPr id="74764" name="Text Box 10"/>
          <p:cNvSpPr txBox="1">
            <a:spLocks noChangeArrowheads="1"/>
          </p:cNvSpPr>
          <p:nvPr/>
        </p:nvSpPr>
        <p:spPr bwMode="auto">
          <a:xfrm>
            <a:off x="2076450" y="53911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余数</a:t>
            </a:r>
          </a:p>
        </p:txBody>
      </p:sp>
      <p:sp>
        <p:nvSpPr>
          <p:cNvPr id="74765" name="Text Box 11"/>
          <p:cNvSpPr txBox="1">
            <a:spLocks noChangeArrowheads="1"/>
          </p:cNvSpPr>
          <p:nvPr/>
        </p:nvSpPr>
        <p:spPr bwMode="auto">
          <a:xfrm>
            <a:off x="2095500" y="5791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zh-CN" altLang="en-US" sz="2400" b="1"/>
              <a:t>除数</a:t>
            </a:r>
          </a:p>
        </p:txBody>
      </p:sp>
      <p:sp>
        <p:nvSpPr>
          <p:cNvPr id="74766" name="Line 12"/>
          <p:cNvSpPr>
            <a:spLocks noChangeShapeType="1"/>
          </p:cNvSpPr>
          <p:nvPr/>
        </p:nvSpPr>
        <p:spPr bwMode="auto">
          <a:xfrm>
            <a:off x="2381250" y="5810250"/>
            <a:ext cx="120015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4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5"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F8C70AC-A0C5-400E-947C-3DF83CF7F31B}" type="datetime2">
              <a:rPr kumimoji="0" lang="zh-CN" altLang="en-US" smtClean="0"/>
              <a:pPr eaLnBrk="1" hangingPunct="1"/>
              <a:t>2016年10月31日</a:t>
            </a:fld>
            <a:endParaRPr kumimoji="0" lang="en-US" altLang="zh-CN" smtClean="0"/>
          </a:p>
        </p:txBody>
      </p:sp>
      <p:sp>
        <p:nvSpPr>
          <p:cNvPr id="7577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578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z="3200" smtClean="0">
              <a:latin typeface="Times New Roman" pitchFamily="18" charset="0"/>
            </a:endParaRPr>
          </a:p>
        </p:txBody>
      </p:sp>
      <p:sp>
        <p:nvSpPr>
          <p:cNvPr id="225283" name="Rectangle 3"/>
          <p:cNvSpPr>
            <a:spLocks noGrp="1" noChangeArrowheads="1"/>
          </p:cNvSpPr>
          <p:nvPr>
            <p:ph type="body" idx="1"/>
          </p:nvPr>
        </p:nvSpPr>
        <p:spPr>
          <a:xfrm>
            <a:off x="457200" y="912813"/>
            <a:ext cx="8153400" cy="5716587"/>
          </a:xfrm>
        </p:spPr>
        <p:txBody>
          <a:bodyPr/>
          <a:lstStyle/>
          <a:p>
            <a:pPr algn="just" eaLnBrk="1" hangingPunct="1">
              <a:buFontTx/>
              <a:buNone/>
            </a:pPr>
            <a:r>
              <a:rPr lang="en-US" altLang="zh-CN" b="1" dirty="0" smtClean="0">
                <a:latin typeface="Times New Roman" pitchFamily="18" charset="0"/>
              </a:rPr>
              <a:t>1.</a:t>
            </a:r>
            <a:r>
              <a:rPr lang="zh-CN" altLang="en-US" b="1" dirty="0" smtClean="0">
                <a:latin typeface="Times New Roman" pitchFamily="18" charset="0"/>
              </a:rPr>
              <a:t>原码比较法和恢复余数法</a:t>
            </a:r>
          </a:p>
          <a:p>
            <a:pPr algn="just" eaLnBrk="1" hangingPunct="1">
              <a:buFontTx/>
              <a:buNone/>
            </a:pPr>
            <a:r>
              <a:rPr lang="en-US" altLang="zh-CN" b="1" dirty="0" smtClean="0">
                <a:latin typeface="Times New Roman" pitchFamily="18" charset="0"/>
              </a:rPr>
              <a:t>(1) </a:t>
            </a:r>
            <a:r>
              <a:rPr lang="zh-CN" altLang="en-US" b="1" dirty="0" smtClean="0">
                <a:latin typeface="Times New Roman" pitchFamily="18" charset="0"/>
              </a:rPr>
              <a:t>比较法 </a:t>
            </a:r>
          </a:p>
          <a:p>
            <a:pPr algn="just" eaLnBrk="1" hangingPunct="1">
              <a:buFontTx/>
              <a:buNone/>
            </a:pPr>
            <a:r>
              <a:rPr lang="zh-CN" altLang="en-US" b="1" dirty="0" smtClean="0">
                <a:latin typeface="Times New Roman" pitchFamily="18" charset="0"/>
              </a:rPr>
              <a:t>            比较法类似于手工运算，只是为了便于机器操作，</a:t>
            </a:r>
            <a:r>
              <a:rPr lang="zh-CN" altLang="en-US" b="1" dirty="0" smtClean="0">
                <a:solidFill>
                  <a:srgbClr val="FF0000"/>
                </a:solidFill>
                <a:latin typeface="Times New Roman" pitchFamily="18" charset="0"/>
              </a:rPr>
              <a:t>将除数右移改为余数左移</a:t>
            </a:r>
            <a:r>
              <a:rPr lang="zh-CN" altLang="en-US" b="1" dirty="0" smtClean="0">
                <a:latin typeface="Times New Roman" pitchFamily="18" charset="0"/>
              </a:rPr>
              <a:t>。</a:t>
            </a:r>
          </a:p>
          <a:p>
            <a:pPr algn="just" eaLnBrk="1" hangingPunct="1">
              <a:buFontTx/>
              <a:buNone/>
            </a:pPr>
            <a:r>
              <a:rPr lang="zh-CN" altLang="en-US" b="1" dirty="0" smtClean="0">
                <a:latin typeface="Times New Roman" pitchFamily="18" charset="0"/>
              </a:rPr>
              <a:t>            比较法要对两个操作数进行比较</a:t>
            </a:r>
            <a:r>
              <a:rPr lang="en-US" altLang="zh-CN" b="1" dirty="0" smtClean="0">
                <a:latin typeface="Times New Roman" pitchFamily="18" charset="0"/>
              </a:rPr>
              <a:t>(A</a:t>
            </a:r>
            <a:r>
              <a:rPr lang="zh-CN" altLang="en-US" b="1" dirty="0" smtClean="0">
                <a:latin typeface="Times New Roman" pitchFamily="18" charset="0"/>
              </a:rPr>
              <a:t>＞</a:t>
            </a:r>
            <a:r>
              <a:rPr lang="en-US" altLang="zh-CN" b="1" dirty="0" smtClean="0">
                <a:latin typeface="Times New Roman" pitchFamily="18" charset="0"/>
              </a:rPr>
              <a:t>B?)</a:t>
            </a:r>
            <a:r>
              <a:rPr lang="zh-CN" altLang="en-US" b="1" dirty="0" smtClean="0">
                <a:latin typeface="Times New Roman" pitchFamily="18" charset="0"/>
              </a:rPr>
              <a:t>，这就需要设置比较线路</a:t>
            </a:r>
            <a:r>
              <a:rPr lang="en-US" altLang="zh-CN" b="1" dirty="0" smtClean="0">
                <a:latin typeface="Times New Roman" pitchFamily="18" charset="0"/>
              </a:rPr>
              <a:t>(</a:t>
            </a:r>
            <a:r>
              <a:rPr lang="zh-CN" altLang="en-US" b="1" dirty="0" smtClean="0">
                <a:solidFill>
                  <a:srgbClr val="FF0000"/>
                </a:solidFill>
                <a:latin typeface="Times New Roman" pitchFamily="18" charset="0"/>
              </a:rPr>
              <a:t>数据比较器</a:t>
            </a:r>
            <a:r>
              <a:rPr lang="en-US" altLang="zh-CN" b="1" dirty="0" smtClean="0">
                <a:latin typeface="Times New Roman" pitchFamily="18" charset="0"/>
              </a:rPr>
              <a:t>)</a:t>
            </a:r>
            <a:r>
              <a:rPr lang="zh-CN" altLang="en-US" b="1" dirty="0" smtClean="0">
                <a:latin typeface="Times New Roman" pitchFamily="18" charset="0"/>
              </a:rPr>
              <a:t>，从而增加了硬件的代价。</a:t>
            </a:r>
          </a:p>
        </p:txBody>
      </p:sp>
      <p:grpSp>
        <p:nvGrpSpPr>
          <p:cNvPr id="225305" name="Group 25"/>
          <p:cNvGrpSpPr>
            <a:grpSpLocks/>
          </p:cNvGrpSpPr>
          <p:nvPr/>
        </p:nvGrpSpPr>
        <p:grpSpPr bwMode="auto">
          <a:xfrm>
            <a:off x="2771775" y="4657725"/>
            <a:ext cx="4238625" cy="1724025"/>
            <a:chOff x="1746" y="2934"/>
            <a:chExt cx="2670" cy="1086"/>
          </a:xfrm>
        </p:grpSpPr>
        <p:sp>
          <p:nvSpPr>
            <p:cNvPr id="75783" name="Rectangle 6"/>
            <p:cNvSpPr>
              <a:spLocks noChangeArrowheads="1"/>
            </p:cNvSpPr>
            <p:nvPr/>
          </p:nvSpPr>
          <p:spPr bwMode="auto">
            <a:xfrm>
              <a:off x="3452" y="3385"/>
              <a:ext cx="964" cy="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0→C</a:t>
              </a:r>
              <a:r>
                <a:rPr lang="en-US" altLang="zh-CN" sz="2000" b="1" i="1" baseline="-10000"/>
                <a:t>n</a:t>
              </a:r>
              <a:endParaRPr lang="en-US" altLang="zh-CN" sz="2000" b="1" baseline="-10000"/>
            </a:p>
            <a:p>
              <a:pPr algn="ctr" eaLnBrk="0" hangingPunct="0">
                <a:lnSpc>
                  <a:spcPct val="70000"/>
                </a:lnSpc>
              </a:pPr>
              <a:endParaRPr lang="en-US" altLang="zh-CN" sz="2000" b="1"/>
            </a:p>
          </p:txBody>
        </p:sp>
        <p:sp>
          <p:nvSpPr>
            <p:cNvPr id="75784" name="Rectangle 7"/>
            <p:cNvSpPr>
              <a:spLocks noChangeArrowheads="1"/>
            </p:cNvSpPr>
            <p:nvPr/>
          </p:nvSpPr>
          <p:spPr bwMode="auto">
            <a:xfrm>
              <a:off x="1746" y="3364"/>
              <a:ext cx="88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p>
            <a:p>
              <a:pPr algn="ctr" eaLnBrk="0" hangingPunct="0"/>
              <a:r>
                <a:rPr lang="en-US" altLang="zh-CN" b="1"/>
                <a:t>A-B→A</a:t>
              </a:r>
            </a:p>
          </p:txBody>
        </p:sp>
        <p:sp>
          <p:nvSpPr>
            <p:cNvPr id="75785" name="Line 9"/>
            <p:cNvSpPr>
              <a:spLocks noChangeShapeType="1"/>
            </p:cNvSpPr>
            <p:nvPr/>
          </p:nvSpPr>
          <p:spPr bwMode="auto">
            <a:xfrm>
              <a:off x="3917" y="3733"/>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6" name="Line 10"/>
            <p:cNvSpPr>
              <a:spLocks noChangeShapeType="1"/>
            </p:cNvSpPr>
            <p:nvPr/>
          </p:nvSpPr>
          <p:spPr bwMode="auto">
            <a:xfrm>
              <a:off x="2186" y="3884"/>
              <a:ext cx="17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7" name="Line 11"/>
            <p:cNvSpPr>
              <a:spLocks noChangeShapeType="1"/>
            </p:cNvSpPr>
            <p:nvPr/>
          </p:nvSpPr>
          <p:spPr bwMode="auto">
            <a:xfrm>
              <a:off x="3005" y="3873"/>
              <a:ext cx="0" cy="147"/>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8" name="Line 12"/>
            <p:cNvSpPr>
              <a:spLocks noChangeShapeType="1"/>
            </p:cNvSpPr>
            <p:nvPr/>
          </p:nvSpPr>
          <p:spPr bwMode="auto">
            <a:xfrm>
              <a:off x="3028" y="2934"/>
              <a:ext cx="0" cy="18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9" name="AutoShape 13"/>
            <p:cNvSpPr>
              <a:spLocks noChangeArrowheads="1"/>
            </p:cNvSpPr>
            <p:nvPr/>
          </p:nvSpPr>
          <p:spPr bwMode="auto">
            <a:xfrm>
              <a:off x="2531" y="3065"/>
              <a:ext cx="970" cy="353"/>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 </a:t>
              </a:r>
              <a:r>
                <a:rPr lang="zh-CN" altLang="en-US" sz="2000" b="1"/>
                <a:t>＜</a:t>
              </a:r>
              <a:r>
                <a:rPr lang="en-US" altLang="zh-CN" sz="2000" b="1"/>
                <a:t>B?</a:t>
              </a:r>
            </a:p>
          </p:txBody>
        </p:sp>
        <p:sp>
          <p:nvSpPr>
            <p:cNvPr id="75790" name="Line 16"/>
            <p:cNvSpPr>
              <a:spLocks noChangeShapeType="1"/>
            </p:cNvSpPr>
            <p:nvPr/>
          </p:nvSpPr>
          <p:spPr bwMode="auto">
            <a:xfrm>
              <a:off x="3513" y="3246"/>
              <a:ext cx="4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1" name="Line 17"/>
            <p:cNvSpPr>
              <a:spLocks noChangeShapeType="1"/>
            </p:cNvSpPr>
            <p:nvPr/>
          </p:nvSpPr>
          <p:spPr bwMode="auto">
            <a:xfrm flipV="1">
              <a:off x="2186" y="3246"/>
              <a:ext cx="3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2" name="Line 18"/>
            <p:cNvSpPr>
              <a:spLocks noChangeShapeType="1"/>
            </p:cNvSpPr>
            <p:nvPr/>
          </p:nvSpPr>
          <p:spPr bwMode="auto">
            <a:xfrm>
              <a:off x="2186" y="3246"/>
              <a:ext cx="0" cy="14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3" name="Text Box 19"/>
            <p:cNvSpPr txBox="1">
              <a:spLocks noChangeArrowheads="1"/>
            </p:cNvSpPr>
            <p:nvPr/>
          </p:nvSpPr>
          <p:spPr bwMode="auto">
            <a:xfrm>
              <a:off x="3461" y="3062"/>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75794" name="Text Box 20"/>
            <p:cNvSpPr txBox="1">
              <a:spLocks noChangeArrowheads="1"/>
            </p:cNvSpPr>
            <p:nvPr/>
          </p:nvSpPr>
          <p:spPr bwMode="auto">
            <a:xfrm>
              <a:off x="2376" y="3062"/>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75795" name="Line 21"/>
            <p:cNvSpPr>
              <a:spLocks noChangeShapeType="1"/>
            </p:cNvSpPr>
            <p:nvPr/>
          </p:nvSpPr>
          <p:spPr bwMode="auto">
            <a:xfrm flipH="1">
              <a:off x="3923" y="3249"/>
              <a:ext cx="5" cy="136"/>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6" name="Line 24"/>
            <p:cNvSpPr>
              <a:spLocks noChangeShapeType="1"/>
            </p:cNvSpPr>
            <p:nvPr/>
          </p:nvSpPr>
          <p:spPr bwMode="auto">
            <a:xfrm flipV="1">
              <a:off x="2200" y="3748"/>
              <a:ext cx="0" cy="1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2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2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2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31917BA-A868-4831-8C98-E8F28B600A4F}" type="datetime2">
              <a:rPr kumimoji="0" lang="zh-CN" altLang="en-US" smtClean="0"/>
              <a:pPr eaLnBrk="1" hangingPunct="1"/>
              <a:t>2016年10月31日</a:t>
            </a:fld>
            <a:endParaRPr kumimoji="0" lang="en-US" altLang="zh-CN" smtClean="0"/>
          </a:p>
        </p:txBody>
      </p:sp>
      <p:sp>
        <p:nvSpPr>
          <p:cNvPr id="7680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680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26307" name="Rectangle 3"/>
          <p:cNvSpPr>
            <a:spLocks noGrp="1" noChangeArrowheads="1"/>
          </p:cNvSpPr>
          <p:nvPr>
            <p:ph type="body" idx="1"/>
          </p:nvPr>
        </p:nvSpPr>
        <p:spPr>
          <a:xfrm>
            <a:off x="381000" y="703263"/>
            <a:ext cx="8077200" cy="5143500"/>
          </a:xfrm>
        </p:spPr>
        <p:txBody>
          <a:bodyPr/>
          <a:lstStyle/>
          <a:p>
            <a:pPr algn="just" eaLnBrk="1" hangingPunct="1">
              <a:buFontTx/>
              <a:buNone/>
            </a:pPr>
            <a:r>
              <a:rPr lang="en-US" altLang="zh-CN" b="1" smtClean="0">
                <a:latin typeface="Times New Roman" pitchFamily="18" charset="0"/>
              </a:rPr>
              <a:t>(2)</a:t>
            </a:r>
            <a:r>
              <a:rPr lang="zh-CN" altLang="en-US" b="1" smtClean="0">
                <a:latin typeface="Times New Roman" pitchFamily="18" charset="0"/>
              </a:rPr>
              <a:t>恢复余数法</a:t>
            </a:r>
          </a:p>
          <a:p>
            <a:pPr algn="just" eaLnBrk="1" hangingPunct="1">
              <a:buFontTx/>
              <a:buNone/>
            </a:pPr>
            <a:r>
              <a:rPr lang="zh-CN" altLang="en-US" b="1" smtClean="0">
                <a:latin typeface="Times New Roman" pitchFamily="18" charset="0"/>
              </a:rPr>
              <a:t>            恢复余数法是直接作减法试探方法，不管被除数（或余数）减除数是否够减，都一律先做减法。若余数为正，表示够减，该位商上“</a:t>
            </a:r>
            <a:r>
              <a:rPr lang="en-US" altLang="zh-CN" b="1" smtClean="0">
                <a:latin typeface="Times New Roman" pitchFamily="18" charset="0"/>
              </a:rPr>
              <a:t>1”</a:t>
            </a:r>
            <a:r>
              <a:rPr lang="zh-CN" altLang="en-US" b="1" smtClean="0">
                <a:latin typeface="Times New Roman" pitchFamily="18" charset="0"/>
              </a:rPr>
              <a:t>；若余数为负，表示不够减，该位商上“</a:t>
            </a:r>
            <a:r>
              <a:rPr lang="en-US" altLang="zh-CN" b="1" smtClean="0">
                <a:latin typeface="Times New Roman" pitchFamily="18" charset="0"/>
              </a:rPr>
              <a:t>0”</a:t>
            </a:r>
            <a:r>
              <a:rPr lang="zh-CN" altLang="en-US" b="1" smtClean="0">
                <a:latin typeface="Times New Roman" pitchFamily="18" charset="0"/>
              </a:rPr>
              <a:t>，并要恢复原来的被除数（或余数）。</a:t>
            </a:r>
          </a:p>
        </p:txBody>
      </p:sp>
      <p:grpSp>
        <p:nvGrpSpPr>
          <p:cNvPr id="226308" name="Group 4"/>
          <p:cNvGrpSpPr>
            <a:grpSpLocks/>
          </p:cNvGrpSpPr>
          <p:nvPr/>
        </p:nvGrpSpPr>
        <p:grpSpPr bwMode="auto">
          <a:xfrm>
            <a:off x="2771775" y="4005263"/>
            <a:ext cx="4238625" cy="2217737"/>
            <a:chOff x="1638" y="2351"/>
            <a:chExt cx="2682" cy="1547"/>
          </a:xfrm>
        </p:grpSpPr>
        <p:grpSp>
          <p:nvGrpSpPr>
            <p:cNvPr id="76807" name="Group 5"/>
            <p:cNvGrpSpPr>
              <a:grpSpLocks/>
            </p:cNvGrpSpPr>
            <p:nvPr/>
          </p:nvGrpSpPr>
          <p:grpSpPr bwMode="auto">
            <a:xfrm>
              <a:off x="1638" y="2351"/>
              <a:ext cx="2682" cy="1547"/>
              <a:chOff x="1638" y="2351"/>
              <a:chExt cx="2682" cy="1547"/>
            </a:xfrm>
          </p:grpSpPr>
          <p:sp>
            <p:nvSpPr>
              <p:cNvPr id="76809" name="Rectangle 6"/>
              <p:cNvSpPr>
                <a:spLocks noChangeArrowheads="1"/>
              </p:cNvSpPr>
              <p:nvPr/>
            </p:nvSpPr>
            <p:spPr bwMode="auto">
              <a:xfrm>
                <a:off x="3352" y="3143"/>
                <a:ext cx="968" cy="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0→C</a:t>
                </a:r>
                <a:r>
                  <a:rPr lang="en-US" altLang="zh-CN" sz="2000" b="1" i="1" baseline="-10000"/>
                  <a:t>n</a:t>
                </a:r>
                <a:endParaRPr lang="en-US" altLang="zh-CN" sz="2000" b="1" baseline="-10000"/>
              </a:p>
              <a:p>
                <a:pPr algn="ctr" eaLnBrk="0" hangingPunct="0">
                  <a:lnSpc>
                    <a:spcPct val="70000"/>
                  </a:lnSpc>
                </a:pPr>
                <a:r>
                  <a:rPr lang="en-US" altLang="zh-CN" sz="2000" b="1"/>
                  <a:t>A+B→A</a:t>
                </a:r>
              </a:p>
            </p:txBody>
          </p:sp>
          <p:sp>
            <p:nvSpPr>
              <p:cNvPr id="76810" name="Rectangle 7"/>
              <p:cNvSpPr>
                <a:spLocks noChangeArrowheads="1"/>
              </p:cNvSpPr>
              <p:nvPr/>
            </p:nvSpPr>
            <p:spPr bwMode="auto">
              <a:xfrm>
                <a:off x="1638" y="3180"/>
                <a:ext cx="884" cy="3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endParaRPr lang="en-US" altLang="zh-CN" sz="2000" b="1"/>
              </a:p>
            </p:txBody>
          </p:sp>
          <p:sp>
            <p:nvSpPr>
              <p:cNvPr id="76811" name="Line 8"/>
              <p:cNvSpPr>
                <a:spLocks noChangeShapeType="1"/>
              </p:cNvSpPr>
              <p:nvPr/>
            </p:nvSpPr>
            <p:spPr bwMode="auto">
              <a:xfrm flipH="1">
                <a:off x="2080" y="351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2" name="Line 9"/>
              <p:cNvSpPr>
                <a:spLocks noChangeShapeType="1"/>
              </p:cNvSpPr>
              <p:nvPr/>
            </p:nvSpPr>
            <p:spPr bwMode="auto">
              <a:xfrm>
                <a:off x="3819" y="3580"/>
                <a:ext cx="0" cy="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0"/>
              <p:cNvSpPr>
                <a:spLocks noChangeShapeType="1"/>
              </p:cNvSpPr>
              <p:nvPr/>
            </p:nvSpPr>
            <p:spPr bwMode="auto">
              <a:xfrm>
                <a:off x="2080" y="3747"/>
                <a:ext cx="173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1"/>
              <p:cNvSpPr>
                <a:spLocks noChangeShapeType="1"/>
              </p:cNvSpPr>
              <p:nvPr/>
            </p:nvSpPr>
            <p:spPr bwMode="auto">
              <a:xfrm>
                <a:off x="2903" y="3735"/>
                <a:ext cx="0" cy="163"/>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2"/>
              <p:cNvSpPr>
                <a:spLocks noChangeShapeType="1"/>
              </p:cNvSpPr>
              <p:nvPr/>
            </p:nvSpPr>
            <p:spPr bwMode="auto">
              <a:xfrm>
                <a:off x="2926" y="2695"/>
                <a:ext cx="0" cy="20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AutoShape 13"/>
              <p:cNvSpPr>
                <a:spLocks noChangeArrowheads="1"/>
              </p:cNvSpPr>
              <p:nvPr/>
            </p:nvSpPr>
            <p:spPr bwMode="auto">
              <a:xfrm>
                <a:off x="2427" y="2840"/>
                <a:ext cx="974" cy="391"/>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 </a:t>
                </a:r>
                <a:r>
                  <a:rPr lang="zh-CN" altLang="en-US" sz="2000" b="1"/>
                  <a:t>＜</a:t>
                </a:r>
                <a:r>
                  <a:rPr lang="en-US" altLang="zh-CN" sz="2000" b="1"/>
                  <a:t>0?</a:t>
                </a:r>
              </a:p>
            </p:txBody>
          </p:sp>
          <p:sp>
            <p:nvSpPr>
              <p:cNvPr id="76817" name="Rectangle 14"/>
              <p:cNvSpPr>
                <a:spLocks noChangeArrowheads="1"/>
              </p:cNvSpPr>
              <p:nvPr/>
            </p:nvSpPr>
            <p:spPr bwMode="auto">
              <a:xfrm>
                <a:off x="2573" y="2518"/>
                <a:ext cx="669" cy="1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zh-CN" sz="2000" b="1"/>
              </a:p>
              <a:p>
                <a:pPr algn="ctr" eaLnBrk="0" hangingPunct="0">
                  <a:lnSpc>
                    <a:spcPct val="70000"/>
                  </a:lnSpc>
                </a:pPr>
                <a:r>
                  <a:rPr lang="en-US" altLang="zh-CN" sz="2000" b="1"/>
                  <a:t>A-B→A</a:t>
                </a:r>
              </a:p>
              <a:p>
                <a:pPr algn="ctr" eaLnBrk="0" hangingPunct="0">
                  <a:lnSpc>
                    <a:spcPct val="80000"/>
                  </a:lnSpc>
                </a:pPr>
                <a:endParaRPr lang="en-US" altLang="zh-CN" sz="2000" b="1"/>
              </a:p>
            </p:txBody>
          </p:sp>
          <p:sp>
            <p:nvSpPr>
              <p:cNvPr id="76818" name="Line 15"/>
              <p:cNvSpPr>
                <a:spLocks noChangeShapeType="1"/>
              </p:cNvSpPr>
              <p:nvPr/>
            </p:nvSpPr>
            <p:spPr bwMode="auto">
              <a:xfrm>
                <a:off x="2915" y="2351"/>
                <a:ext cx="0" cy="17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16"/>
              <p:cNvSpPr>
                <a:spLocks noChangeShapeType="1"/>
              </p:cNvSpPr>
              <p:nvPr/>
            </p:nvSpPr>
            <p:spPr bwMode="auto">
              <a:xfrm>
                <a:off x="3413" y="3041"/>
                <a:ext cx="4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17"/>
              <p:cNvSpPr>
                <a:spLocks noChangeShapeType="1"/>
              </p:cNvSpPr>
              <p:nvPr/>
            </p:nvSpPr>
            <p:spPr bwMode="auto">
              <a:xfrm flipV="1">
                <a:off x="2080" y="3041"/>
                <a:ext cx="3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18"/>
              <p:cNvSpPr>
                <a:spLocks noChangeShapeType="1"/>
              </p:cNvSpPr>
              <p:nvPr/>
            </p:nvSpPr>
            <p:spPr bwMode="auto">
              <a:xfrm>
                <a:off x="2080" y="3041"/>
                <a:ext cx="0" cy="159"/>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Text Box 19"/>
              <p:cNvSpPr txBox="1">
                <a:spLocks noChangeArrowheads="1"/>
              </p:cNvSpPr>
              <p:nvPr/>
            </p:nvSpPr>
            <p:spPr bwMode="auto">
              <a:xfrm>
                <a:off x="3361" y="2837"/>
                <a:ext cx="27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76823" name="Text Box 20"/>
              <p:cNvSpPr txBox="1">
                <a:spLocks noChangeArrowheads="1"/>
              </p:cNvSpPr>
              <p:nvPr/>
            </p:nvSpPr>
            <p:spPr bwMode="auto">
              <a:xfrm>
                <a:off x="2271" y="2837"/>
                <a:ext cx="27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76824" name="Line 21"/>
              <p:cNvSpPr>
                <a:spLocks noChangeShapeType="1"/>
              </p:cNvSpPr>
              <p:nvPr/>
            </p:nvSpPr>
            <p:spPr bwMode="auto">
              <a:xfrm>
                <a:off x="3830" y="3041"/>
                <a:ext cx="12" cy="13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808" name="Line 22"/>
            <p:cNvSpPr>
              <a:spLocks noChangeShapeType="1"/>
            </p:cNvSpPr>
            <p:nvPr/>
          </p:nvSpPr>
          <p:spPr bwMode="auto">
            <a:xfrm>
              <a:off x="1644" y="3192"/>
              <a:ext cx="0" cy="32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6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6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26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A60BFA79-B364-4435-8331-1D4AC0FA0A36}" type="datetime2">
              <a:rPr kumimoji="0" lang="zh-CN" altLang="en-US" smtClean="0"/>
              <a:pPr eaLnBrk="1" hangingPunct="1"/>
              <a:t>2016年10月31日</a:t>
            </a:fld>
            <a:endParaRPr kumimoji="0" lang="en-US" altLang="zh-CN" smtClean="0"/>
          </a:p>
        </p:txBody>
      </p:sp>
      <p:sp>
        <p:nvSpPr>
          <p:cNvPr id="7782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782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z="3200" smtClean="0">
              <a:latin typeface="Times New Roman" pitchFamily="18" charset="0"/>
            </a:endParaRPr>
          </a:p>
        </p:txBody>
      </p:sp>
      <p:sp>
        <p:nvSpPr>
          <p:cNvPr id="227331" name="Rectangle 3"/>
          <p:cNvSpPr>
            <a:spLocks noGrp="1" noChangeArrowheads="1"/>
          </p:cNvSpPr>
          <p:nvPr>
            <p:ph type="body" idx="1"/>
          </p:nvPr>
        </p:nvSpPr>
        <p:spPr>
          <a:xfrm>
            <a:off x="381000" y="969963"/>
            <a:ext cx="8229600" cy="4876800"/>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由于余数的正、负是根据不同的操作数组合随机出现的，这就使得除法运算的实际操作次数不固定，从而导致控制电路比较复杂。而且在恢复余数时，要多作一次加法，降低了执行速度。因此，原码恢复余数法在计算机中一般很少采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7C13297-3094-411C-817B-499B1BDCAEBC}" type="datetime2">
              <a:rPr kumimoji="0" lang="zh-CN" altLang="en-US" smtClean="0"/>
              <a:pPr eaLnBrk="1" hangingPunct="1"/>
              <a:t>2016年10月31日</a:t>
            </a:fld>
            <a:endParaRPr kumimoji="0" lang="en-US" altLang="zh-CN" smtClean="0"/>
          </a:p>
        </p:txBody>
      </p:sp>
      <p:sp>
        <p:nvSpPr>
          <p:cNvPr id="7885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885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28355" name="Rectangle 3"/>
          <p:cNvSpPr>
            <a:spLocks noGrp="1" noChangeArrowheads="1"/>
          </p:cNvSpPr>
          <p:nvPr>
            <p:ph type="body" idx="1"/>
          </p:nvPr>
        </p:nvSpPr>
        <p:spPr>
          <a:xfrm>
            <a:off x="304800" y="893763"/>
            <a:ext cx="8229600" cy="5507037"/>
          </a:xfrm>
        </p:spPr>
        <p:txBody>
          <a:bodyPr/>
          <a:lstStyle/>
          <a:p>
            <a:pPr algn="just" eaLnBrk="1" hangingPunct="1">
              <a:buFontTx/>
              <a:buNone/>
            </a:pPr>
            <a:r>
              <a:rPr lang="en-US" altLang="zh-CN" b="1" dirty="0" smtClean="0">
                <a:latin typeface="Times New Roman" pitchFamily="18" charset="0"/>
              </a:rPr>
              <a:t>2.</a:t>
            </a:r>
            <a:r>
              <a:rPr lang="zh-CN" altLang="en-US" b="1" dirty="0" smtClean="0">
                <a:latin typeface="Times New Roman" pitchFamily="18" charset="0"/>
              </a:rPr>
              <a:t>原码不恢复余数法（原码加减交替法）</a:t>
            </a:r>
          </a:p>
          <a:p>
            <a:pPr algn="just" eaLnBrk="1" hangingPunct="1">
              <a:buFontTx/>
              <a:buNone/>
            </a:pPr>
            <a:r>
              <a:rPr lang="zh-CN" altLang="en-US" b="1" dirty="0" smtClean="0">
                <a:latin typeface="Times New Roman" pitchFamily="18" charset="0"/>
              </a:rPr>
              <a:t>            原码不恢复余数法是对恢复余数法的一种改进。在恢复余数法中，若第</a:t>
            </a:r>
            <a:r>
              <a:rPr lang="en-US" altLang="zh-CN" b="1" dirty="0" smtClean="0">
                <a:latin typeface="Times New Roman" pitchFamily="18" charset="0"/>
              </a:rPr>
              <a:t>i-1</a:t>
            </a:r>
            <a:r>
              <a:rPr lang="zh-CN" altLang="en-US" b="1" dirty="0" smtClean="0">
                <a:latin typeface="Times New Roman" pitchFamily="18" charset="0"/>
              </a:rPr>
              <a:t>次求商的余数为</a:t>
            </a:r>
            <a:r>
              <a:rPr lang="en-US" altLang="zh-CN" b="1" dirty="0" smtClean="0">
                <a:latin typeface="Times New Roman" pitchFamily="18" charset="0"/>
              </a:rPr>
              <a:t>r</a:t>
            </a:r>
            <a:r>
              <a:rPr lang="en-US" altLang="zh-CN" b="1" baseline="-25000" dirty="0" smtClean="0">
                <a:latin typeface="Times New Roman" pitchFamily="18" charset="0"/>
              </a:rPr>
              <a:t>i-1</a:t>
            </a:r>
            <a:r>
              <a:rPr lang="zh-CN" altLang="en-US" b="1" dirty="0" smtClean="0">
                <a:latin typeface="Times New Roman" pitchFamily="18" charset="0"/>
              </a:rPr>
              <a:t>，则第</a:t>
            </a:r>
            <a:r>
              <a:rPr lang="en-US" altLang="zh-CN" b="1" dirty="0" smtClean="0">
                <a:latin typeface="Times New Roman" pitchFamily="18" charset="0"/>
              </a:rPr>
              <a:t>i</a:t>
            </a:r>
            <a:r>
              <a:rPr lang="zh-CN" altLang="en-US" b="1" dirty="0" smtClean="0">
                <a:latin typeface="Times New Roman" pitchFamily="18" charset="0"/>
              </a:rPr>
              <a:t>次求商操作为：</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smtClean="0">
                <a:latin typeface="Times New Roman" pitchFamily="18" charset="0"/>
              </a:rPr>
              <a:t>=2r</a:t>
            </a:r>
            <a:r>
              <a:rPr lang="en-US" altLang="zh-CN" b="1" baseline="-25000" dirty="0" smtClean="0">
                <a:latin typeface="Times New Roman" pitchFamily="18" charset="0"/>
              </a:rPr>
              <a:t>i-1</a:t>
            </a:r>
            <a:r>
              <a:rPr lang="en-US" altLang="zh-CN" b="1" dirty="0" smtClean="0">
                <a:latin typeface="Times New Roman" pitchFamily="18" charset="0"/>
              </a:rPr>
              <a:t>-Y</a:t>
            </a:r>
          </a:p>
          <a:p>
            <a:pPr algn="just" eaLnBrk="1" hangingPunct="1">
              <a:buFontTx/>
              <a:buNone/>
            </a:pPr>
            <a:r>
              <a:rPr lang="en-US" altLang="zh-CN" b="1" dirty="0" smtClean="0">
                <a:latin typeface="Times New Roman" pitchFamily="18" charset="0"/>
              </a:rPr>
              <a:t>            </a:t>
            </a:r>
            <a:r>
              <a:rPr lang="zh-CN" altLang="en-US" b="1" dirty="0" smtClean="0">
                <a:latin typeface="Times New Roman" pitchFamily="18" charset="0"/>
              </a:rPr>
              <a:t>若够减，</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smtClean="0">
                <a:latin typeface="Times New Roman" pitchFamily="18" charset="0"/>
              </a:rPr>
              <a:t>=2r</a:t>
            </a:r>
            <a:r>
              <a:rPr lang="en-US" altLang="zh-CN" b="1" baseline="-25000" dirty="0" smtClean="0">
                <a:latin typeface="Times New Roman" pitchFamily="18" charset="0"/>
              </a:rPr>
              <a:t>i-1</a:t>
            </a:r>
            <a:r>
              <a:rPr lang="en-US" altLang="zh-CN" b="1" dirty="0" smtClean="0">
                <a:latin typeface="Times New Roman" pitchFamily="18" charset="0"/>
              </a:rPr>
              <a:t>-Y</a:t>
            </a:r>
            <a:r>
              <a:rPr lang="zh-CN" altLang="en-US" b="1" dirty="0" smtClean="0">
                <a:latin typeface="Times New Roman" pitchFamily="18" charset="0"/>
              </a:rPr>
              <a:t>＞</a:t>
            </a:r>
            <a:r>
              <a:rPr lang="en-US" altLang="zh-CN" b="1" dirty="0" smtClean="0">
                <a:latin typeface="Times New Roman" pitchFamily="18" charset="0"/>
              </a:rPr>
              <a:t>0</a:t>
            </a:r>
            <a:r>
              <a:rPr lang="zh-CN" altLang="en-US" b="1" dirty="0" smtClean="0">
                <a:latin typeface="Times New Roman" pitchFamily="18" charset="0"/>
              </a:rPr>
              <a:t>，商</a:t>
            </a:r>
            <a:r>
              <a:rPr lang="en-US" altLang="zh-CN" b="1" dirty="0" smtClean="0">
                <a:latin typeface="Times New Roman" pitchFamily="18" charset="0"/>
              </a:rPr>
              <a:t>1</a:t>
            </a:r>
            <a:r>
              <a:rPr lang="zh-CN" altLang="en-US" b="1" dirty="0" smtClean="0">
                <a:latin typeface="Times New Roman" pitchFamily="18" charset="0"/>
              </a:rPr>
              <a:t>。若不够减，</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smtClean="0">
                <a:latin typeface="Times New Roman" pitchFamily="18" charset="0"/>
              </a:rPr>
              <a:t>=2r</a:t>
            </a:r>
            <a:r>
              <a:rPr lang="en-US" altLang="zh-CN" b="1" baseline="-25000" dirty="0" smtClean="0">
                <a:latin typeface="Times New Roman" pitchFamily="18" charset="0"/>
              </a:rPr>
              <a:t>i-1</a:t>
            </a:r>
            <a:r>
              <a:rPr lang="en-US" altLang="zh-CN" b="1" dirty="0" smtClean="0">
                <a:latin typeface="Times New Roman" pitchFamily="18" charset="0"/>
              </a:rPr>
              <a:t>-Y</a:t>
            </a:r>
            <a:r>
              <a:rPr lang="zh-CN" altLang="en-US" b="1" dirty="0" smtClean="0">
                <a:latin typeface="Times New Roman" pitchFamily="18" charset="0"/>
              </a:rPr>
              <a:t>＜</a:t>
            </a:r>
            <a:r>
              <a:rPr lang="en-US" altLang="zh-CN" b="1" dirty="0" smtClean="0">
                <a:latin typeface="Times New Roman" pitchFamily="18" charset="0"/>
              </a:rPr>
              <a:t>0</a:t>
            </a:r>
            <a:r>
              <a:rPr lang="zh-CN" altLang="en-US" b="1" dirty="0" smtClean="0">
                <a:latin typeface="Times New Roman" pitchFamily="18" charset="0"/>
              </a:rPr>
              <a:t>，商</a:t>
            </a:r>
            <a:r>
              <a:rPr lang="en-US" altLang="zh-CN" b="1" dirty="0" smtClean="0">
                <a:latin typeface="Times New Roman" pitchFamily="18" charset="0"/>
              </a:rPr>
              <a:t>0</a:t>
            </a:r>
            <a:r>
              <a:rPr lang="zh-CN" altLang="en-US" b="1" dirty="0" smtClean="0">
                <a:latin typeface="Times New Roman" pitchFamily="18" charset="0"/>
              </a:rPr>
              <a:t>，恢复余数后，</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smtClean="0">
                <a:latin typeface="Times New Roman" pitchFamily="18" charset="0"/>
              </a:rPr>
              <a:t>’=</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err="1" smtClean="0">
                <a:latin typeface="Times New Roman" pitchFamily="18" charset="0"/>
              </a:rPr>
              <a:t>+Y</a:t>
            </a:r>
            <a:r>
              <a:rPr lang="en-US" altLang="zh-CN" b="1" dirty="0" smtClean="0">
                <a:latin typeface="Times New Roman" pitchFamily="18" charset="0"/>
              </a:rPr>
              <a:t>=2r</a:t>
            </a:r>
            <a:r>
              <a:rPr lang="en-US" altLang="zh-CN" b="1" baseline="-25000" dirty="0" smtClean="0">
                <a:latin typeface="Times New Roman" pitchFamily="18" charset="0"/>
              </a:rPr>
              <a:t>i-1</a:t>
            </a:r>
            <a:r>
              <a:rPr lang="zh-CN" altLang="en-US" b="1" dirty="0" smtClean="0">
                <a:latin typeface="Times New Roman" pitchFamily="18" charset="0"/>
              </a:rPr>
              <a:t>，然后再左移一位，进行第</a:t>
            </a:r>
            <a:r>
              <a:rPr lang="en-US" altLang="zh-CN" b="1" dirty="0" smtClean="0">
                <a:latin typeface="Times New Roman" pitchFamily="18" charset="0"/>
              </a:rPr>
              <a:t>i+1</a:t>
            </a:r>
            <a:r>
              <a:rPr lang="zh-CN" altLang="en-US" b="1" dirty="0" smtClean="0">
                <a:latin typeface="Times New Roman" pitchFamily="18" charset="0"/>
              </a:rPr>
              <a:t>次操作：</a:t>
            </a:r>
          </a:p>
          <a:p>
            <a:pPr algn="just" eaLnBrk="1" hangingPunct="1">
              <a:buFontTx/>
              <a:buNone/>
            </a:pPr>
            <a:r>
              <a:rPr lang="zh-CN" altLang="en-US" b="1" dirty="0" smtClean="0">
                <a:latin typeface="Times New Roman" pitchFamily="18" charset="0"/>
              </a:rPr>
              <a:t>           </a:t>
            </a:r>
            <a:r>
              <a:rPr lang="en-US" altLang="zh-CN" b="1" dirty="0" smtClean="0">
                <a:latin typeface="Times New Roman" pitchFamily="18" charset="0"/>
              </a:rPr>
              <a:t>r</a:t>
            </a:r>
            <a:r>
              <a:rPr lang="en-US" altLang="zh-CN" b="1" baseline="-25000" dirty="0" smtClean="0">
                <a:latin typeface="Times New Roman" pitchFamily="18" charset="0"/>
              </a:rPr>
              <a:t>i+1</a:t>
            </a:r>
            <a:r>
              <a:rPr lang="en-US" altLang="zh-CN" b="1" dirty="0" smtClean="0">
                <a:latin typeface="Times New Roman" pitchFamily="18" charset="0"/>
              </a:rPr>
              <a:t>=2r</a:t>
            </a:r>
            <a:r>
              <a:rPr lang="en-US" altLang="zh-CN" b="1" baseline="-25000" dirty="0" smtClean="0">
                <a:latin typeface="Times New Roman" pitchFamily="18" charset="0"/>
              </a:rPr>
              <a:t>i</a:t>
            </a:r>
            <a:r>
              <a:rPr lang="en-US" altLang="zh-CN" b="1" dirty="0" smtClean="0">
                <a:latin typeface="Times New Roman" pitchFamily="18" charset="0"/>
              </a:rPr>
              <a:t>’-Y=2(</a:t>
            </a:r>
            <a:r>
              <a:rPr lang="en-US" altLang="zh-CN" b="1" dirty="0" err="1" smtClean="0">
                <a:latin typeface="Times New Roman" pitchFamily="18" charset="0"/>
              </a:rPr>
              <a:t>r</a:t>
            </a:r>
            <a:r>
              <a:rPr lang="en-US" altLang="zh-CN" b="1" baseline="-25000" dirty="0" err="1" smtClean="0">
                <a:latin typeface="Times New Roman" pitchFamily="18" charset="0"/>
              </a:rPr>
              <a:t>i</a:t>
            </a:r>
            <a:r>
              <a:rPr lang="en-US" altLang="zh-CN" b="1" dirty="0" err="1" smtClean="0">
                <a:latin typeface="Times New Roman" pitchFamily="18" charset="0"/>
              </a:rPr>
              <a:t>+Y</a:t>
            </a:r>
            <a:r>
              <a:rPr lang="en-US" altLang="zh-CN" b="1" dirty="0" smtClean="0">
                <a:latin typeface="Times New Roman" pitchFamily="18" charset="0"/>
              </a:rPr>
              <a:t>)-Y=2r</a:t>
            </a:r>
            <a:r>
              <a:rPr lang="en-US" altLang="zh-CN" b="1" baseline="-25000" dirty="0" smtClean="0">
                <a:latin typeface="Times New Roman" pitchFamily="18" charset="0"/>
              </a:rPr>
              <a:t>i</a:t>
            </a:r>
            <a:r>
              <a:rPr lang="en-US" altLang="zh-CN" b="1" dirty="0" smtClean="0">
                <a:latin typeface="Times New Roman" pitchFamily="18" charset="0"/>
              </a:rPr>
              <a:t>+2Y-Y=</a:t>
            </a:r>
            <a:r>
              <a:rPr lang="en-US" altLang="zh-CN" b="1" dirty="0" smtClean="0">
                <a:solidFill>
                  <a:srgbClr val="FF0000"/>
                </a:solidFill>
                <a:latin typeface="Times New Roman" pitchFamily="18" charset="0"/>
              </a:rPr>
              <a:t>2r</a:t>
            </a:r>
            <a:r>
              <a:rPr lang="en-US" altLang="zh-CN" b="1" baseline="-25000" dirty="0" smtClean="0">
                <a:solidFill>
                  <a:srgbClr val="FF0000"/>
                </a:solidFill>
                <a:latin typeface="Times New Roman" pitchFamily="18" charset="0"/>
              </a:rPr>
              <a:t>i</a:t>
            </a:r>
            <a:r>
              <a:rPr lang="en-US" altLang="zh-CN" b="1" dirty="0" smtClean="0">
                <a:solidFill>
                  <a:srgbClr val="FF0000"/>
                </a:solidFill>
                <a:latin typeface="Times New Roman" pitchFamily="18" charset="0"/>
              </a:rPr>
              <a:t>+Y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DB63561-BDFC-4B7D-88CD-0F0DB5FFB8CC}" type="datetime2">
              <a:rPr kumimoji="0" lang="zh-CN" altLang="en-US" smtClean="0"/>
              <a:pPr eaLnBrk="1" hangingPunct="1"/>
              <a:t>2016年10月31日</a:t>
            </a:fld>
            <a:endParaRPr kumimoji="0" lang="en-US" altLang="zh-CN" smtClean="0"/>
          </a:p>
        </p:txBody>
      </p:sp>
      <p:sp>
        <p:nvSpPr>
          <p:cNvPr id="7987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7987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80579" name="Rectangle 3"/>
          <p:cNvSpPr>
            <a:spLocks noGrp="1" noChangeArrowheads="1"/>
          </p:cNvSpPr>
          <p:nvPr>
            <p:ph type="body" idx="1"/>
          </p:nvPr>
        </p:nvSpPr>
        <p:spPr>
          <a:xfrm>
            <a:off x="457200" y="893763"/>
            <a:ext cx="8001000" cy="4364037"/>
          </a:xfrm>
        </p:spPr>
        <p:txBody>
          <a:bodyPr/>
          <a:lstStyle/>
          <a:p>
            <a:pPr algn="just" eaLnBrk="1" hangingPunct="1">
              <a:buFontTx/>
              <a:buNone/>
            </a:pPr>
            <a:r>
              <a:rPr lang="en-US" altLang="zh-CN" b="1" dirty="0" smtClean="0">
                <a:latin typeface="Times New Roman" pitchFamily="18" charset="0"/>
              </a:rPr>
              <a:t>     </a:t>
            </a:r>
            <a:r>
              <a:rPr lang="zh-CN" altLang="en-US" b="1" dirty="0" smtClean="0">
                <a:latin typeface="Times New Roman" pitchFamily="18" charset="0"/>
              </a:rPr>
              <a:t>上式表明，当出现不够减（负余数）的情况下并不需要恢复余数，可以直接做下一次操作，但操作是</a:t>
            </a:r>
            <a:r>
              <a:rPr lang="en-US" altLang="zh-CN" b="1" dirty="0" smtClean="0">
                <a:latin typeface="Times New Roman" pitchFamily="18" charset="0"/>
              </a:rPr>
              <a:t>2r</a:t>
            </a:r>
            <a:r>
              <a:rPr lang="en-US" altLang="zh-CN" b="1" baseline="-25000" dirty="0" smtClean="0">
                <a:latin typeface="Times New Roman" pitchFamily="18" charset="0"/>
              </a:rPr>
              <a:t>i</a:t>
            </a:r>
            <a:r>
              <a:rPr lang="en-US" altLang="zh-CN" b="1" dirty="0" smtClean="0">
                <a:latin typeface="Times New Roman" pitchFamily="18" charset="0"/>
              </a:rPr>
              <a:t>+Y</a:t>
            </a:r>
            <a:r>
              <a:rPr lang="zh-CN" altLang="en-US" b="1" dirty="0" smtClean="0">
                <a:latin typeface="Times New Roman" pitchFamily="18" charset="0"/>
              </a:rPr>
              <a:t>，其结果与恢复余数后左移一位再减</a:t>
            </a:r>
            <a:r>
              <a:rPr lang="en-US" altLang="zh-CN" b="1" dirty="0" smtClean="0">
                <a:latin typeface="Times New Roman" pitchFamily="18" charset="0"/>
              </a:rPr>
              <a:t>Y</a:t>
            </a:r>
            <a:r>
              <a:rPr lang="zh-CN" altLang="en-US" b="1" dirty="0" smtClean="0">
                <a:latin typeface="Times New Roman" pitchFamily="18" charset="0"/>
              </a:rPr>
              <a:t>是等效的。</a:t>
            </a:r>
          </a:p>
          <a:p>
            <a:pPr algn="just" eaLnBrk="1" hangingPunct="1">
              <a:buFontTx/>
              <a:buNone/>
            </a:pPr>
            <a:r>
              <a:rPr lang="zh-CN" altLang="en-US" b="1" dirty="0" smtClean="0">
                <a:solidFill>
                  <a:srgbClr val="FF3300"/>
                </a:solidFill>
                <a:latin typeface="Times New Roman" pitchFamily="18" charset="0"/>
              </a:rPr>
              <a:t>             </a:t>
            </a:r>
            <a:r>
              <a:rPr lang="en-US" altLang="zh-CN" b="1" dirty="0" smtClean="0">
                <a:solidFill>
                  <a:srgbClr val="FF3300"/>
                </a:solidFill>
                <a:latin typeface="Times New Roman" pitchFamily="18" charset="0"/>
              </a:rPr>
              <a:t>r</a:t>
            </a:r>
            <a:r>
              <a:rPr lang="en-US" altLang="zh-CN" b="1" i="1" baseline="-30000" dirty="0" smtClean="0">
                <a:solidFill>
                  <a:srgbClr val="FF3300"/>
                </a:solidFill>
                <a:latin typeface="Times New Roman" pitchFamily="18" charset="0"/>
              </a:rPr>
              <a:t>i</a:t>
            </a:r>
            <a:r>
              <a:rPr lang="en-US" altLang="zh-CN" b="1" baseline="-30000" dirty="0" smtClean="0">
                <a:solidFill>
                  <a:srgbClr val="FF3300"/>
                </a:solidFill>
                <a:latin typeface="Times New Roman" pitchFamily="18" charset="0"/>
              </a:rPr>
              <a:t>+1</a:t>
            </a:r>
            <a:r>
              <a:rPr lang="en-US" altLang="zh-CN" b="1" dirty="0" smtClean="0">
                <a:solidFill>
                  <a:srgbClr val="FF3300"/>
                </a:solidFill>
                <a:latin typeface="Times New Roman" pitchFamily="18" charset="0"/>
              </a:rPr>
              <a:t>=2r</a:t>
            </a:r>
            <a:r>
              <a:rPr lang="en-US" altLang="zh-CN" b="1" i="1" baseline="-30000" dirty="0" smtClean="0">
                <a:solidFill>
                  <a:srgbClr val="FF3300"/>
                </a:solidFill>
                <a:latin typeface="Times New Roman" pitchFamily="18" charset="0"/>
              </a:rPr>
              <a:t>i</a:t>
            </a:r>
            <a:r>
              <a:rPr lang="en-US" altLang="zh-CN" b="1" dirty="0" smtClean="0">
                <a:solidFill>
                  <a:srgbClr val="FF3300"/>
                </a:solidFill>
                <a:latin typeface="Times New Roman" pitchFamily="18" charset="0"/>
              </a:rPr>
              <a:t>+(1-2Q</a:t>
            </a:r>
            <a:r>
              <a:rPr lang="en-US" altLang="zh-CN" b="1" i="1" baseline="-30000" dirty="0" smtClean="0">
                <a:solidFill>
                  <a:srgbClr val="FF3300"/>
                </a:solidFill>
                <a:latin typeface="Times New Roman" pitchFamily="18" charset="0"/>
              </a:rPr>
              <a:t>i</a:t>
            </a:r>
            <a:r>
              <a:rPr lang="en-US" altLang="zh-CN" b="1" dirty="0" smtClean="0">
                <a:solidFill>
                  <a:srgbClr val="FF3300"/>
                </a:solidFill>
                <a:latin typeface="Times New Roman" pitchFamily="18" charset="0"/>
              </a:rPr>
              <a:t>)×Y</a:t>
            </a:r>
          </a:p>
          <a:p>
            <a:pPr algn="just" eaLnBrk="1" hangingPunct="1">
              <a:buFontTx/>
              <a:buNone/>
            </a:pPr>
            <a:endParaRPr lang="en-US" altLang="zh-CN" b="1" dirty="0" smtClean="0">
              <a:solidFill>
                <a:srgbClr val="FF3300"/>
              </a:solidFill>
              <a:latin typeface="Times New Roman" pitchFamily="18" charset="0"/>
            </a:endParaRPr>
          </a:p>
          <a:p>
            <a:pPr algn="just" eaLnBrk="1" hangingPunct="1">
              <a:buFontTx/>
              <a:buNone/>
            </a:pPr>
            <a:r>
              <a:rPr lang="en-US" altLang="zh-CN" b="1" dirty="0" smtClean="0">
                <a:solidFill>
                  <a:srgbClr val="FF3300"/>
                </a:solidFill>
                <a:latin typeface="Times New Roman" pitchFamily="18" charset="0"/>
              </a:rPr>
              <a:t>Q</a:t>
            </a:r>
            <a:r>
              <a:rPr lang="en-US" altLang="zh-CN" b="1" i="1" baseline="-30000" dirty="0" smtClean="0">
                <a:solidFill>
                  <a:srgbClr val="FF3300"/>
                </a:solidFill>
                <a:latin typeface="Times New Roman" pitchFamily="18" charset="0"/>
              </a:rPr>
              <a:t>i</a:t>
            </a:r>
            <a:r>
              <a:rPr lang="zh-CN" altLang="en-US" b="1" dirty="0" smtClean="0">
                <a:solidFill>
                  <a:srgbClr val="FF3300"/>
                </a:solidFill>
                <a:latin typeface="Times New Roman" pitchFamily="18" charset="0"/>
              </a:rPr>
              <a:t>为第</a:t>
            </a:r>
            <a:r>
              <a:rPr lang="en-US" altLang="zh-CN" b="1" dirty="0" smtClean="0">
                <a:solidFill>
                  <a:srgbClr val="FF3300"/>
                </a:solidFill>
                <a:latin typeface="Times New Roman" pitchFamily="18" charset="0"/>
              </a:rPr>
              <a:t>i</a:t>
            </a:r>
            <a:r>
              <a:rPr lang="zh-CN" altLang="en-US" b="1" dirty="0" smtClean="0">
                <a:solidFill>
                  <a:srgbClr val="FF3300"/>
                </a:solidFill>
                <a:latin typeface="Times New Roman" pitchFamily="18" charset="0"/>
              </a:rPr>
              <a:t>次所得的个位商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0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0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0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5E05A9F-F69A-474F-A0A7-3CA28ED30B11}" type="datetime2">
              <a:rPr kumimoji="0" lang="zh-CN" altLang="en-US" smtClean="0"/>
              <a:pPr eaLnBrk="1" hangingPunct="1"/>
              <a:t>2016年10月31日</a:t>
            </a:fld>
            <a:endParaRPr kumimoji="0" lang="en-US" altLang="zh-CN" smtClean="0"/>
          </a:p>
        </p:txBody>
      </p:sp>
      <p:sp>
        <p:nvSpPr>
          <p:cNvPr id="8089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090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z="3200" smtClean="0">
              <a:latin typeface="Times New Roman" pitchFamily="18" charset="0"/>
            </a:endParaRPr>
          </a:p>
        </p:txBody>
      </p:sp>
      <p:sp>
        <p:nvSpPr>
          <p:cNvPr id="306179" name="Rectangle 3"/>
          <p:cNvSpPr>
            <a:spLocks noGrp="1" noChangeArrowheads="1"/>
          </p:cNvSpPr>
          <p:nvPr>
            <p:ph type="body" idx="1"/>
          </p:nvPr>
        </p:nvSpPr>
        <p:spPr>
          <a:xfrm>
            <a:off x="457200" y="912813"/>
            <a:ext cx="8153400" cy="5716587"/>
          </a:xfrm>
        </p:spPr>
        <p:txBody>
          <a:bodyPr/>
          <a:lstStyle/>
          <a:p>
            <a:pPr algn="just" eaLnBrk="1" hangingPunct="1">
              <a:buFontTx/>
              <a:buNone/>
            </a:pPr>
            <a:r>
              <a:rPr lang="zh-CN" altLang="en-US" b="1" smtClean="0">
                <a:latin typeface="Times New Roman" pitchFamily="18" charset="0"/>
              </a:rPr>
              <a:t>除法运算需要</a:t>
            </a:r>
            <a:r>
              <a:rPr lang="en-US" altLang="zh-CN" b="1" smtClean="0">
                <a:latin typeface="Times New Roman" pitchFamily="18" charset="0"/>
              </a:rPr>
              <a:t>3</a:t>
            </a:r>
            <a:r>
              <a:rPr lang="zh-CN" altLang="en-US" b="1" smtClean="0">
                <a:latin typeface="Times New Roman" pitchFamily="18" charset="0"/>
              </a:rPr>
              <a:t>个寄存器：</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A</a:t>
            </a:r>
            <a:r>
              <a:rPr lang="zh-CN" altLang="en-US" b="1" smtClean="0">
                <a:latin typeface="Times New Roman" pitchFamily="18" charset="0"/>
              </a:rPr>
              <a:t>寄存器：存放被除数</a:t>
            </a:r>
            <a:r>
              <a:rPr lang="en-US" altLang="zh-CN" b="1" smtClean="0">
                <a:latin typeface="Times New Roman" pitchFamily="18" charset="0"/>
              </a:rPr>
              <a:t>X</a:t>
            </a:r>
            <a:r>
              <a:rPr lang="zh-CN" altLang="en-US" b="1" smtClean="0">
                <a:latin typeface="Times New Roman" pitchFamily="18" charset="0"/>
              </a:rPr>
              <a:t>，最后</a:t>
            </a:r>
            <a:r>
              <a:rPr lang="en-US" altLang="zh-CN" b="1" smtClean="0">
                <a:latin typeface="Times New Roman" pitchFamily="18" charset="0"/>
              </a:rPr>
              <a:t>A</a:t>
            </a:r>
            <a:r>
              <a:rPr lang="zh-CN" altLang="en-US" b="1" smtClean="0">
                <a:latin typeface="Times New Roman" pitchFamily="18" charset="0"/>
              </a:rPr>
              <a:t>寄存器中剩下的是扩大了若干倍的余数。运算过程中</a:t>
            </a:r>
            <a:r>
              <a:rPr lang="en-US" altLang="zh-CN" b="1" smtClean="0">
                <a:latin typeface="Times New Roman" pitchFamily="18" charset="0"/>
              </a:rPr>
              <a:t>A</a:t>
            </a:r>
            <a:r>
              <a:rPr lang="zh-CN" altLang="en-US" b="1" smtClean="0">
                <a:latin typeface="Times New Roman" pitchFamily="18" charset="0"/>
              </a:rPr>
              <a:t>寄存器的内容将不断地发生变化。</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B</a:t>
            </a:r>
            <a:r>
              <a:rPr lang="zh-CN" altLang="en-US" b="1" smtClean="0">
                <a:latin typeface="Times New Roman" pitchFamily="18" charset="0"/>
              </a:rPr>
              <a:t>寄存器：存放除数</a:t>
            </a:r>
            <a:r>
              <a:rPr lang="en-US" altLang="zh-CN" b="1" smtClean="0">
                <a:latin typeface="Times New Roman" pitchFamily="18" charset="0"/>
              </a:rPr>
              <a:t>Y</a:t>
            </a:r>
            <a:r>
              <a:rPr lang="zh-CN" altLang="en-US" b="1" smtClean="0">
                <a:latin typeface="Times New Roman" pitchFamily="18" charset="0"/>
              </a:rPr>
              <a:t>。</a:t>
            </a:r>
          </a:p>
          <a:p>
            <a:pPr algn="just" eaLnBrk="1" hangingPunct="1">
              <a:buFontTx/>
              <a:buNone/>
            </a:pPr>
            <a:r>
              <a:rPr lang="zh-CN" altLang="en-US" b="1" smtClean="0">
                <a:latin typeface="Times New Roman" pitchFamily="18" charset="0"/>
              </a:rPr>
              <a:t>            </a:t>
            </a:r>
            <a:r>
              <a:rPr lang="en-US" altLang="zh-CN" b="1" smtClean="0">
                <a:latin typeface="Times New Roman" pitchFamily="18" charset="0"/>
              </a:rPr>
              <a:t>C</a:t>
            </a:r>
            <a:r>
              <a:rPr lang="zh-CN" altLang="en-US" b="1" smtClean="0">
                <a:latin typeface="Times New Roman" pitchFamily="18" charset="0"/>
              </a:rPr>
              <a:t>寄存器：存放商</a:t>
            </a:r>
            <a:r>
              <a:rPr lang="en-US" altLang="zh-CN" b="1" smtClean="0">
                <a:latin typeface="Times New Roman" pitchFamily="18" charset="0"/>
              </a:rPr>
              <a:t>Q</a:t>
            </a:r>
            <a:r>
              <a:rPr lang="zh-CN" altLang="en-US" b="1" smtClean="0">
                <a:latin typeface="Times New Roman" pitchFamily="18" charset="0"/>
              </a:rPr>
              <a:t>，它的初值为</a:t>
            </a:r>
            <a:r>
              <a:rPr lang="en-US" altLang="zh-CN" b="1" smtClean="0">
                <a:latin typeface="Times New Roman" pitchFamily="18" charset="0"/>
              </a:rPr>
              <a:t>0</a:t>
            </a:r>
            <a:r>
              <a:rPr lang="zh-CN" altLang="en-US" b="1" smtClean="0">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6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61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6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603F72C-276A-4F13-9324-4DB6F17556E3}" type="datetime2">
              <a:rPr kumimoji="0" lang="zh-CN" altLang="en-US" smtClean="0"/>
              <a:pPr eaLnBrk="1" hangingPunct="1"/>
              <a:t>2016年10月31日</a:t>
            </a:fld>
            <a:endParaRPr kumimoji="0" lang="en-US" altLang="zh-CN" smtClean="0"/>
          </a:p>
        </p:txBody>
      </p:sp>
      <p:sp>
        <p:nvSpPr>
          <p:cNvPr id="8192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657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052513"/>
            <a:ext cx="3851275"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6" name="Text Box 6"/>
          <p:cNvSpPr txBox="1">
            <a:spLocks noChangeArrowheads="1"/>
          </p:cNvSpPr>
          <p:nvPr/>
        </p:nvSpPr>
        <p:spPr bwMode="auto">
          <a:xfrm>
            <a:off x="5795963" y="2636838"/>
            <a:ext cx="2879725" cy="366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t>首次运算一定是减法</a:t>
            </a:r>
          </a:p>
          <a:p>
            <a:pPr eaLnBrk="1" hangingPunct="1">
              <a:spcBef>
                <a:spcPct val="50000"/>
              </a:spcBef>
            </a:pPr>
            <a:r>
              <a:rPr lang="zh-CN" altLang="en-US" b="1"/>
              <a:t>如果相加或者相减后的结果为正数，</a:t>
            </a:r>
            <a:r>
              <a:rPr lang="zh-CN" altLang="en-US" b="1">
                <a:solidFill>
                  <a:srgbClr val="FF0000"/>
                </a:solidFill>
              </a:rPr>
              <a:t>则左移、商</a:t>
            </a:r>
            <a:r>
              <a:rPr lang="en-US" altLang="zh-CN" b="1">
                <a:solidFill>
                  <a:srgbClr val="FF0000"/>
                </a:solidFill>
              </a:rPr>
              <a:t>1</a:t>
            </a:r>
            <a:r>
              <a:rPr lang="zh-CN" altLang="en-US" b="1">
                <a:solidFill>
                  <a:srgbClr val="FF0000"/>
                </a:solidFill>
              </a:rPr>
              <a:t>、下次运算</a:t>
            </a:r>
            <a:r>
              <a:rPr lang="en-US" altLang="zh-CN" b="1">
                <a:solidFill>
                  <a:srgbClr val="FF0000"/>
                </a:solidFill>
              </a:rPr>
              <a:t>—Y</a:t>
            </a:r>
            <a:r>
              <a:rPr lang="zh-CN" altLang="en-US" b="1">
                <a:solidFill>
                  <a:srgbClr val="FF0000"/>
                </a:solidFill>
              </a:rPr>
              <a:t>；</a:t>
            </a:r>
          </a:p>
          <a:p>
            <a:pPr eaLnBrk="1" hangingPunct="1">
              <a:spcBef>
                <a:spcPct val="50000"/>
              </a:spcBef>
            </a:pPr>
            <a:r>
              <a:rPr lang="zh-CN" altLang="en-US" b="1"/>
              <a:t>如果相加或者相减后的结果为负数，</a:t>
            </a:r>
            <a:r>
              <a:rPr lang="zh-CN" altLang="en-US" b="1">
                <a:solidFill>
                  <a:srgbClr val="FF0000"/>
                </a:solidFill>
              </a:rPr>
              <a:t>则左移、商</a:t>
            </a:r>
            <a:r>
              <a:rPr lang="en-US" altLang="zh-CN" b="1">
                <a:solidFill>
                  <a:srgbClr val="FF0000"/>
                </a:solidFill>
              </a:rPr>
              <a:t>0</a:t>
            </a:r>
            <a:r>
              <a:rPr lang="zh-CN" altLang="en-US" b="1">
                <a:solidFill>
                  <a:srgbClr val="FF0000"/>
                </a:solidFill>
              </a:rPr>
              <a:t>、下次运算</a:t>
            </a:r>
            <a:r>
              <a:rPr lang="en-US" altLang="zh-CN" b="1">
                <a:solidFill>
                  <a:srgbClr val="FF0000"/>
                </a:solidFill>
              </a:rPr>
              <a:t>+Y</a:t>
            </a:r>
          </a:p>
          <a:p>
            <a:pPr eaLnBrk="1" hangingPunct="1">
              <a:spcBef>
                <a:spcPct val="50000"/>
              </a:spcBef>
            </a:pPr>
            <a:r>
              <a:rPr lang="zh-CN" altLang="en-US" b="1"/>
              <a:t>最后一次如果结果为正，结束运算，</a:t>
            </a:r>
          </a:p>
          <a:p>
            <a:pPr eaLnBrk="1" hangingPunct="1">
              <a:spcBef>
                <a:spcPct val="50000"/>
              </a:spcBef>
            </a:pPr>
            <a:r>
              <a:rPr lang="zh-CN" altLang="en-US" b="1"/>
              <a:t>最后一次如果结果为负，加上除数恢复余数</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963F17B3-7D57-4B7A-A3C8-31A8D8A523D0}" type="datetime2">
              <a:rPr kumimoji="0" lang="zh-CN" altLang="en-US" smtClean="0"/>
              <a:pPr eaLnBrk="1" hangingPunct="1"/>
              <a:t>2016年10月31日</a:t>
            </a:fld>
            <a:endParaRPr kumimoji="0" lang="en-US" altLang="zh-CN" smtClean="0"/>
          </a:p>
        </p:txBody>
      </p:sp>
      <p:sp>
        <p:nvSpPr>
          <p:cNvPr id="8294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294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mtClean="0"/>
          </a:p>
        </p:txBody>
      </p:sp>
      <p:grpSp>
        <p:nvGrpSpPr>
          <p:cNvPr id="82949" name="Group 3"/>
          <p:cNvGrpSpPr>
            <a:grpSpLocks/>
          </p:cNvGrpSpPr>
          <p:nvPr/>
        </p:nvGrpSpPr>
        <p:grpSpPr bwMode="auto">
          <a:xfrm>
            <a:off x="4724400" y="735013"/>
            <a:ext cx="4384675" cy="5862637"/>
            <a:chOff x="1344" y="366"/>
            <a:chExt cx="2880" cy="3884"/>
          </a:xfrm>
        </p:grpSpPr>
        <p:sp>
          <p:nvSpPr>
            <p:cNvPr id="82964" name="Rectangle 4"/>
            <p:cNvSpPr>
              <a:spLocks noChangeArrowheads="1"/>
            </p:cNvSpPr>
            <p:nvPr/>
          </p:nvSpPr>
          <p:spPr bwMode="auto">
            <a:xfrm>
              <a:off x="2078" y="555"/>
              <a:ext cx="1431" cy="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|X|→A,|Y|→B</a:t>
              </a:r>
            </a:p>
            <a:p>
              <a:pPr algn="ctr" eaLnBrk="0" hangingPunct="0"/>
              <a:r>
                <a:rPr lang="en-US" altLang="zh-CN" sz="2000" b="1"/>
                <a:t>0→C,0→CR</a:t>
              </a:r>
            </a:p>
          </p:txBody>
        </p:sp>
        <p:sp>
          <p:nvSpPr>
            <p:cNvPr id="82965" name="Rectangle 5"/>
            <p:cNvSpPr>
              <a:spLocks noChangeArrowheads="1"/>
            </p:cNvSpPr>
            <p:nvPr/>
          </p:nvSpPr>
          <p:spPr bwMode="auto">
            <a:xfrm>
              <a:off x="3243" y="1638"/>
              <a:ext cx="981"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0→C</a:t>
              </a:r>
              <a:r>
                <a:rPr lang="en-US" altLang="zh-CN" sz="2000" b="1" i="1" baseline="-10000"/>
                <a:t>n</a:t>
              </a:r>
              <a:endParaRPr lang="en-US" altLang="zh-CN" sz="2000" b="1" baseline="-10000"/>
            </a:p>
            <a:p>
              <a:pPr algn="ctr" eaLnBrk="0" hangingPunct="0">
                <a:lnSpc>
                  <a:spcPct val="70000"/>
                </a:lnSpc>
              </a:pPr>
              <a:r>
                <a:rPr lang="en-US" altLang="zh-CN" sz="2000" b="1"/>
                <a:t>2A+B→A</a:t>
              </a:r>
            </a:p>
            <a:p>
              <a:pPr algn="ctr" eaLnBrk="0" hangingPunct="0">
                <a:lnSpc>
                  <a:spcPct val="80000"/>
                </a:lnSpc>
              </a:pPr>
              <a:r>
                <a:rPr lang="en-US" altLang="zh-CN" sz="2000" b="1"/>
                <a:t>2C → C</a:t>
              </a:r>
            </a:p>
          </p:txBody>
        </p:sp>
        <p:sp>
          <p:nvSpPr>
            <p:cNvPr id="82966" name="Rectangle 6"/>
            <p:cNvSpPr>
              <a:spLocks noChangeArrowheads="1"/>
            </p:cNvSpPr>
            <p:nvPr/>
          </p:nvSpPr>
          <p:spPr bwMode="auto">
            <a:xfrm>
              <a:off x="1470" y="1638"/>
              <a:ext cx="956" cy="4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endParaRPr lang="en-US" altLang="zh-CN" sz="2000" b="1"/>
            </a:p>
            <a:p>
              <a:pPr algn="ctr" eaLnBrk="0" hangingPunct="0">
                <a:lnSpc>
                  <a:spcPct val="70000"/>
                </a:lnSpc>
              </a:pPr>
              <a:r>
                <a:rPr lang="en-US" altLang="zh-CN" sz="2000" b="1"/>
                <a:t>2A-B→A</a:t>
              </a:r>
            </a:p>
            <a:p>
              <a:pPr algn="ctr" eaLnBrk="0" hangingPunct="0">
                <a:lnSpc>
                  <a:spcPct val="80000"/>
                </a:lnSpc>
              </a:pPr>
              <a:r>
                <a:rPr lang="en-US" altLang="zh-CN" sz="2000" b="1"/>
                <a:t>2C → C</a:t>
              </a:r>
            </a:p>
          </p:txBody>
        </p:sp>
        <p:sp>
          <p:nvSpPr>
            <p:cNvPr id="82967" name="Line 7"/>
            <p:cNvSpPr>
              <a:spLocks noChangeShapeType="1"/>
            </p:cNvSpPr>
            <p:nvPr/>
          </p:nvSpPr>
          <p:spPr bwMode="auto">
            <a:xfrm flipH="1">
              <a:off x="1954" y="2086"/>
              <a:ext cx="0" cy="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8" name="Line 8"/>
            <p:cNvSpPr>
              <a:spLocks noChangeShapeType="1"/>
            </p:cNvSpPr>
            <p:nvPr/>
          </p:nvSpPr>
          <p:spPr bwMode="auto">
            <a:xfrm>
              <a:off x="3716" y="2098"/>
              <a:ext cx="0" cy="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9" name="Line 9"/>
            <p:cNvSpPr>
              <a:spLocks noChangeShapeType="1"/>
            </p:cNvSpPr>
            <p:nvPr/>
          </p:nvSpPr>
          <p:spPr bwMode="auto">
            <a:xfrm>
              <a:off x="1954" y="2224"/>
              <a:ext cx="1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0" name="Rectangle 10"/>
            <p:cNvSpPr>
              <a:spLocks noChangeArrowheads="1"/>
            </p:cNvSpPr>
            <p:nvPr/>
          </p:nvSpPr>
          <p:spPr bwMode="auto">
            <a:xfrm>
              <a:off x="2365" y="2314"/>
              <a:ext cx="845" cy="1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CR+1→CR</a:t>
              </a:r>
            </a:p>
          </p:txBody>
        </p:sp>
        <p:sp>
          <p:nvSpPr>
            <p:cNvPr id="82971" name="AutoShape 11"/>
            <p:cNvSpPr>
              <a:spLocks noChangeArrowheads="1"/>
            </p:cNvSpPr>
            <p:nvPr/>
          </p:nvSpPr>
          <p:spPr bwMode="auto">
            <a:xfrm>
              <a:off x="2353" y="2606"/>
              <a:ext cx="845" cy="378"/>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a:t>
              </a:r>
              <a:r>
                <a:rPr lang="en-US" altLang="zh-CN" sz="2000" b="1" i="1"/>
                <a:t>n</a:t>
              </a:r>
              <a:r>
                <a:rPr lang="en-US" altLang="zh-CN" sz="2000" b="1"/>
                <a:t>?</a:t>
              </a:r>
            </a:p>
          </p:txBody>
        </p:sp>
        <p:sp>
          <p:nvSpPr>
            <p:cNvPr id="82972" name="Line 12"/>
            <p:cNvSpPr>
              <a:spLocks noChangeShapeType="1"/>
            </p:cNvSpPr>
            <p:nvPr/>
          </p:nvSpPr>
          <p:spPr bwMode="auto">
            <a:xfrm flipH="1">
              <a:off x="2788" y="2503"/>
              <a:ext cx="0" cy="131"/>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3" name="Line 13"/>
            <p:cNvSpPr>
              <a:spLocks noChangeShapeType="1"/>
            </p:cNvSpPr>
            <p:nvPr/>
          </p:nvSpPr>
          <p:spPr bwMode="auto">
            <a:xfrm>
              <a:off x="2788" y="3779"/>
              <a:ext cx="0" cy="20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4" name="Line 14"/>
            <p:cNvSpPr>
              <a:spLocks noChangeShapeType="1"/>
            </p:cNvSpPr>
            <p:nvPr/>
          </p:nvSpPr>
          <p:spPr bwMode="auto">
            <a:xfrm flipH="1">
              <a:off x="1344" y="2807"/>
              <a:ext cx="10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5" name="Line 15"/>
            <p:cNvSpPr>
              <a:spLocks noChangeShapeType="1"/>
            </p:cNvSpPr>
            <p:nvPr/>
          </p:nvSpPr>
          <p:spPr bwMode="auto">
            <a:xfrm flipV="1">
              <a:off x="1344" y="1295"/>
              <a:ext cx="0" cy="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6" name="Line 16"/>
            <p:cNvSpPr>
              <a:spLocks noChangeShapeType="1"/>
            </p:cNvSpPr>
            <p:nvPr/>
          </p:nvSpPr>
          <p:spPr bwMode="auto">
            <a:xfrm>
              <a:off x="2800" y="366"/>
              <a:ext cx="0" cy="20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7" name="Text Box 17"/>
            <p:cNvSpPr txBox="1">
              <a:spLocks noChangeArrowheads="1"/>
            </p:cNvSpPr>
            <p:nvPr/>
          </p:nvSpPr>
          <p:spPr bwMode="auto">
            <a:xfrm>
              <a:off x="2142" y="2581"/>
              <a:ext cx="263"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82978" name="Line 18"/>
            <p:cNvSpPr>
              <a:spLocks noChangeShapeType="1"/>
            </p:cNvSpPr>
            <p:nvPr/>
          </p:nvSpPr>
          <p:spPr bwMode="auto">
            <a:xfrm>
              <a:off x="2788" y="2212"/>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9" name="Line 19"/>
            <p:cNvSpPr>
              <a:spLocks noChangeShapeType="1"/>
            </p:cNvSpPr>
            <p:nvPr/>
          </p:nvSpPr>
          <p:spPr bwMode="auto">
            <a:xfrm>
              <a:off x="2812" y="1204"/>
              <a:ext cx="0" cy="19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0" name="Line 20"/>
            <p:cNvSpPr>
              <a:spLocks noChangeShapeType="1"/>
            </p:cNvSpPr>
            <p:nvPr/>
          </p:nvSpPr>
          <p:spPr bwMode="auto">
            <a:xfrm>
              <a:off x="1344" y="1295"/>
              <a:ext cx="1409"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1" name="Line 21"/>
            <p:cNvSpPr>
              <a:spLocks noChangeShapeType="1"/>
            </p:cNvSpPr>
            <p:nvPr/>
          </p:nvSpPr>
          <p:spPr bwMode="auto">
            <a:xfrm flipH="1">
              <a:off x="2776" y="3476"/>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2" name="Rectangle 22"/>
            <p:cNvSpPr>
              <a:spLocks noChangeArrowheads="1"/>
            </p:cNvSpPr>
            <p:nvPr/>
          </p:nvSpPr>
          <p:spPr bwMode="auto">
            <a:xfrm>
              <a:off x="2494" y="3590"/>
              <a:ext cx="564" cy="1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endParaRPr lang="en-US" altLang="zh-CN" sz="2000" b="1"/>
            </a:p>
          </p:txBody>
        </p:sp>
        <p:sp>
          <p:nvSpPr>
            <p:cNvPr id="82983" name="Text Box 23"/>
            <p:cNvSpPr txBox="1">
              <a:spLocks noChangeArrowheads="1"/>
            </p:cNvSpPr>
            <p:nvPr/>
          </p:nvSpPr>
          <p:spPr bwMode="auto">
            <a:xfrm>
              <a:off x="2773" y="3381"/>
              <a:ext cx="28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82984" name="AutoShape 24"/>
            <p:cNvSpPr>
              <a:spLocks noChangeArrowheads="1"/>
            </p:cNvSpPr>
            <p:nvPr/>
          </p:nvSpPr>
          <p:spPr bwMode="auto">
            <a:xfrm>
              <a:off x="2306" y="1345"/>
              <a:ext cx="987" cy="379"/>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 </a:t>
              </a:r>
              <a:r>
                <a:rPr lang="zh-CN" altLang="en-US" sz="2000" b="1"/>
                <a:t>＜</a:t>
              </a:r>
              <a:r>
                <a:rPr lang="en-US" altLang="zh-CN" sz="2000" b="1"/>
                <a:t>0?</a:t>
              </a:r>
            </a:p>
          </p:txBody>
        </p:sp>
        <p:sp>
          <p:nvSpPr>
            <p:cNvPr id="82985" name="Rectangle 25"/>
            <p:cNvSpPr>
              <a:spLocks noChangeArrowheads="1"/>
            </p:cNvSpPr>
            <p:nvPr/>
          </p:nvSpPr>
          <p:spPr bwMode="auto">
            <a:xfrm>
              <a:off x="3459" y="3437"/>
              <a:ext cx="679" cy="3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0→C</a:t>
              </a:r>
              <a:r>
                <a:rPr lang="en-US" altLang="zh-CN" sz="2000" b="1" i="1" baseline="-10000"/>
                <a:t>n</a:t>
              </a:r>
              <a:endParaRPr lang="en-US" altLang="zh-CN" sz="2000" b="1"/>
            </a:p>
            <a:p>
              <a:pPr algn="ctr" eaLnBrk="0" hangingPunct="0"/>
              <a:r>
                <a:rPr lang="en-US" altLang="zh-CN" sz="2000" b="1"/>
                <a:t>A+B→A</a:t>
              </a:r>
            </a:p>
          </p:txBody>
        </p:sp>
        <p:sp>
          <p:nvSpPr>
            <p:cNvPr id="82986" name="Rectangle 26"/>
            <p:cNvSpPr>
              <a:spLocks noChangeArrowheads="1"/>
            </p:cNvSpPr>
            <p:nvPr/>
          </p:nvSpPr>
          <p:spPr bwMode="auto">
            <a:xfrm>
              <a:off x="2454" y="1033"/>
              <a:ext cx="678" cy="1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zh-CN" sz="2000" b="1"/>
            </a:p>
            <a:p>
              <a:pPr algn="ctr" eaLnBrk="0" hangingPunct="0">
                <a:lnSpc>
                  <a:spcPct val="70000"/>
                </a:lnSpc>
              </a:pPr>
              <a:r>
                <a:rPr lang="en-US" altLang="zh-CN" sz="2000" b="1"/>
                <a:t>A-B→A</a:t>
              </a:r>
            </a:p>
            <a:p>
              <a:pPr algn="ctr" eaLnBrk="0" hangingPunct="0">
                <a:lnSpc>
                  <a:spcPct val="80000"/>
                </a:lnSpc>
              </a:pPr>
              <a:endParaRPr lang="en-US" altLang="zh-CN" sz="2000" b="1"/>
            </a:p>
          </p:txBody>
        </p:sp>
        <p:sp>
          <p:nvSpPr>
            <p:cNvPr id="82987" name="Line 27"/>
            <p:cNvSpPr>
              <a:spLocks noChangeShapeType="1"/>
            </p:cNvSpPr>
            <p:nvPr/>
          </p:nvSpPr>
          <p:spPr bwMode="auto">
            <a:xfrm flipV="1">
              <a:off x="2890" y="3898"/>
              <a:ext cx="91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8" name="Line 28"/>
            <p:cNvSpPr>
              <a:spLocks noChangeShapeType="1"/>
            </p:cNvSpPr>
            <p:nvPr/>
          </p:nvSpPr>
          <p:spPr bwMode="auto">
            <a:xfrm>
              <a:off x="2770" y="2998"/>
              <a:ext cx="0" cy="13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9" name="Line 29"/>
            <p:cNvSpPr>
              <a:spLocks noChangeShapeType="1"/>
            </p:cNvSpPr>
            <p:nvPr/>
          </p:nvSpPr>
          <p:spPr bwMode="auto">
            <a:xfrm>
              <a:off x="3802" y="3302"/>
              <a:ext cx="0" cy="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0" name="Line 30"/>
            <p:cNvSpPr>
              <a:spLocks noChangeShapeType="1"/>
            </p:cNvSpPr>
            <p:nvPr/>
          </p:nvSpPr>
          <p:spPr bwMode="auto">
            <a:xfrm>
              <a:off x="3262" y="3284"/>
              <a:ext cx="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1" name="Text Box 31"/>
            <p:cNvSpPr txBox="1">
              <a:spLocks noChangeArrowheads="1"/>
            </p:cNvSpPr>
            <p:nvPr/>
          </p:nvSpPr>
          <p:spPr bwMode="auto">
            <a:xfrm>
              <a:off x="3195" y="3061"/>
              <a:ext cx="28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82992" name="Text Box 32"/>
            <p:cNvSpPr txBox="1">
              <a:spLocks noChangeArrowheads="1"/>
            </p:cNvSpPr>
            <p:nvPr/>
          </p:nvSpPr>
          <p:spPr bwMode="auto">
            <a:xfrm>
              <a:off x="2769" y="2921"/>
              <a:ext cx="28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82993" name="Line 33"/>
            <p:cNvSpPr>
              <a:spLocks noChangeShapeType="1"/>
            </p:cNvSpPr>
            <p:nvPr/>
          </p:nvSpPr>
          <p:spPr bwMode="auto">
            <a:xfrm>
              <a:off x="2800" y="871"/>
              <a:ext cx="0" cy="17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4" name="Line 34"/>
            <p:cNvSpPr>
              <a:spLocks noChangeShapeType="1"/>
            </p:cNvSpPr>
            <p:nvPr/>
          </p:nvSpPr>
          <p:spPr bwMode="auto">
            <a:xfrm>
              <a:off x="3305" y="1540"/>
              <a:ext cx="4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5" name="Line 35"/>
            <p:cNvSpPr>
              <a:spLocks noChangeShapeType="1"/>
            </p:cNvSpPr>
            <p:nvPr/>
          </p:nvSpPr>
          <p:spPr bwMode="auto">
            <a:xfrm flipV="1">
              <a:off x="1954" y="1540"/>
              <a:ext cx="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6" name="Line 36"/>
            <p:cNvSpPr>
              <a:spLocks noChangeShapeType="1"/>
            </p:cNvSpPr>
            <p:nvPr/>
          </p:nvSpPr>
          <p:spPr bwMode="auto">
            <a:xfrm>
              <a:off x="1954" y="1540"/>
              <a:ext cx="0" cy="106"/>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7" name="Text Box 37"/>
            <p:cNvSpPr txBox="1">
              <a:spLocks noChangeArrowheads="1"/>
            </p:cNvSpPr>
            <p:nvPr/>
          </p:nvSpPr>
          <p:spPr bwMode="auto">
            <a:xfrm>
              <a:off x="3252" y="1342"/>
              <a:ext cx="28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82998" name="Text Box 38"/>
            <p:cNvSpPr txBox="1">
              <a:spLocks noChangeArrowheads="1"/>
            </p:cNvSpPr>
            <p:nvPr/>
          </p:nvSpPr>
          <p:spPr bwMode="auto">
            <a:xfrm>
              <a:off x="2148" y="1342"/>
              <a:ext cx="283"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82999" name="Line 39"/>
            <p:cNvSpPr>
              <a:spLocks noChangeShapeType="1"/>
            </p:cNvSpPr>
            <p:nvPr/>
          </p:nvSpPr>
          <p:spPr bwMode="auto">
            <a:xfrm>
              <a:off x="3728" y="1540"/>
              <a:ext cx="12" cy="13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00" name="AutoShape 40"/>
            <p:cNvSpPr>
              <a:spLocks noChangeArrowheads="1"/>
            </p:cNvSpPr>
            <p:nvPr/>
          </p:nvSpPr>
          <p:spPr bwMode="auto">
            <a:xfrm>
              <a:off x="2270" y="3097"/>
              <a:ext cx="987" cy="379"/>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 </a:t>
              </a:r>
              <a:r>
                <a:rPr lang="zh-CN" altLang="en-US" sz="2000" b="1"/>
                <a:t>＜</a:t>
              </a:r>
              <a:r>
                <a:rPr lang="en-US" altLang="zh-CN" sz="2000" b="1"/>
                <a:t>0?</a:t>
              </a:r>
            </a:p>
          </p:txBody>
        </p:sp>
        <p:sp>
          <p:nvSpPr>
            <p:cNvPr id="83001" name="Line 41"/>
            <p:cNvSpPr>
              <a:spLocks noChangeShapeType="1"/>
            </p:cNvSpPr>
            <p:nvPr/>
          </p:nvSpPr>
          <p:spPr bwMode="auto">
            <a:xfrm>
              <a:off x="3804" y="3744"/>
              <a:ext cx="0" cy="15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002" name="Text Box 42"/>
            <p:cNvSpPr txBox="1">
              <a:spLocks noChangeArrowheads="1"/>
            </p:cNvSpPr>
            <p:nvPr/>
          </p:nvSpPr>
          <p:spPr bwMode="auto">
            <a:xfrm>
              <a:off x="2220" y="3974"/>
              <a:ext cx="1128" cy="27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000" b="1"/>
                <a:t>X</a:t>
              </a:r>
              <a:r>
                <a:rPr lang="en-US" altLang="zh-CN" sz="2000" b="1" baseline="-25000"/>
                <a:t>S</a:t>
              </a:r>
              <a:r>
                <a:rPr lang="en-US" altLang="zh-CN" sz="2000" b="1"/>
                <a:t>⊕Y</a:t>
              </a:r>
              <a:r>
                <a:rPr lang="en-US" altLang="zh-CN" sz="2000" b="1" baseline="-25000"/>
                <a:t>S</a:t>
              </a:r>
              <a:r>
                <a:rPr lang="en-US" altLang="zh-CN" sz="2000" b="1"/>
                <a:t> →Q</a:t>
              </a:r>
              <a:r>
                <a:rPr lang="en-US" altLang="zh-CN" sz="2000" b="1" baseline="-25000"/>
                <a:t>S</a:t>
              </a:r>
            </a:p>
          </p:txBody>
        </p:sp>
      </p:grpSp>
      <p:pic>
        <p:nvPicPr>
          <p:cNvPr id="82950" name="Picture 43" descr="116 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41438"/>
            <a:ext cx="4716463"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801813"/>
            <a:ext cx="287337"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2"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773238"/>
            <a:ext cx="360363"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3" name="Rectangle 46"/>
          <p:cNvSpPr>
            <a:spLocks noChangeArrowheads="1"/>
          </p:cNvSpPr>
          <p:nvPr/>
        </p:nvSpPr>
        <p:spPr bwMode="auto">
          <a:xfrm>
            <a:off x="195263" y="1628775"/>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Q</a:t>
            </a:r>
            <a:r>
              <a:rPr lang="en-US" altLang="zh-CN" b="1" i="1"/>
              <a:t>n</a:t>
            </a:r>
          </a:p>
        </p:txBody>
      </p:sp>
      <p:sp>
        <p:nvSpPr>
          <p:cNvPr id="82954" name="Rectangle 47"/>
          <p:cNvSpPr>
            <a:spLocks noChangeArrowheads="1"/>
          </p:cNvSpPr>
          <p:nvPr/>
        </p:nvSpPr>
        <p:spPr bwMode="auto">
          <a:xfrm>
            <a:off x="1908175" y="36449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Q</a:t>
            </a:r>
            <a:r>
              <a:rPr lang="en-US" altLang="zh-CN" b="1" i="1"/>
              <a:t>n</a:t>
            </a:r>
          </a:p>
        </p:txBody>
      </p:sp>
      <p:sp>
        <p:nvSpPr>
          <p:cNvPr id="82955" name="Rectangle 48"/>
          <p:cNvSpPr>
            <a:spLocks noChangeArrowheads="1"/>
          </p:cNvSpPr>
          <p:nvPr/>
        </p:nvSpPr>
        <p:spPr bwMode="auto">
          <a:xfrm>
            <a:off x="1835150" y="2636838"/>
            <a:ext cx="488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Q</a:t>
            </a:r>
            <a:r>
              <a:rPr lang="en-US" altLang="zh-CN" b="1" i="1"/>
              <a:t>n</a:t>
            </a:r>
          </a:p>
        </p:txBody>
      </p:sp>
      <p:sp>
        <p:nvSpPr>
          <p:cNvPr id="82956" name="Rectangle 49"/>
          <p:cNvSpPr>
            <a:spLocks noChangeArrowheads="1"/>
          </p:cNvSpPr>
          <p:nvPr/>
        </p:nvSpPr>
        <p:spPr bwMode="auto">
          <a:xfrm>
            <a:off x="0" y="3933825"/>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Q</a:t>
            </a:r>
            <a:r>
              <a:rPr lang="en-US" altLang="zh-CN" b="1" i="1"/>
              <a:t>n</a:t>
            </a:r>
          </a:p>
        </p:txBody>
      </p:sp>
      <p:sp>
        <p:nvSpPr>
          <p:cNvPr id="82957" name="Line 50"/>
          <p:cNvSpPr>
            <a:spLocks noChangeShapeType="1"/>
          </p:cNvSpPr>
          <p:nvPr/>
        </p:nvSpPr>
        <p:spPr bwMode="auto">
          <a:xfrm>
            <a:off x="107950" y="4005263"/>
            <a:ext cx="215900" cy="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82958"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1497013"/>
            <a:ext cx="465138"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2959" name="直接连接符 4"/>
          <p:cNvCxnSpPr>
            <a:cxnSpLocks noChangeShapeType="1"/>
          </p:cNvCxnSpPr>
          <p:nvPr/>
        </p:nvCxnSpPr>
        <p:spPr bwMode="auto">
          <a:xfrm flipH="1">
            <a:off x="439738" y="1557338"/>
            <a:ext cx="3484562" cy="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0" name="直接连接符 10"/>
          <p:cNvCxnSpPr>
            <a:cxnSpLocks noChangeShapeType="1"/>
          </p:cNvCxnSpPr>
          <p:nvPr/>
        </p:nvCxnSpPr>
        <p:spPr bwMode="auto">
          <a:xfrm>
            <a:off x="468313" y="1557338"/>
            <a:ext cx="0" cy="142875"/>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2961"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1263" y="1700213"/>
            <a:ext cx="2730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62"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2087563"/>
            <a:ext cx="1809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63" name="TextBox 13"/>
          <p:cNvSpPr txBox="1">
            <a:spLocks noChangeArrowheads="1"/>
          </p:cNvSpPr>
          <p:nvPr/>
        </p:nvSpPr>
        <p:spPr bwMode="auto">
          <a:xfrm>
            <a:off x="4103688" y="20510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a:t>左</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CA8FAB8-FFE1-45D1-8108-A3976FCFEB53}" type="datetime2">
              <a:rPr kumimoji="0" lang="zh-CN" altLang="en-US" smtClean="0"/>
              <a:pPr eaLnBrk="1" hangingPunct="1"/>
              <a:t>2016年10月31日</a:t>
            </a:fld>
            <a:endParaRPr kumimoji="0" lang="en-US" altLang="zh-CN" smtClean="0"/>
          </a:p>
        </p:txBody>
      </p:sp>
      <p:sp>
        <p:nvSpPr>
          <p:cNvPr id="1024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244" name="Rectangle 2"/>
          <p:cNvSpPr>
            <a:spLocks noGrp="1" noChangeArrowheads="1"/>
          </p:cNvSpPr>
          <p:nvPr>
            <p:ph type="title"/>
          </p:nvPr>
        </p:nvSpPr>
        <p:spPr/>
        <p:txBody>
          <a:bodyPr/>
          <a:lstStyle/>
          <a:p>
            <a:pPr eaLnBrk="1" hangingPunct="1">
              <a:lnSpc>
                <a:spcPct val="80000"/>
              </a:lnSpc>
            </a:pPr>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sz="3200" smtClean="0">
              <a:latin typeface="Times New Roman" pitchFamily="18" charset="0"/>
            </a:endParaRPr>
          </a:p>
        </p:txBody>
      </p:sp>
      <p:sp>
        <p:nvSpPr>
          <p:cNvPr id="188419" name="Rectangle 3"/>
          <p:cNvSpPr>
            <a:spLocks noGrp="1" noChangeArrowheads="1"/>
          </p:cNvSpPr>
          <p:nvPr>
            <p:ph type="body" idx="1"/>
          </p:nvPr>
        </p:nvSpPr>
        <p:spPr>
          <a:xfrm>
            <a:off x="231775" y="3390900"/>
            <a:ext cx="8420100" cy="3124200"/>
          </a:xfrm>
        </p:spPr>
        <p:txBody>
          <a:bodyPr/>
          <a:lstStyle/>
          <a:p>
            <a:pPr algn="just" eaLnBrk="1" hangingPunct="1">
              <a:lnSpc>
                <a:spcPct val="90000"/>
              </a:lnSpc>
              <a:buFontTx/>
              <a:buNone/>
            </a:pPr>
            <a:r>
              <a:rPr lang="en-US" altLang="zh-CN" b="1" smtClean="0">
                <a:latin typeface="Times New Roman" pitchFamily="18" charset="0"/>
              </a:rPr>
              <a:t>           </a:t>
            </a:r>
            <a:r>
              <a:rPr lang="zh-CN" altLang="en-US" b="1" smtClean="0">
                <a:latin typeface="Times New Roman" pitchFamily="18" charset="0"/>
              </a:rPr>
              <a:t>串行进位链的总延迟时间与字长成正比。假定，将一级门的延迟时间定为</a:t>
            </a:r>
            <a:r>
              <a:rPr lang="en-US" altLang="zh-CN" b="1" smtClean="0">
                <a:latin typeface="Times New Roman" pitchFamily="18" charset="0"/>
              </a:rPr>
              <a:t>ty</a:t>
            </a:r>
            <a:r>
              <a:rPr lang="zh-CN" altLang="en-US" b="1" smtClean="0">
                <a:latin typeface="Times New Roman" pitchFamily="18" charset="0"/>
              </a:rPr>
              <a:t>，从上述公式中可看出，每形成一级进位的延迟时间为</a:t>
            </a:r>
            <a:r>
              <a:rPr lang="en-US" altLang="zh-CN" b="1" smtClean="0">
                <a:latin typeface="Times New Roman" pitchFamily="18" charset="0"/>
              </a:rPr>
              <a:t>2ty</a:t>
            </a:r>
            <a:r>
              <a:rPr lang="zh-CN" altLang="en-US" b="1" smtClean="0">
                <a:latin typeface="Times New Roman" pitchFamily="18" charset="0"/>
              </a:rPr>
              <a:t>。在字长为</a:t>
            </a:r>
            <a:r>
              <a:rPr lang="en-US" altLang="zh-CN" b="1" smtClean="0">
                <a:latin typeface="Times New Roman" pitchFamily="18" charset="0"/>
              </a:rPr>
              <a:t>n</a:t>
            </a:r>
            <a:r>
              <a:rPr lang="zh-CN" altLang="en-US" b="1" smtClean="0">
                <a:latin typeface="Times New Roman" pitchFamily="18" charset="0"/>
              </a:rPr>
              <a:t>位的情况下，若不考虑</a:t>
            </a:r>
            <a:r>
              <a:rPr lang="en-US" altLang="zh-CN" b="1" smtClean="0">
                <a:latin typeface="Times New Roman" pitchFamily="18" charset="0"/>
              </a:rPr>
              <a:t>G</a:t>
            </a:r>
            <a:r>
              <a:rPr lang="en-US" altLang="zh-CN" b="1" baseline="-30000" smtClean="0">
                <a:latin typeface="Times New Roman" pitchFamily="18" charset="0"/>
              </a:rPr>
              <a:t>i</a:t>
            </a:r>
            <a:r>
              <a:rPr lang="zh-CN" altLang="en-US" b="1" smtClean="0">
                <a:latin typeface="Times New Roman" pitchFamily="18" charset="0"/>
              </a:rPr>
              <a:t>、</a:t>
            </a:r>
            <a:r>
              <a:rPr lang="en-US" altLang="zh-CN" b="1" smtClean="0">
                <a:latin typeface="Times New Roman" pitchFamily="18" charset="0"/>
              </a:rPr>
              <a:t>P</a:t>
            </a:r>
            <a:r>
              <a:rPr lang="en-US" altLang="zh-CN" b="1" baseline="-30000" smtClean="0">
                <a:latin typeface="Times New Roman" pitchFamily="18" charset="0"/>
              </a:rPr>
              <a:t>i</a:t>
            </a:r>
            <a:r>
              <a:rPr lang="zh-CN" altLang="en-US" b="1" smtClean="0">
                <a:latin typeface="Times New Roman" pitchFamily="18" charset="0"/>
              </a:rPr>
              <a:t>的形成时间，从</a:t>
            </a:r>
            <a:r>
              <a:rPr lang="en-US" altLang="zh-CN" b="1" smtClean="0">
                <a:latin typeface="Times New Roman" pitchFamily="18" charset="0"/>
              </a:rPr>
              <a:t>C</a:t>
            </a:r>
            <a:r>
              <a:rPr lang="en-US" altLang="zh-CN" b="1" baseline="-30000" smtClean="0">
                <a:latin typeface="Times New Roman" pitchFamily="18" charset="0"/>
              </a:rPr>
              <a:t>0</a:t>
            </a:r>
            <a:r>
              <a:rPr lang="en-US" altLang="zh-CN" b="1" smtClean="0">
                <a:latin typeface="Times New Roman" pitchFamily="18" charset="0"/>
              </a:rPr>
              <a:t>→C</a:t>
            </a:r>
            <a:r>
              <a:rPr lang="en-US" altLang="zh-CN" b="1" baseline="-30000" smtClean="0">
                <a:latin typeface="Times New Roman" pitchFamily="18" charset="0"/>
              </a:rPr>
              <a:t>n</a:t>
            </a:r>
            <a:r>
              <a:rPr lang="zh-CN" altLang="en-US" b="1" smtClean="0">
                <a:latin typeface="Times New Roman" pitchFamily="18" charset="0"/>
              </a:rPr>
              <a:t>的最长延迟时间为</a:t>
            </a:r>
            <a:r>
              <a:rPr lang="en-US" altLang="zh-CN" b="1" smtClean="0">
                <a:solidFill>
                  <a:srgbClr val="FF3300"/>
                </a:solidFill>
                <a:latin typeface="Times New Roman" pitchFamily="18" charset="0"/>
              </a:rPr>
              <a:t>2nty</a:t>
            </a:r>
            <a:r>
              <a:rPr lang="zh-CN" altLang="en-US" b="1" smtClean="0">
                <a:latin typeface="Times New Roman" pitchFamily="18" charset="0"/>
              </a:rPr>
              <a:t>。</a:t>
            </a:r>
            <a:endParaRPr lang="zh-CN" altLang="en-US" b="1" smtClean="0"/>
          </a:p>
        </p:txBody>
      </p:sp>
      <p:grpSp>
        <p:nvGrpSpPr>
          <p:cNvPr id="188420" name="Group 4"/>
          <p:cNvGrpSpPr>
            <a:grpSpLocks/>
          </p:cNvGrpSpPr>
          <p:nvPr/>
        </p:nvGrpSpPr>
        <p:grpSpPr bwMode="auto">
          <a:xfrm>
            <a:off x="962025" y="942975"/>
            <a:ext cx="7343775" cy="2346325"/>
            <a:chOff x="606" y="594"/>
            <a:chExt cx="4626" cy="1478"/>
          </a:xfrm>
        </p:grpSpPr>
        <p:sp>
          <p:nvSpPr>
            <p:cNvPr id="10252" name="Rectangle 5"/>
            <p:cNvSpPr>
              <a:spLocks noChangeArrowheads="1"/>
            </p:cNvSpPr>
            <p:nvPr/>
          </p:nvSpPr>
          <p:spPr bwMode="auto">
            <a:xfrm>
              <a:off x="1282" y="1132"/>
              <a:ext cx="501" cy="4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FA</a:t>
              </a:r>
            </a:p>
          </p:txBody>
        </p:sp>
        <p:sp>
          <p:nvSpPr>
            <p:cNvPr id="10253" name="Rectangle 6"/>
            <p:cNvSpPr>
              <a:spLocks noChangeArrowheads="1"/>
            </p:cNvSpPr>
            <p:nvPr/>
          </p:nvSpPr>
          <p:spPr bwMode="auto">
            <a:xfrm>
              <a:off x="2986" y="1132"/>
              <a:ext cx="501" cy="4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FA</a:t>
              </a:r>
            </a:p>
          </p:txBody>
        </p:sp>
        <p:sp>
          <p:nvSpPr>
            <p:cNvPr id="10254" name="Rectangle 7"/>
            <p:cNvSpPr>
              <a:spLocks noChangeArrowheads="1"/>
            </p:cNvSpPr>
            <p:nvPr/>
          </p:nvSpPr>
          <p:spPr bwMode="auto">
            <a:xfrm>
              <a:off x="3887" y="1132"/>
              <a:ext cx="501" cy="4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FA</a:t>
              </a:r>
            </a:p>
          </p:txBody>
        </p:sp>
        <p:sp>
          <p:nvSpPr>
            <p:cNvPr id="10255" name="Line 8"/>
            <p:cNvSpPr>
              <a:spLocks noChangeShapeType="1"/>
            </p:cNvSpPr>
            <p:nvPr/>
          </p:nvSpPr>
          <p:spPr bwMode="auto">
            <a:xfrm flipH="1">
              <a:off x="4388" y="1336"/>
              <a:ext cx="401"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6" name="Line 9"/>
            <p:cNvSpPr>
              <a:spLocks noChangeShapeType="1"/>
            </p:cNvSpPr>
            <p:nvPr/>
          </p:nvSpPr>
          <p:spPr bwMode="auto">
            <a:xfrm flipH="1">
              <a:off x="3487" y="1336"/>
              <a:ext cx="400"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7" name="Line 10"/>
            <p:cNvSpPr>
              <a:spLocks noChangeShapeType="1"/>
            </p:cNvSpPr>
            <p:nvPr/>
          </p:nvSpPr>
          <p:spPr bwMode="auto">
            <a:xfrm flipH="1">
              <a:off x="2585" y="1336"/>
              <a:ext cx="401"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8" name="Line 11"/>
            <p:cNvSpPr>
              <a:spLocks noChangeShapeType="1"/>
            </p:cNvSpPr>
            <p:nvPr/>
          </p:nvSpPr>
          <p:spPr bwMode="auto">
            <a:xfrm flipH="1">
              <a:off x="882" y="1336"/>
              <a:ext cx="400"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9" name="Line 12"/>
            <p:cNvSpPr>
              <a:spLocks noChangeShapeType="1"/>
            </p:cNvSpPr>
            <p:nvPr/>
          </p:nvSpPr>
          <p:spPr bwMode="auto">
            <a:xfrm flipH="1">
              <a:off x="1783" y="1336"/>
              <a:ext cx="401"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0" name="Line 13"/>
            <p:cNvSpPr>
              <a:spLocks noChangeShapeType="1"/>
            </p:cNvSpPr>
            <p:nvPr/>
          </p:nvSpPr>
          <p:spPr bwMode="auto">
            <a:xfrm flipV="1">
              <a:off x="3987" y="1528"/>
              <a:ext cx="0" cy="32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1" name="Line 14"/>
            <p:cNvSpPr>
              <a:spLocks noChangeShapeType="1"/>
            </p:cNvSpPr>
            <p:nvPr/>
          </p:nvSpPr>
          <p:spPr bwMode="auto">
            <a:xfrm flipH="1" flipV="1">
              <a:off x="4288" y="1516"/>
              <a:ext cx="0" cy="33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2" name="Line 15"/>
            <p:cNvSpPr>
              <a:spLocks noChangeShapeType="1"/>
            </p:cNvSpPr>
            <p:nvPr/>
          </p:nvSpPr>
          <p:spPr bwMode="auto">
            <a:xfrm flipV="1">
              <a:off x="4138" y="824"/>
              <a:ext cx="0" cy="30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3" name="Line 16"/>
            <p:cNvSpPr>
              <a:spLocks noChangeShapeType="1"/>
            </p:cNvSpPr>
            <p:nvPr/>
          </p:nvSpPr>
          <p:spPr bwMode="auto">
            <a:xfrm flipV="1">
              <a:off x="3386" y="1528"/>
              <a:ext cx="0" cy="32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4" name="Line 17"/>
            <p:cNvSpPr>
              <a:spLocks noChangeShapeType="1"/>
            </p:cNvSpPr>
            <p:nvPr/>
          </p:nvSpPr>
          <p:spPr bwMode="auto">
            <a:xfrm flipV="1">
              <a:off x="3086" y="1516"/>
              <a:ext cx="0" cy="33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5" name="Line 18"/>
            <p:cNvSpPr>
              <a:spLocks noChangeShapeType="1"/>
            </p:cNvSpPr>
            <p:nvPr/>
          </p:nvSpPr>
          <p:spPr bwMode="auto">
            <a:xfrm flipV="1">
              <a:off x="1683" y="1516"/>
              <a:ext cx="0" cy="33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6" name="Line 19"/>
            <p:cNvSpPr>
              <a:spLocks noChangeShapeType="1"/>
            </p:cNvSpPr>
            <p:nvPr/>
          </p:nvSpPr>
          <p:spPr bwMode="auto">
            <a:xfrm flipV="1">
              <a:off x="3249" y="824"/>
              <a:ext cx="0" cy="30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7" name="Line 20"/>
            <p:cNvSpPr>
              <a:spLocks noChangeShapeType="1"/>
            </p:cNvSpPr>
            <p:nvPr/>
          </p:nvSpPr>
          <p:spPr bwMode="auto">
            <a:xfrm flipV="1">
              <a:off x="1533" y="824"/>
              <a:ext cx="0" cy="30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Line 21"/>
            <p:cNvSpPr>
              <a:spLocks noChangeShapeType="1"/>
            </p:cNvSpPr>
            <p:nvPr/>
          </p:nvSpPr>
          <p:spPr bwMode="auto">
            <a:xfrm flipV="1">
              <a:off x="1382" y="1528"/>
              <a:ext cx="0" cy="32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Text Box 22"/>
            <p:cNvSpPr txBox="1">
              <a:spLocks noChangeArrowheads="1"/>
            </p:cNvSpPr>
            <p:nvPr/>
          </p:nvSpPr>
          <p:spPr bwMode="auto">
            <a:xfrm>
              <a:off x="2243" y="1141"/>
              <a:ext cx="9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400" b="1"/>
                <a:t>…</a:t>
              </a:r>
            </a:p>
          </p:txBody>
        </p:sp>
        <p:sp>
          <p:nvSpPr>
            <p:cNvPr id="10270" name="Text Box 23"/>
            <p:cNvSpPr txBox="1">
              <a:spLocks noChangeArrowheads="1"/>
            </p:cNvSpPr>
            <p:nvPr/>
          </p:nvSpPr>
          <p:spPr bwMode="auto">
            <a:xfrm>
              <a:off x="3512" y="1285"/>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1</a:t>
              </a:r>
              <a:endParaRPr lang="en-US" altLang="zh-CN" sz="2000" b="1"/>
            </a:p>
          </p:txBody>
        </p:sp>
        <p:sp>
          <p:nvSpPr>
            <p:cNvPr id="10271" name="Text Box 24"/>
            <p:cNvSpPr txBox="1">
              <a:spLocks noChangeArrowheads="1"/>
            </p:cNvSpPr>
            <p:nvPr/>
          </p:nvSpPr>
          <p:spPr bwMode="auto">
            <a:xfrm>
              <a:off x="2622" y="1285"/>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2</a:t>
              </a:r>
              <a:endParaRPr lang="en-US" altLang="zh-CN" sz="2000" b="1"/>
            </a:p>
          </p:txBody>
        </p:sp>
        <p:sp>
          <p:nvSpPr>
            <p:cNvPr id="10272" name="Text Box 25"/>
            <p:cNvSpPr txBox="1">
              <a:spLocks noChangeArrowheads="1"/>
            </p:cNvSpPr>
            <p:nvPr/>
          </p:nvSpPr>
          <p:spPr bwMode="auto">
            <a:xfrm>
              <a:off x="1757" y="1285"/>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i="1" baseline="-10000"/>
                <a:t>n</a:t>
              </a:r>
              <a:r>
                <a:rPr lang="en-US" altLang="zh-CN" sz="2000" b="1" baseline="-10000"/>
                <a:t>-1</a:t>
              </a:r>
              <a:endParaRPr lang="en-US" altLang="zh-CN" sz="2000" b="1"/>
            </a:p>
          </p:txBody>
        </p:sp>
        <p:sp>
          <p:nvSpPr>
            <p:cNvPr id="10273" name="Text Box 26"/>
            <p:cNvSpPr txBox="1">
              <a:spLocks noChangeArrowheads="1"/>
            </p:cNvSpPr>
            <p:nvPr/>
          </p:nvSpPr>
          <p:spPr bwMode="auto">
            <a:xfrm>
              <a:off x="606" y="1196"/>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i="1" baseline="-10000"/>
                <a:t>n</a:t>
              </a:r>
              <a:endParaRPr lang="en-US" altLang="zh-CN" sz="2000" b="1"/>
            </a:p>
          </p:txBody>
        </p:sp>
        <p:sp>
          <p:nvSpPr>
            <p:cNvPr id="10274" name="Text Box 27"/>
            <p:cNvSpPr txBox="1">
              <a:spLocks noChangeArrowheads="1"/>
            </p:cNvSpPr>
            <p:nvPr/>
          </p:nvSpPr>
          <p:spPr bwMode="auto">
            <a:xfrm>
              <a:off x="3800" y="1810"/>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1</a:t>
              </a:r>
              <a:endParaRPr lang="en-US" altLang="zh-CN" sz="2000" b="1"/>
            </a:p>
          </p:txBody>
        </p:sp>
        <p:sp>
          <p:nvSpPr>
            <p:cNvPr id="10275" name="Text Box 28"/>
            <p:cNvSpPr txBox="1">
              <a:spLocks noChangeArrowheads="1"/>
            </p:cNvSpPr>
            <p:nvPr/>
          </p:nvSpPr>
          <p:spPr bwMode="auto">
            <a:xfrm>
              <a:off x="4150" y="1810"/>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1</a:t>
              </a:r>
              <a:endParaRPr lang="en-US" altLang="zh-CN" sz="2000" b="1"/>
            </a:p>
          </p:txBody>
        </p:sp>
        <p:sp>
          <p:nvSpPr>
            <p:cNvPr id="10276" name="Text Box 29"/>
            <p:cNvSpPr txBox="1">
              <a:spLocks noChangeArrowheads="1"/>
            </p:cNvSpPr>
            <p:nvPr/>
          </p:nvSpPr>
          <p:spPr bwMode="auto">
            <a:xfrm>
              <a:off x="2982" y="1822"/>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baseline="-10000"/>
                <a:t>2</a:t>
              </a:r>
              <a:endParaRPr lang="en-US" altLang="zh-CN" sz="2000" b="1"/>
            </a:p>
          </p:txBody>
        </p:sp>
        <p:sp>
          <p:nvSpPr>
            <p:cNvPr id="10277" name="Text Box 30"/>
            <p:cNvSpPr txBox="1">
              <a:spLocks noChangeArrowheads="1"/>
            </p:cNvSpPr>
            <p:nvPr/>
          </p:nvSpPr>
          <p:spPr bwMode="auto">
            <a:xfrm>
              <a:off x="3249" y="1810"/>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baseline="-10000"/>
                <a:t>2</a:t>
              </a:r>
              <a:endParaRPr lang="en-US" altLang="zh-CN" sz="2000" b="1"/>
            </a:p>
          </p:txBody>
        </p:sp>
        <p:sp>
          <p:nvSpPr>
            <p:cNvPr id="10278" name="Text Box 31"/>
            <p:cNvSpPr txBox="1">
              <a:spLocks noChangeArrowheads="1"/>
            </p:cNvSpPr>
            <p:nvPr/>
          </p:nvSpPr>
          <p:spPr bwMode="auto">
            <a:xfrm>
              <a:off x="1220" y="1810"/>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A</a:t>
              </a:r>
              <a:r>
                <a:rPr lang="en-US" altLang="zh-CN" sz="2000" b="1" i="1" baseline="-10000"/>
                <a:t>n</a:t>
              </a:r>
              <a:endParaRPr lang="en-US" altLang="zh-CN" sz="2000" b="1"/>
            </a:p>
          </p:txBody>
        </p:sp>
        <p:sp>
          <p:nvSpPr>
            <p:cNvPr id="10279" name="Text Box 32"/>
            <p:cNvSpPr txBox="1">
              <a:spLocks noChangeArrowheads="1"/>
            </p:cNvSpPr>
            <p:nvPr/>
          </p:nvSpPr>
          <p:spPr bwMode="auto">
            <a:xfrm>
              <a:off x="1533" y="1810"/>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B</a:t>
              </a:r>
              <a:r>
                <a:rPr lang="en-US" altLang="zh-CN" sz="2000" b="1" i="1" baseline="-10000"/>
                <a:t>n</a:t>
              </a:r>
              <a:endParaRPr lang="en-US" altLang="zh-CN" sz="2000" b="1"/>
            </a:p>
          </p:txBody>
        </p:sp>
        <p:sp>
          <p:nvSpPr>
            <p:cNvPr id="10280" name="Text Box 33"/>
            <p:cNvSpPr txBox="1">
              <a:spLocks noChangeArrowheads="1"/>
            </p:cNvSpPr>
            <p:nvPr/>
          </p:nvSpPr>
          <p:spPr bwMode="auto">
            <a:xfrm>
              <a:off x="3987" y="594"/>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1</a:t>
              </a:r>
              <a:endParaRPr lang="en-US" altLang="zh-CN" sz="2000" b="1"/>
            </a:p>
          </p:txBody>
        </p:sp>
        <p:sp>
          <p:nvSpPr>
            <p:cNvPr id="10281" name="Text Box 34"/>
            <p:cNvSpPr txBox="1">
              <a:spLocks noChangeArrowheads="1"/>
            </p:cNvSpPr>
            <p:nvPr/>
          </p:nvSpPr>
          <p:spPr bwMode="auto">
            <a:xfrm>
              <a:off x="3086" y="594"/>
              <a:ext cx="9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baseline="-10000"/>
                <a:t>2</a:t>
              </a:r>
              <a:endParaRPr lang="en-US" altLang="zh-CN" sz="2000" b="1"/>
            </a:p>
          </p:txBody>
        </p:sp>
        <p:sp>
          <p:nvSpPr>
            <p:cNvPr id="10282" name="Text Box 35"/>
            <p:cNvSpPr txBox="1">
              <a:spLocks noChangeArrowheads="1"/>
            </p:cNvSpPr>
            <p:nvPr/>
          </p:nvSpPr>
          <p:spPr bwMode="auto">
            <a:xfrm>
              <a:off x="1382" y="594"/>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S</a:t>
              </a:r>
              <a:r>
                <a:rPr lang="en-US" altLang="zh-CN" sz="2000" b="1" i="1" baseline="-10000"/>
                <a:t>n</a:t>
              </a:r>
              <a:endParaRPr lang="en-US" altLang="zh-CN" sz="2000" b="1"/>
            </a:p>
          </p:txBody>
        </p:sp>
        <p:sp>
          <p:nvSpPr>
            <p:cNvPr id="10283" name="Text Box 36"/>
            <p:cNvSpPr txBox="1">
              <a:spLocks noChangeArrowheads="1"/>
            </p:cNvSpPr>
            <p:nvPr/>
          </p:nvSpPr>
          <p:spPr bwMode="auto">
            <a:xfrm>
              <a:off x="4800" y="130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C</a:t>
              </a:r>
              <a:r>
                <a:rPr lang="en-US" altLang="zh-CN" sz="2000" b="1" baseline="-10000"/>
                <a:t>0</a:t>
              </a:r>
              <a:endParaRPr lang="en-US" altLang="zh-CN" sz="2000" b="1"/>
            </a:p>
          </p:txBody>
        </p:sp>
      </p:grpSp>
      <p:sp>
        <p:nvSpPr>
          <p:cNvPr id="188453" name="Line 37"/>
          <p:cNvSpPr>
            <a:spLocks noChangeShapeType="1"/>
          </p:cNvSpPr>
          <p:nvPr/>
        </p:nvSpPr>
        <p:spPr bwMode="auto">
          <a:xfrm flipH="1">
            <a:off x="6972300" y="2114550"/>
            <a:ext cx="62865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8454" name="Line 38"/>
          <p:cNvSpPr>
            <a:spLocks noChangeShapeType="1"/>
          </p:cNvSpPr>
          <p:nvPr/>
        </p:nvSpPr>
        <p:spPr bwMode="auto">
          <a:xfrm flipH="1" flipV="1">
            <a:off x="5543550" y="2114550"/>
            <a:ext cx="62865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8455" name="Line 39"/>
          <p:cNvSpPr>
            <a:spLocks noChangeShapeType="1"/>
          </p:cNvSpPr>
          <p:nvPr/>
        </p:nvSpPr>
        <p:spPr bwMode="auto">
          <a:xfrm flipH="1">
            <a:off x="4171950" y="2114550"/>
            <a:ext cx="57150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8456" name="Line 40"/>
          <p:cNvSpPr>
            <a:spLocks noChangeShapeType="1"/>
          </p:cNvSpPr>
          <p:nvPr/>
        </p:nvSpPr>
        <p:spPr bwMode="auto">
          <a:xfrm flipH="1">
            <a:off x="2838450" y="2114550"/>
            <a:ext cx="60960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8457" name="Line 41"/>
          <p:cNvSpPr>
            <a:spLocks noChangeShapeType="1"/>
          </p:cNvSpPr>
          <p:nvPr/>
        </p:nvSpPr>
        <p:spPr bwMode="auto">
          <a:xfrm flipH="1">
            <a:off x="1409700" y="2114550"/>
            <a:ext cx="628650" cy="0"/>
          </a:xfrm>
          <a:prstGeom prst="line">
            <a:avLst/>
          </a:prstGeom>
          <a:noFill/>
          <a:ln w="5715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84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88453"/>
                                        </p:tgtEl>
                                        <p:attrNameLst>
                                          <p:attrName>style.visibility</p:attrName>
                                        </p:attrNameLst>
                                      </p:cBhvr>
                                      <p:to>
                                        <p:strVal val="visible"/>
                                      </p:to>
                                    </p:set>
                                    <p:animEffect transition="in" filter="wipe(right)">
                                      <p:cBhvr>
                                        <p:cTn id="11" dur="500"/>
                                        <p:tgtEl>
                                          <p:spTgt spid="1884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8454"/>
                                        </p:tgtEl>
                                        <p:attrNameLst>
                                          <p:attrName>style.visibility</p:attrName>
                                        </p:attrNameLst>
                                      </p:cBhvr>
                                      <p:to>
                                        <p:strVal val="visible"/>
                                      </p:to>
                                    </p:set>
                                    <p:animEffect transition="in" filter="wipe(right)">
                                      <p:cBhvr>
                                        <p:cTn id="16" dur="500"/>
                                        <p:tgtEl>
                                          <p:spTgt spid="1884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88455"/>
                                        </p:tgtEl>
                                        <p:attrNameLst>
                                          <p:attrName>style.visibility</p:attrName>
                                        </p:attrNameLst>
                                      </p:cBhvr>
                                      <p:to>
                                        <p:strVal val="visible"/>
                                      </p:to>
                                    </p:set>
                                    <p:animEffect transition="in" filter="wipe(right)">
                                      <p:cBhvr>
                                        <p:cTn id="21" dur="500"/>
                                        <p:tgtEl>
                                          <p:spTgt spid="18845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88456"/>
                                        </p:tgtEl>
                                        <p:attrNameLst>
                                          <p:attrName>style.visibility</p:attrName>
                                        </p:attrNameLst>
                                      </p:cBhvr>
                                      <p:to>
                                        <p:strVal val="visible"/>
                                      </p:to>
                                    </p:set>
                                    <p:animEffect transition="in" filter="wipe(right)">
                                      <p:cBhvr>
                                        <p:cTn id="26" dur="500"/>
                                        <p:tgtEl>
                                          <p:spTgt spid="1884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88457"/>
                                        </p:tgtEl>
                                        <p:attrNameLst>
                                          <p:attrName>style.visibility</p:attrName>
                                        </p:attrNameLst>
                                      </p:cBhvr>
                                      <p:to>
                                        <p:strVal val="visible"/>
                                      </p:to>
                                    </p:set>
                                    <p:animEffect transition="in" filter="wipe(right)">
                                      <p:cBhvr>
                                        <p:cTn id="31" dur="500"/>
                                        <p:tgtEl>
                                          <p:spTgt spid="18845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884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P spid="188453" grpId="0" animBg="1"/>
      <p:bldP spid="188454" grpId="0" animBg="1"/>
      <p:bldP spid="188455" grpId="0" animBg="1"/>
      <p:bldP spid="188456" grpId="0" animBg="1"/>
      <p:bldP spid="188457"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ACE6F5C4-75C4-430C-8407-5385C05A0210}" type="datetime2">
              <a:rPr kumimoji="0" lang="zh-CN" altLang="en-US" smtClean="0"/>
              <a:pPr eaLnBrk="1" hangingPunct="1"/>
              <a:t>2016年10月31日</a:t>
            </a:fld>
            <a:endParaRPr kumimoji="0" lang="en-US" altLang="zh-CN" smtClean="0"/>
          </a:p>
        </p:txBody>
      </p:sp>
      <p:sp>
        <p:nvSpPr>
          <p:cNvPr id="8397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397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307203" name="Rectangle 3"/>
          <p:cNvSpPr>
            <a:spLocks noGrp="1" noChangeArrowheads="1"/>
          </p:cNvSpPr>
          <p:nvPr>
            <p:ph type="body" idx="1"/>
          </p:nvPr>
        </p:nvSpPr>
        <p:spPr>
          <a:xfrm>
            <a:off x="533400" y="893763"/>
            <a:ext cx="7924800" cy="5543550"/>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需要指出的是，在定点小数除法运算时，为了防止溢出，要求被除数的绝对值小于除数的绝对值，即</a:t>
            </a:r>
            <a:r>
              <a:rPr lang="en-US" altLang="zh-CN" b="1" smtClean="0">
                <a:latin typeface="Times New Roman" pitchFamily="18" charset="0"/>
              </a:rPr>
              <a:t>|X|</a:t>
            </a:r>
            <a:r>
              <a:rPr lang="zh-CN" altLang="en-US" b="1" smtClean="0">
                <a:latin typeface="Times New Roman" pitchFamily="18" charset="0"/>
              </a:rPr>
              <a:t>＜</a:t>
            </a:r>
            <a:r>
              <a:rPr lang="en-US" altLang="zh-CN" b="1" smtClean="0">
                <a:latin typeface="Times New Roman" pitchFamily="18" charset="0"/>
              </a:rPr>
              <a:t>|Y|</a:t>
            </a:r>
            <a:r>
              <a:rPr lang="zh-CN" altLang="en-US" b="1" smtClean="0">
                <a:latin typeface="Times New Roman" pitchFamily="18" charset="0"/>
              </a:rPr>
              <a:t>，且除数不能为</a:t>
            </a:r>
            <a:r>
              <a:rPr lang="en-US" altLang="zh-CN" b="1" smtClean="0">
                <a:latin typeface="Times New Roman" pitchFamily="18" charset="0"/>
              </a:rPr>
              <a:t>0</a:t>
            </a:r>
            <a:r>
              <a:rPr lang="zh-CN" altLang="en-US" b="1" smtClean="0">
                <a:latin typeface="Times New Roman" pitchFamily="18" charset="0"/>
              </a:rPr>
              <a:t>。另外，在原码加减交替法中，当最终余数为负数时，必须恢复一次余数，使之变为真余数，注意此时不需要再左移了。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7392C981-5D32-41CB-8E1D-1499C9BA8181}" type="datetime2">
              <a:rPr kumimoji="0" lang="zh-CN" altLang="en-US" smtClean="0"/>
              <a:pPr eaLnBrk="1" hangingPunct="1"/>
              <a:t>2016年10月31日</a:t>
            </a:fld>
            <a:endParaRPr kumimoji="0" lang="en-US" altLang="zh-CN" smtClean="0"/>
          </a:p>
        </p:txBody>
      </p:sp>
      <p:sp>
        <p:nvSpPr>
          <p:cNvPr id="8499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499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33475" name="Rectangle 3"/>
          <p:cNvSpPr>
            <a:spLocks noGrp="1" noChangeArrowheads="1"/>
          </p:cNvSpPr>
          <p:nvPr>
            <p:ph type="body" idx="1"/>
          </p:nvPr>
        </p:nvSpPr>
        <p:spPr>
          <a:xfrm>
            <a:off x="304800" y="838200"/>
            <a:ext cx="8112125" cy="5314950"/>
          </a:xfrm>
        </p:spPr>
        <p:txBody>
          <a:bodyPr/>
          <a:lstStyle/>
          <a:p>
            <a:pPr algn="just" eaLnBrk="1" hangingPunct="1">
              <a:buFontTx/>
              <a:buNone/>
            </a:pPr>
            <a:r>
              <a:rPr lang="en-US" altLang="zh-CN" b="1" smtClean="0">
                <a:solidFill>
                  <a:srgbClr val="A50021"/>
                </a:solidFill>
                <a:latin typeface="Times New Roman" pitchFamily="18" charset="0"/>
              </a:rPr>
              <a:t>4.5.2 </a:t>
            </a:r>
            <a:r>
              <a:rPr lang="zh-CN" altLang="en-US" b="1" smtClean="0">
                <a:solidFill>
                  <a:srgbClr val="A50021"/>
                </a:solidFill>
                <a:latin typeface="Times New Roman" pitchFamily="18" charset="0"/>
              </a:rPr>
              <a:t>补码除法运算</a:t>
            </a:r>
          </a:p>
          <a:p>
            <a:pPr eaLnBrk="1" hangingPunct="1">
              <a:buFontTx/>
              <a:buNone/>
            </a:pPr>
            <a:r>
              <a:rPr lang="zh-CN" altLang="en-US" b="1" smtClean="0">
                <a:latin typeface="Times New Roman" pitchFamily="18" charset="0"/>
              </a:rPr>
              <a:t>            被除数和除数都用补码表示，符号位参加运算。</a:t>
            </a:r>
          </a:p>
          <a:p>
            <a:pPr eaLnBrk="1" hangingPunct="1">
              <a:buFontTx/>
              <a:buNone/>
            </a:pPr>
            <a:r>
              <a:rPr lang="en-US" altLang="zh-CN" b="1" smtClean="0">
                <a:latin typeface="Times New Roman" pitchFamily="18" charset="0"/>
              </a:rPr>
              <a:t>1.</a:t>
            </a:r>
            <a:r>
              <a:rPr lang="zh-CN" altLang="en-US" b="1" smtClean="0">
                <a:latin typeface="Times New Roman" pitchFamily="18" charset="0"/>
              </a:rPr>
              <a:t>够减的判断</a:t>
            </a:r>
          </a:p>
          <a:p>
            <a:pPr algn="just" eaLnBrk="1" hangingPunct="1">
              <a:buFontTx/>
              <a:buNone/>
            </a:pPr>
            <a:r>
              <a:rPr lang="zh-CN" altLang="en-US" b="1" smtClean="0">
                <a:latin typeface="Times New Roman" pitchFamily="18" charset="0"/>
              </a:rPr>
              <a:t>            参加运算的两个数符号任意，够减的情况如下：</a:t>
            </a:r>
          </a:p>
          <a:p>
            <a:pPr algn="just" eaLnBrk="1" hangingPunct="1">
              <a:buFontTx/>
              <a:buNone/>
            </a:pPr>
            <a:r>
              <a:rPr lang="zh-CN" altLang="en-US" b="1" smtClean="0">
                <a:latin typeface="Times New Roman" pitchFamily="18" charset="0"/>
              </a:rPr>
              <a:t>⑴同号</a:t>
            </a:r>
            <a:r>
              <a:rPr lang="en-US" altLang="zh-CN" b="1" smtClean="0">
                <a:latin typeface="Times New Roman" pitchFamily="18" charset="0"/>
              </a:rPr>
              <a:t>X</a:t>
            </a:r>
            <a:r>
              <a:rPr lang="zh-CN" altLang="en-US" b="1" smtClean="0">
                <a:latin typeface="Times New Roman" pitchFamily="18" charset="0"/>
              </a:rPr>
              <a:t>＞</a:t>
            </a:r>
            <a:r>
              <a:rPr lang="en-US" altLang="zh-CN" b="1" smtClean="0">
                <a:latin typeface="Times New Roman" pitchFamily="18" charset="0"/>
              </a:rPr>
              <a:t>0</a:t>
            </a:r>
            <a:r>
              <a:rPr lang="zh-CN" altLang="en-US" b="1" smtClean="0">
                <a:latin typeface="Times New Roman" pitchFamily="18" charset="0"/>
              </a:rPr>
              <a:t>，</a:t>
            </a:r>
            <a:r>
              <a:rPr lang="en-US" altLang="zh-CN" b="1" smtClean="0">
                <a:latin typeface="Times New Roman" pitchFamily="18" charset="0"/>
              </a:rPr>
              <a:t>Y</a:t>
            </a:r>
            <a:r>
              <a:rPr lang="zh-CN" altLang="en-US" b="1" smtClean="0">
                <a:latin typeface="Times New Roman" pitchFamily="18" charset="0"/>
              </a:rPr>
              <a:t>＞</a:t>
            </a:r>
            <a:r>
              <a:rPr lang="en-US" altLang="zh-CN" b="1" smtClean="0">
                <a:latin typeface="Times New Roman" pitchFamily="18" charset="0"/>
              </a:rPr>
              <a:t>0</a:t>
            </a:r>
            <a:r>
              <a:rPr lang="zh-CN" altLang="en-US" b="1" smtClean="0">
                <a:latin typeface="Times New Roman" pitchFamily="18" charset="0"/>
              </a:rPr>
              <a:t>，</a:t>
            </a:r>
            <a:r>
              <a:rPr lang="en-US" altLang="zh-CN" b="1" smtClean="0">
                <a:latin typeface="Times New Roman" pitchFamily="18" charset="0"/>
              </a:rPr>
              <a:t>X-Y</a:t>
            </a:r>
            <a:r>
              <a:rPr lang="zh-CN" altLang="en-US" b="1" smtClean="0">
                <a:latin typeface="Times New Roman" pitchFamily="18" charset="0"/>
              </a:rPr>
              <a:t>＞</a:t>
            </a:r>
            <a:r>
              <a:rPr lang="en-US" altLang="zh-CN" b="1" smtClean="0">
                <a:latin typeface="Times New Roman" pitchFamily="18" charset="0"/>
              </a:rPr>
              <a:t>0            </a:t>
            </a:r>
          </a:p>
        </p:txBody>
      </p:sp>
      <p:sp>
        <p:nvSpPr>
          <p:cNvPr id="233476" name="Text Box 4"/>
          <p:cNvSpPr txBox="1">
            <a:spLocks noChangeArrowheads="1"/>
          </p:cNvSpPr>
          <p:nvPr/>
        </p:nvSpPr>
        <p:spPr bwMode="auto">
          <a:xfrm>
            <a:off x="1581150" y="4686300"/>
            <a:ext cx="7562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t>X</a:t>
            </a:r>
            <a:r>
              <a:rPr lang="zh-CN" altLang="en-US" sz="3200" b="1"/>
              <a:t>＜</a:t>
            </a:r>
            <a:r>
              <a:rPr lang="en-US" altLang="zh-CN" sz="3200" b="1"/>
              <a:t>0</a:t>
            </a:r>
            <a:r>
              <a:rPr lang="zh-CN" altLang="en-US" sz="3200" b="1"/>
              <a:t>，</a:t>
            </a:r>
            <a:r>
              <a:rPr lang="en-US" altLang="zh-CN" sz="3200" b="1"/>
              <a:t>Y</a:t>
            </a:r>
            <a:r>
              <a:rPr lang="zh-CN" altLang="en-US" sz="3200" b="1"/>
              <a:t>＜</a:t>
            </a:r>
            <a:r>
              <a:rPr lang="en-US" altLang="zh-CN" sz="3200" b="1"/>
              <a:t>0</a:t>
            </a:r>
            <a:r>
              <a:rPr lang="zh-CN" altLang="en-US" sz="3200" b="1"/>
              <a:t>，</a:t>
            </a:r>
            <a:r>
              <a:rPr lang="en-US" altLang="zh-CN" sz="3200" b="1"/>
              <a:t>-X-(-Y) </a:t>
            </a:r>
            <a:r>
              <a:rPr lang="zh-CN" altLang="en-US" sz="3200" b="1"/>
              <a:t>＞</a:t>
            </a:r>
            <a:r>
              <a:rPr lang="en-US" altLang="zh-CN" sz="3200" b="1"/>
              <a:t>0</a:t>
            </a:r>
            <a:r>
              <a:rPr lang="en-US" altLang="zh-CN" sz="3200" b="1">
                <a:sym typeface="Symbol" pitchFamily="18" charset="2"/>
              </a:rPr>
              <a:t></a:t>
            </a:r>
            <a:r>
              <a:rPr lang="en-US" altLang="zh-CN" sz="3200" b="1"/>
              <a:t>X-Y</a:t>
            </a:r>
            <a:r>
              <a:rPr lang="zh-CN" altLang="en-US" sz="3200" b="1"/>
              <a:t>＜</a:t>
            </a:r>
            <a:r>
              <a:rPr lang="en-US" altLang="zh-CN" sz="3200" b="1"/>
              <a:t>0</a:t>
            </a:r>
          </a:p>
        </p:txBody>
      </p:sp>
      <p:sp>
        <p:nvSpPr>
          <p:cNvPr id="233477" name="Text Box 5"/>
          <p:cNvSpPr txBox="1">
            <a:spLocks noChangeArrowheads="1"/>
          </p:cNvSpPr>
          <p:nvPr/>
        </p:nvSpPr>
        <p:spPr bwMode="auto">
          <a:xfrm>
            <a:off x="285750" y="5295900"/>
            <a:ext cx="83629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90000"/>
              </a:lnSpc>
              <a:spcBef>
                <a:spcPct val="20000"/>
              </a:spcBef>
              <a:buClr>
                <a:schemeClr val="accent2"/>
              </a:buClr>
              <a:buSzPct val="80000"/>
              <a:buFont typeface="Wingdings" pitchFamily="2" charset="2"/>
              <a:buNone/>
            </a:pPr>
            <a:r>
              <a:rPr lang="en-US" altLang="zh-CN" sz="3200" b="1"/>
              <a:t>⑵</a:t>
            </a:r>
            <a:r>
              <a:rPr lang="zh-CN" altLang="en-US" sz="3200" b="1"/>
              <a:t>异号</a:t>
            </a:r>
            <a:r>
              <a:rPr lang="en-US" altLang="zh-CN" sz="3200" b="1"/>
              <a:t>X</a:t>
            </a:r>
            <a:r>
              <a:rPr lang="zh-CN" altLang="en-US" sz="3200" b="1"/>
              <a:t>＞</a:t>
            </a:r>
            <a:r>
              <a:rPr lang="en-US" altLang="zh-CN" sz="3200" b="1"/>
              <a:t>0</a:t>
            </a:r>
            <a:r>
              <a:rPr lang="zh-CN" altLang="en-US" sz="3200" b="1"/>
              <a:t>，</a:t>
            </a:r>
            <a:r>
              <a:rPr lang="en-US" altLang="zh-CN" sz="3200" b="1"/>
              <a:t>Y</a:t>
            </a:r>
            <a:r>
              <a:rPr lang="zh-CN" altLang="en-US" sz="3200" b="1"/>
              <a:t>＜</a:t>
            </a:r>
            <a:r>
              <a:rPr lang="en-US" altLang="zh-CN" sz="3200" b="1"/>
              <a:t>0</a:t>
            </a:r>
            <a:r>
              <a:rPr lang="zh-CN" altLang="en-US" sz="3200" b="1"/>
              <a:t>，</a:t>
            </a:r>
            <a:r>
              <a:rPr lang="en-US" altLang="zh-CN" sz="3200" b="1"/>
              <a:t>X-(-Y)=(X+Y)</a:t>
            </a:r>
            <a:r>
              <a:rPr lang="zh-CN" altLang="en-US" sz="3200" b="1"/>
              <a:t>＞</a:t>
            </a:r>
            <a:r>
              <a:rPr lang="en-US" altLang="zh-CN" sz="3200" b="1"/>
              <a:t>0</a:t>
            </a:r>
            <a:endParaRPr lang="en-US" altLang="zh-CN" sz="2400"/>
          </a:p>
        </p:txBody>
      </p:sp>
      <p:sp>
        <p:nvSpPr>
          <p:cNvPr id="233478" name="Text Box 6"/>
          <p:cNvSpPr txBox="1">
            <a:spLocks noChangeArrowheads="1"/>
          </p:cNvSpPr>
          <p:nvPr/>
        </p:nvSpPr>
        <p:spPr bwMode="auto">
          <a:xfrm>
            <a:off x="1524000" y="5791200"/>
            <a:ext cx="7391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accent2"/>
              </a:buClr>
              <a:buSzPct val="80000"/>
              <a:buFont typeface="Wingdings" pitchFamily="2" charset="2"/>
              <a:buNone/>
            </a:pPr>
            <a:r>
              <a:rPr lang="en-US" altLang="zh-CN" sz="3200" b="1"/>
              <a:t>X</a:t>
            </a:r>
            <a:r>
              <a:rPr lang="zh-CN" altLang="en-US" sz="3200" b="1"/>
              <a:t>＜</a:t>
            </a:r>
            <a:r>
              <a:rPr lang="en-US" altLang="zh-CN" sz="3200" b="1"/>
              <a:t>0</a:t>
            </a:r>
            <a:r>
              <a:rPr lang="zh-CN" altLang="en-US" sz="3200" b="1"/>
              <a:t>，</a:t>
            </a:r>
            <a:r>
              <a:rPr lang="en-US" altLang="zh-CN" sz="3200" b="1"/>
              <a:t>Y</a:t>
            </a:r>
            <a:r>
              <a:rPr lang="zh-CN" altLang="en-US" sz="3200" b="1"/>
              <a:t>＞</a:t>
            </a:r>
            <a:r>
              <a:rPr lang="en-US" altLang="zh-CN" sz="3200" b="1"/>
              <a:t>0</a:t>
            </a:r>
            <a:r>
              <a:rPr lang="zh-CN" altLang="en-US" sz="3200" b="1"/>
              <a:t>，</a:t>
            </a:r>
            <a:r>
              <a:rPr lang="en-US" altLang="zh-CN" sz="3200" b="1"/>
              <a:t>(-X)-Y</a:t>
            </a:r>
            <a:r>
              <a:rPr lang="zh-CN" altLang="en-US" sz="3200" b="1"/>
              <a:t>＞</a:t>
            </a:r>
            <a:r>
              <a:rPr lang="en-US" altLang="zh-CN" sz="3200" b="1"/>
              <a:t>0</a:t>
            </a:r>
            <a:r>
              <a:rPr lang="en-US" altLang="zh-CN" sz="3200" b="1">
                <a:sym typeface="Symbol" pitchFamily="18" charset="2"/>
              </a:rPr>
              <a:t></a:t>
            </a:r>
            <a:r>
              <a:rPr lang="en-US" altLang="zh-CN" sz="3200" b="1"/>
              <a:t>X+Y</a:t>
            </a:r>
            <a:r>
              <a:rPr lang="zh-CN" altLang="en-US" sz="3200" b="1"/>
              <a:t>＜</a:t>
            </a:r>
            <a:r>
              <a:rPr lang="en-US" altLang="zh-CN" sz="3200" b="1"/>
              <a:t>0</a:t>
            </a:r>
          </a:p>
        </p:txBody>
      </p:sp>
      <p:grpSp>
        <p:nvGrpSpPr>
          <p:cNvPr id="233479" name="Group 7"/>
          <p:cNvGrpSpPr>
            <a:grpSpLocks/>
          </p:cNvGrpSpPr>
          <p:nvPr/>
        </p:nvGrpSpPr>
        <p:grpSpPr bwMode="auto">
          <a:xfrm>
            <a:off x="3170238" y="4143375"/>
            <a:ext cx="2327275" cy="579438"/>
            <a:chOff x="1997" y="2610"/>
            <a:chExt cx="1466" cy="365"/>
          </a:xfrm>
        </p:grpSpPr>
        <p:sp>
          <p:nvSpPr>
            <p:cNvPr id="85016" name="Rectangle 8"/>
            <p:cNvSpPr>
              <a:spLocks noChangeArrowheads="1"/>
            </p:cNvSpPr>
            <p:nvPr/>
          </p:nvSpPr>
          <p:spPr bwMode="auto">
            <a:xfrm>
              <a:off x="1997" y="2610"/>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sp>
          <p:nvSpPr>
            <p:cNvPr id="85017" name="Rectangle 9"/>
            <p:cNvSpPr>
              <a:spLocks noChangeArrowheads="1"/>
            </p:cNvSpPr>
            <p:nvPr/>
          </p:nvSpPr>
          <p:spPr bwMode="auto">
            <a:xfrm>
              <a:off x="3089" y="2610"/>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grpSp>
      <p:grpSp>
        <p:nvGrpSpPr>
          <p:cNvPr id="233482" name="Group 10"/>
          <p:cNvGrpSpPr>
            <a:grpSpLocks/>
          </p:cNvGrpSpPr>
          <p:nvPr/>
        </p:nvGrpSpPr>
        <p:grpSpPr bwMode="auto">
          <a:xfrm>
            <a:off x="3208338" y="4657725"/>
            <a:ext cx="4689475" cy="579438"/>
            <a:chOff x="2021" y="2934"/>
            <a:chExt cx="2954" cy="365"/>
          </a:xfrm>
        </p:grpSpPr>
        <p:sp>
          <p:nvSpPr>
            <p:cNvPr id="85014" name="Rectangle 11"/>
            <p:cNvSpPr>
              <a:spLocks noChangeArrowheads="1"/>
            </p:cNvSpPr>
            <p:nvPr/>
          </p:nvSpPr>
          <p:spPr bwMode="auto">
            <a:xfrm>
              <a:off x="2021" y="2934"/>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sp>
          <p:nvSpPr>
            <p:cNvPr id="85015" name="Rectangle 12"/>
            <p:cNvSpPr>
              <a:spLocks noChangeArrowheads="1"/>
            </p:cNvSpPr>
            <p:nvPr/>
          </p:nvSpPr>
          <p:spPr bwMode="auto">
            <a:xfrm>
              <a:off x="4601" y="2934"/>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grpSp>
      <p:grpSp>
        <p:nvGrpSpPr>
          <p:cNvPr id="233485" name="Group 13"/>
          <p:cNvGrpSpPr>
            <a:grpSpLocks/>
          </p:cNvGrpSpPr>
          <p:nvPr/>
        </p:nvGrpSpPr>
        <p:grpSpPr bwMode="auto">
          <a:xfrm>
            <a:off x="3113088" y="5210175"/>
            <a:ext cx="4041775" cy="579438"/>
            <a:chOff x="1961" y="3282"/>
            <a:chExt cx="2546" cy="365"/>
          </a:xfrm>
        </p:grpSpPr>
        <p:sp>
          <p:nvSpPr>
            <p:cNvPr id="85012" name="Rectangle 14"/>
            <p:cNvSpPr>
              <a:spLocks noChangeArrowheads="1"/>
            </p:cNvSpPr>
            <p:nvPr/>
          </p:nvSpPr>
          <p:spPr bwMode="auto">
            <a:xfrm>
              <a:off x="4133" y="3282"/>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sp>
          <p:nvSpPr>
            <p:cNvPr id="85013" name="Rectangle 15"/>
            <p:cNvSpPr>
              <a:spLocks noChangeArrowheads="1"/>
            </p:cNvSpPr>
            <p:nvPr/>
          </p:nvSpPr>
          <p:spPr bwMode="auto">
            <a:xfrm>
              <a:off x="1961" y="3282"/>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grpSp>
      <p:grpSp>
        <p:nvGrpSpPr>
          <p:cNvPr id="233488" name="Group 16"/>
          <p:cNvGrpSpPr>
            <a:grpSpLocks/>
          </p:cNvGrpSpPr>
          <p:nvPr/>
        </p:nvGrpSpPr>
        <p:grpSpPr bwMode="auto">
          <a:xfrm>
            <a:off x="3151188" y="5705475"/>
            <a:ext cx="4556125" cy="579438"/>
            <a:chOff x="1985" y="3594"/>
            <a:chExt cx="2870" cy="365"/>
          </a:xfrm>
        </p:grpSpPr>
        <p:sp>
          <p:nvSpPr>
            <p:cNvPr id="85010" name="Rectangle 17"/>
            <p:cNvSpPr>
              <a:spLocks noChangeArrowheads="1"/>
            </p:cNvSpPr>
            <p:nvPr/>
          </p:nvSpPr>
          <p:spPr bwMode="auto">
            <a:xfrm>
              <a:off x="1985" y="3594"/>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sp>
          <p:nvSpPr>
            <p:cNvPr id="85011" name="Rectangle 18"/>
            <p:cNvSpPr>
              <a:spLocks noChangeArrowheads="1"/>
            </p:cNvSpPr>
            <p:nvPr/>
          </p:nvSpPr>
          <p:spPr bwMode="auto">
            <a:xfrm>
              <a:off x="4481" y="3594"/>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3200" b="1">
                  <a:solidFill>
                    <a:srgbClr val="FF3300"/>
                  </a:solidFill>
                </a:rPr>
                <a:t>＜</a:t>
              </a:r>
            </a:p>
          </p:txBody>
        </p:sp>
      </p:grpSp>
      <p:sp>
        <p:nvSpPr>
          <p:cNvPr id="85005" name="Text Box 19"/>
          <p:cNvSpPr txBox="1">
            <a:spLocks noChangeArrowheads="1"/>
          </p:cNvSpPr>
          <p:nvPr/>
        </p:nvSpPr>
        <p:spPr bwMode="auto">
          <a:xfrm>
            <a:off x="4324350" y="28575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endParaRPr lang="zh-CN" altLang="zh-CN" sz="2400"/>
          </a:p>
        </p:txBody>
      </p:sp>
      <p:sp>
        <p:nvSpPr>
          <p:cNvPr id="233492" name="AutoShape 20"/>
          <p:cNvSpPr>
            <a:spLocks noChangeArrowheads="1"/>
          </p:cNvSpPr>
          <p:nvPr/>
        </p:nvSpPr>
        <p:spPr bwMode="auto">
          <a:xfrm>
            <a:off x="5429250" y="3124200"/>
            <a:ext cx="2400300" cy="990600"/>
          </a:xfrm>
          <a:prstGeom prst="wedgeEllipseCallout">
            <a:avLst>
              <a:gd name="adj1" fmla="val -61903"/>
              <a:gd name="adj2" fmla="val 81569"/>
            </a:avLst>
          </a:prstGeom>
          <a:solidFill>
            <a:srgbClr val="FFFF00"/>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部分余数与除数同号</a:t>
            </a:r>
          </a:p>
        </p:txBody>
      </p:sp>
      <p:sp>
        <p:nvSpPr>
          <p:cNvPr id="233493" name="AutoShape 21"/>
          <p:cNvSpPr>
            <a:spLocks noChangeArrowheads="1"/>
          </p:cNvSpPr>
          <p:nvPr/>
        </p:nvSpPr>
        <p:spPr bwMode="auto">
          <a:xfrm>
            <a:off x="5067300" y="3409950"/>
            <a:ext cx="2400300" cy="990600"/>
          </a:xfrm>
          <a:prstGeom prst="wedgeEllipseCallout">
            <a:avLst>
              <a:gd name="adj1" fmla="val 56347"/>
              <a:gd name="adj2" fmla="val 106569"/>
            </a:avLst>
          </a:prstGeom>
          <a:solidFill>
            <a:srgbClr val="FFFF00"/>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部分余数与除数同号</a:t>
            </a:r>
          </a:p>
        </p:txBody>
      </p:sp>
      <p:sp>
        <p:nvSpPr>
          <p:cNvPr id="233494" name="AutoShape 22"/>
          <p:cNvSpPr>
            <a:spLocks noChangeArrowheads="1"/>
          </p:cNvSpPr>
          <p:nvPr/>
        </p:nvSpPr>
        <p:spPr bwMode="auto">
          <a:xfrm>
            <a:off x="6496050" y="3943350"/>
            <a:ext cx="2400300" cy="990600"/>
          </a:xfrm>
          <a:prstGeom prst="wedgeEllipseCallout">
            <a:avLst>
              <a:gd name="adj1" fmla="val -38097"/>
              <a:gd name="adj2" fmla="val 108495"/>
            </a:avLst>
          </a:prstGeom>
          <a:solidFill>
            <a:srgbClr val="FFFF00"/>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部分余数与除数异号</a:t>
            </a:r>
          </a:p>
        </p:txBody>
      </p:sp>
      <p:sp>
        <p:nvSpPr>
          <p:cNvPr id="233495" name="AutoShape 23"/>
          <p:cNvSpPr>
            <a:spLocks noChangeArrowheads="1"/>
          </p:cNvSpPr>
          <p:nvPr/>
        </p:nvSpPr>
        <p:spPr bwMode="auto">
          <a:xfrm>
            <a:off x="5162550" y="4552950"/>
            <a:ext cx="2400300" cy="990600"/>
          </a:xfrm>
          <a:prstGeom prst="wedgeEllipseCallout">
            <a:avLst>
              <a:gd name="adj1" fmla="val 43653"/>
              <a:gd name="adj2" fmla="val 98880"/>
            </a:avLst>
          </a:prstGeom>
          <a:solidFill>
            <a:srgbClr val="FFFF00"/>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400" b="1">
                <a:solidFill>
                  <a:srgbClr val="FF3300"/>
                </a:solidFill>
              </a:rPr>
              <a:t>部分余数与除数异号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3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3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3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34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34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34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3492"/>
                                        </p:tgtEl>
                                        <p:attrNameLst>
                                          <p:attrName>style.visibility</p:attrName>
                                        </p:attrNameLst>
                                      </p:cBhvr>
                                      <p:to>
                                        <p:strVal val="visible"/>
                                      </p:to>
                                    </p:set>
                                  </p:childTnLst>
                                  <p:subTnLst>
                                    <p:set>
                                      <p:cBhvr override="childStyle">
                                        <p:cTn dur="1" fill="hold" display="0" masterRel="nextClick" afterEffect="1"/>
                                        <p:tgtEl>
                                          <p:spTgt spid="233492"/>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34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334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33493"/>
                                        </p:tgtEl>
                                        <p:attrNameLst>
                                          <p:attrName>style.visibility</p:attrName>
                                        </p:attrNameLst>
                                      </p:cBhvr>
                                      <p:to>
                                        <p:strVal val="visible"/>
                                      </p:to>
                                    </p:set>
                                  </p:childTnLst>
                                  <p:subTnLst>
                                    <p:set>
                                      <p:cBhvr override="childStyle">
                                        <p:cTn dur="1" fill="hold" display="0" masterRel="nextClick" afterEffect="1"/>
                                        <p:tgtEl>
                                          <p:spTgt spid="233493"/>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3347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3348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33494"/>
                                        </p:tgtEl>
                                        <p:attrNameLst>
                                          <p:attrName>style.visibility</p:attrName>
                                        </p:attrNameLst>
                                      </p:cBhvr>
                                      <p:to>
                                        <p:strVal val="visible"/>
                                      </p:to>
                                    </p:set>
                                  </p:childTnLst>
                                  <p:subTnLst>
                                    <p:set>
                                      <p:cBhvr override="childStyle">
                                        <p:cTn dur="1" fill="hold" display="0" masterRel="nextClick" afterEffect="1"/>
                                        <p:tgtEl>
                                          <p:spTgt spid="233494"/>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347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23348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3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build="p" autoUpdateAnimBg="0"/>
      <p:bldP spid="233476" grpId="0" autoUpdateAnimBg="0"/>
      <p:bldP spid="233477" grpId="0" autoUpdateAnimBg="0"/>
      <p:bldP spid="233478" grpId="0" autoUpdateAnimBg="0"/>
      <p:bldP spid="233492" grpId="0" animBg="1" autoUpdateAnimBg="0"/>
      <p:bldP spid="233493" grpId="0" animBg="1" autoUpdateAnimBg="0"/>
      <p:bldP spid="233494" grpId="0" animBg="1" autoUpdateAnimBg="0"/>
      <p:bldP spid="23349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731B62A-033B-40E7-BBEB-DFAF7B1A7B3C}" type="datetime2">
              <a:rPr kumimoji="0" lang="zh-CN" altLang="en-US" smtClean="0"/>
              <a:pPr eaLnBrk="1" hangingPunct="1"/>
              <a:t>2016年10月31日</a:t>
            </a:fld>
            <a:endParaRPr kumimoji="0" lang="en-US" altLang="zh-CN" smtClean="0"/>
          </a:p>
        </p:txBody>
      </p:sp>
      <p:sp>
        <p:nvSpPr>
          <p:cNvPr id="8601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602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z="3600" smtClean="0">
              <a:latin typeface="Times New Roman" pitchFamily="18" charset="0"/>
            </a:endParaRPr>
          </a:p>
        </p:txBody>
      </p:sp>
      <p:sp>
        <p:nvSpPr>
          <p:cNvPr id="234499" name="Rectangle 3"/>
          <p:cNvSpPr>
            <a:spLocks noGrp="1" noChangeArrowheads="1"/>
          </p:cNvSpPr>
          <p:nvPr>
            <p:ph type="body" idx="1"/>
          </p:nvPr>
        </p:nvSpPr>
        <p:spPr>
          <a:xfrm>
            <a:off x="269875" y="855663"/>
            <a:ext cx="8340725" cy="5181600"/>
          </a:xfrm>
        </p:spPr>
        <p:txBody>
          <a:bodyPr/>
          <a:lstStyle/>
          <a:p>
            <a:pPr algn="just" eaLnBrk="1" hangingPunct="1">
              <a:buFontTx/>
              <a:buNone/>
            </a:pPr>
            <a:r>
              <a:rPr lang="en-US" altLang="zh-CN" b="1" smtClean="0">
                <a:latin typeface="Times New Roman" pitchFamily="18" charset="0"/>
              </a:rPr>
              <a:t>2.</a:t>
            </a:r>
            <a:r>
              <a:rPr lang="zh-CN" altLang="en-US" b="1" smtClean="0"/>
              <a:t>上商规则</a:t>
            </a:r>
          </a:p>
          <a:p>
            <a:pPr eaLnBrk="1" hangingPunct="1">
              <a:buFontTx/>
              <a:buNone/>
            </a:pPr>
            <a:r>
              <a:rPr lang="zh-CN" altLang="en-US" b="1" smtClean="0">
                <a:latin typeface="Times New Roman" pitchFamily="18" charset="0"/>
              </a:rPr>
              <a:t>            如果</a:t>
            </a:r>
            <a:r>
              <a:rPr lang="en-US" altLang="zh-CN" b="1" smtClean="0">
                <a:latin typeface="Times New Roman" pitchFamily="18" charset="0"/>
                <a:cs typeface="Times New Roman" pitchFamily="18" charset="0"/>
              </a:rPr>
              <a:t>[X]</a:t>
            </a:r>
            <a:r>
              <a:rPr lang="zh-CN" altLang="en-US" b="1" baseline="-30000" smtClean="0">
                <a:latin typeface="Times New Roman" pitchFamily="18" charset="0"/>
              </a:rPr>
              <a:t>补</a:t>
            </a:r>
            <a:r>
              <a:rPr lang="zh-CN" altLang="en-US" b="1" smtClean="0">
                <a:latin typeface="Times New Roman" pitchFamily="18" charset="0"/>
              </a:rPr>
              <a:t>和</a:t>
            </a:r>
            <a:r>
              <a:rPr lang="en-US" altLang="zh-CN" b="1" smtClean="0">
                <a:latin typeface="Times New Roman" pitchFamily="18" charset="0"/>
                <a:cs typeface="Times New Roman" pitchFamily="18" charset="0"/>
              </a:rPr>
              <a:t>[Y]</a:t>
            </a:r>
            <a:r>
              <a:rPr lang="zh-CN" altLang="en-US" b="1" baseline="-30000" smtClean="0">
                <a:latin typeface="Times New Roman" pitchFamily="18" charset="0"/>
              </a:rPr>
              <a:t>补</a:t>
            </a:r>
            <a:r>
              <a:rPr lang="zh-CN" altLang="en-US" b="1" smtClean="0">
                <a:latin typeface="Times New Roman" pitchFamily="18" charset="0"/>
              </a:rPr>
              <a:t>同号，则商为正数，上商规则与原码除法相同，即够减时上商“</a:t>
            </a:r>
            <a:r>
              <a:rPr lang="en-US" altLang="zh-CN" b="1" smtClean="0">
                <a:latin typeface="Times New Roman" pitchFamily="18" charset="0"/>
                <a:cs typeface="Times New Roman" pitchFamily="18" charset="0"/>
              </a:rPr>
              <a:t>1</a:t>
            </a:r>
            <a:r>
              <a:rPr lang="en-US" altLang="zh-CN" b="1" smtClean="0">
                <a:latin typeface="Times New Roman" pitchFamily="18" charset="0"/>
              </a:rPr>
              <a:t>”</a:t>
            </a:r>
            <a:r>
              <a:rPr lang="zh-CN" altLang="en-US" b="1" smtClean="0">
                <a:latin typeface="Times New Roman" pitchFamily="18" charset="0"/>
              </a:rPr>
              <a:t>，不够减时上商“</a:t>
            </a:r>
            <a:r>
              <a:rPr lang="en-US" altLang="zh-CN" b="1" smtClean="0">
                <a:latin typeface="Times New Roman" pitchFamily="18" charset="0"/>
                <a:cs typeface="Times New Roman" pitchFamily="18" charset="0"/>
              </a:rPr>
              <a:t>0</a:t>
            </a:r>
            <a:r>
              <a:rPr lang="en-US" altLang="zh-CN" b="1" smtClean="0">
                <a:latin typeface="Times New Roman" pitchFamily="18" charset="0"/>
              </a:rPr>
              <a:t>”</a:t>
            </a:r>
            <a:r>
              <a:rPr lang="zh-CN" altLang="en-US" b="1" smtClean="0">
                <a:latin typeface="Times New Roman" pitchFamily="18" charset="0"/>
              </a:rPr>
              <a:t>；如果</a:t>
            </a:r>
            <a:r>
              <a:rPr lang="en-US" altLang="zh-CN" b="1" smtClean="0">
                <a:latin typeface="Times New Roman" pitchFamily="18" charset="0"/>
                <a:cs typeface="Times New Roman" pitchFamily="18" charset="0"/>
              </a:rPr>
              <a:t>[X]</a:t>
            </a:r>
            <a:r>
              <a:rPr lang="zh-CN" altLang="en-US" b="1" baseline="-30000" smtClean="0">
                <a:latin typeface="Times New Roman" pitchFamily="18" charset="0"/>
              </a:rPr>
              <a:t>补</a:t>
            </a:r>
            <a:r>
              <a:rPr lang="zh-CN" altLang="en-US" b="1" smtClean="0">
                <a:latin typeface="Times New Roman" pitchFamily="18" charset="0"/>
              </a:rPr>
              <a:t>和</a:t>
            </a:r>
            <a:r>
              <a:rPr lang="en-US" altLang="zh-CN" b="1" smtClean="0">
                <a:latin typeface="Times New Roman" pitchFamily="18" charset="0"/>
                <a:cs typeface="Times New Roman" pitchFamily="18" charset="0"/>
              </a:rPr>
              <a:t>[Y]</a:t>
            </a:r>
            <a:r>
              <a:rPr lang="zh-CN" altLang="en-US" b="1" baseline="-30000" smtClean="0">
                <a:latin typeface="Times New Roman" pitchFamily="18" charset="0"/>
              </a:rPr>
              <a:t>补</a:t>
            </a:r>
            <a:r>
              <a:rPr lang="zh-CN" altLang="en-US" b="1" smtClean="0">
                <a:latin typeface="Times New Roman" pitchFamily="18" charset="0"/>
              </a:rPr>
              <a:t>异号，则商为负数，上商规则与同号时相反，即够减时上商“</a:t>
            </a:r>
            <a:r>
              <a:rPr lang="en-US" altLang="zh-CN" b="1" smtClean="0">
                <a:latin typeface="Times New Roman" pitchFamily="18" charset="0"/>
                <a:cs typeface="Times New Roman" pitchFamily="18" charset="0"/>
              </a:rPr>
              <a:t>0</a:t>
            </a:r>
            <a:r>
              <a:rPr lang="en-US" altLang="zh-CN" b="1" smtClean="0">
                <a:latin typeface="Times New Roman" pitchFamily="18" charset="0"/>
              </a:rPr>
              <a:t>”</a:t>
            </a:r>
            <a:r>
              <a:rPr lang="zh-CN" altLang="en-US" b="1" smtClean="0">
                <a:latin typeface="Times New Roman" pitchFamily="18" charset="0"/>
              </a:rPr>
              <a:t>，不够减时上商“</a:t>
            </a:r>
            <a:r>
              <a:rPr lang="en-US" altLang="zh-CN" b="1" smtClean="0">
                <a:latin typeface="Times New Roman" pitchFamily="18" charset="0"/>
                <a:cs typeface="Times New Roman" pitchFamily="18" charset="0"/>
              </a:rPr>
              <a:t>1</a:t>
            </a:r>
            <a:r>
              <a:rPr lang="en-US" altLang="zh-CN" b="1" smtClean="0">
                <a:latin typeface="Times New Roman" pitchFamily="18" charset="0"/>
              </a:rPr>
              <a:t>”</a:t>
            </a:r>
            <a:r>
              <a:rPr lang="zh-CN" altLang="en-US" b="1" smtClean="0">
                <a:latin typeface="Times New Roman" pitchFamily="18" charset="0"/>
              </a:rPr>
              <a:t>。</a:t>
            </a:r>
            <a:r>
              <a:rPr lang="zh-CN" altLang="en-US" b="1" smtClean="0"/>
              <a:t> </a:t>
            </a:r>
          </a:p>
          <a:p>
            <a:pPr eaLnBrk="1" hangingPunct="1">
              <a:buFontTx/>
              <a:buNone/>
            </a:pPr>
            <a:r>
              <a:rPr lang="zh-CN" altLang="en-US" b="1" smtClean="0">
                <a:latin typeface="Times New Roman" pitchFamily="18" charset="0"/>
              </a:rPr>
              <a:t>            将上商规则与够减的判断结合起来，可得到</a:t>
            </a:r>
            <a:r>
              <a:rPr lang="zh-CN" altLang="en-US" b="1" smtClean="0">
                <a:solidFill>
                  <a:srgbClr val="FF3300"/>
                </a:solidFill>
                <a:latin typeface="Times New Roman" pitchFamily="18" charset="0"/>
              </a:rPr>
              <a:t>本次余数</a:t>
            </a:r>
            <a:r>
              <a:rPr lang="en-US" altLang="zh-CN" b="1" smtClean="0">
                <a:solidFill>
                  <a:srgbClr val="FF3300"/>
                </a:solidFill>
                <a:latin typeface="Times New Roman" pitchFamily="18" charset="0"/>
                <a:cs typeface="Times New Roman" pitchFamily="18" charset="0"/>
              </a:rPr>
              <a:t>[r</a:t>
            </a:r>
            <a:r>
              <a:rPr lang="en-US" altLang="zh-CN" b="1" i="1" baseline="-30000" smtClean="0">
                <a:solidFill>
                  <a:srgbClr val="FF3300"/>
                </a:solidFill>
                <a:latin typeface="Times New Roman" pitchFamily="18" charset="0"/>
                <a:cs typeface="Times New Roman" pitchFamily="18" charset="0"/>
              </a:rPr>
              <a:t>i</a:t>
            </a:r>
            <a:r>
              <a:rPr lang="en-US" altLang="zh-CN" b="1" smtClean="0">
                <a:solidFill>
                  <a:srgbClr val="FF3300"/>
                </a:solidFill>
                <a:latin typeface="Times New Roman" pitchFamily="18" charset="0"/>
                <a:cs typeface="Times New Roman" pitchFamily="18" charset="0"/>
              </a:rPr>
              <a:t>]</a:t>
            </a:r>
            <a:r>
              <a:rPr lang="zh-CN" altLang="en-US" b="1" baseline="-30000" smtClean="0">
                <a:solidFill>
                  <a:srgbClr val="FF3300"/>
                </a:solidFill>
                <a:latin typeface="Times New Roman" pitchFamily="18" charset="0"/>
              </a:rPr>
              <a:t>补</a:t>
            </a:r>
            <a:r>
              <a:rPr lang="zh-CN" altLang="en-US" b="1" smtClean="0">
                <a:solidFill>
                  <a:srgbClr val="FF3300"/>
                </a:solidFill>
                <a:latin typeface="Times New Roman" pitchFamily="18" charset="0"/>
              </a:rPr>
              <a:t>和除数</a:t>
            </a:r>
            <a:r>
              <a:rPr lang="en-US" altLang="zh-CN" b="1" smtClean="0">
                <a:solidFill>
                  <a:srgbClr val="FF3300"/>
                </a:solidFill>
                <a:latin typeface="Times New Roman" pitchFamily="18" charset="0"/>
                <a:cs typeface="Times New Roman" pitchFamily="18" charset="0"/>
              </a:rPr>
              <a:t>[Y]</a:t>
            </a:r>
            <a:r>
              <a:rPr lang="zh-CN" altLang="en-US" b="1" baseline="-30000" smtClean="0">
                <a:solidFill>
                  <a:srgbClr val="FF3300"/>
                </a:solidFill>
                <a:latin typeface="Times New Roman" pitchFamily="18" charset="0"/>
              </a:rPr>
              <a:t>补</a:t>
            </a:r>
            <a:r>
              <a:rPr lang="zh-CN" altLang="en-US" b="1" smtClean="0">
                <a:solidFill>
                  <a:srgbClr val="FF3300"/>
                </a:solidFill>
                <a:latin typeface="Times New Roman" pitchFamily="18" charset="0"/>
              </a:rPr>
              <a:t>同号，商上“</a:t>
            </a:r>
            <a:r>
              <a:rPr lang="en-US" altLang="zh-CN" b="1" smtClean="0">
                <a:solidFill>
                  <a:srgbClr val="FF3300"/>
                </a:solidFill>
                <a:latin typeface="Times New Roman" pitchFamily="18" charset="0"/>
                <a:cs typeface="Times New Roman" pitchFamily="18" charset="0"/>
              </a:rPr>
              <a:t>1</a:t>
            </a:r>
            <a:r>
              <a:rPr lang="en-US" altLang="zh-CN" b="1" smtClean="0">
                <a:solidFill>
                  <a:srgbClr val="FF3300"/>
                </a:solidFill>
                <a:latin typeface="Times New Roman" pitchFamily="18" charset="0"/>
              </a:rPr>
              <a:t>”</a:t>
            </a:r>
            <a:r>
              <a:rPr lang="zh-CN" altLang="en-US" b="1" smtClean="0">
                <a:solidFill>
                  <a:srgbClr val="FF3300"/>
                </a:solidFill>
                <a:latin typeface="Times New Roman" pitchFamily="18" charset="0"/>
              </a:rPr>
              <a:t>，反之，商上“</a:t>
            </a:r>
            <a:r>
              <a:rPr lang="en-US" altLang="zh-CN" b="1" smtClean="0">
                <a:solidFill>
                  <a:srgbClr val="FF3300"/>
                </a:solidFill>
                <a:latin typeface="Times New Roman" pitchFamily="18" charset="0"/>
                <a:cs typeface="Times New Roman" pitchFamily="18" charset="0"/>
              </a:rPr>
              <a:t>0</a:t>
            </a:r>
            <a:r>
              <a:rPr lang="en-US" altLang="zh-CN" b="1" smtClean="0">
                <a:solidFill>
                  <a:srgbClr val="FF3300"/>
                </a:solidFill>
                <a:latin typeface="Times New Roman" pitchFamily="18" charset="0"/>
              </a:rPr>
              <a:t>”</a:t>
            </a:r>
            <a:r>
              <a:rPr lang="zh-CN" altLang="en-US" b="1" smtClean="0">
                <a:latin typeface="Times New Roman" pitchFamily="18" charset="0"/>
              </a:rPr>
              <a:t>。</a:t>
            </a:r>
            <a:r>
              <a:rPr lang="zh-CN" altLang="en-US" b="1"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4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28B444D-6B40-4D2F-8B0F-C7B3F3402205}" type="datetime2">
              <a:rPr kumimoji="0" lang="zh-CN" altLang="en-US" smtClean="0"/>
              <a:pPr eaLnBrk="1" hangingPunct="1"/>
              <a:t>2016年10月31日</a:t>
            </a:fld>
            <a:endParaRPr kumimoji="0" lang="en-US" altLang="zh-CN" smtClean="0"/>
          </a:p>
        </p:txBody>
      </p:sp>
      <p:sp>
        <p:nvSpPr>
          <p:cNvPr id="8704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704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35523" name="Rectangle 3"/>
          <p:cNvSpPr>
            <a:spLocks noGrp="1" noChangeArrowheads="1"/>
          </p:cNvSpPr>
          <p:nvPr>
            <p:ph type="body" idx="1"/>
          </p:nvPr>
        </p:nvSpPr>
        <p:spPr>
          <a:xfrm>
            <a:off x="228600" y="914400"/>
            <a:ext cx="8534400" cy="5943600"/>
          </a:xfrm>
        </p:spPr>
        <p:txBody>
          <a:bodyPr/>
          <a:lstStyle/>
          <a:p>
            <a:pPr algn="just" eaLnBrk="1" hangingPunct="1">
              <a:lnSpc>
                <a:spcPct val="90000"/>
              </a:lnSpc>
              <a:buFontTx/>
              <a:buNone/>
            </a:pPr>
            <a:r>
              <a:rPr lang="en-US" altLang="zh-CN" b="1" smtClean="0">
                <a:latin typeface="Times New Roman" pitchFamily="18" charset="0"/>
              </a:rPr>
              <a:t>3.</a:t>
            </a:r>
            <a:r>
              <a:rPr lang="zh-CN" altLang="en-US" b="1" smtClean="0">
                <a:latin typeface="Times New Roman" pitchFamily="18" charset="0"/>
              </a:rPr>
              <a:t>商符的确定</a:t>
            </a:r>
          </a:p>
          <a:p>
            <a:pPr eaLnBrk="1" hangingPunct="1">
              <a:lnSpc>
                <a:spcPct val="90000"/>
              </a:lnSpc>
              <a:buFontTx/>
              <a:buNone/>
            </a:pPr>
            <a:r>
              <a:rPr lang="zh-CN" altLang="en-US" b="1" smtClean="0">
                <a:latin typeface="Times New Roman" pitchFamily="18" charset="0"/>
                <a:cs typeface="Times New Roman" pitchFamily="18" charset="0"/>
              </a:rPr>
              <a:t>            </a:t>
            </a:r>
            <a:r>
              <a:rPr lang="zh-CN" altLang="en-US" b="1" smtClean="0">
                <a:latin typeface="Times New Roman" pitchFamily="18" charset="0"/>
              </a:rPr>
              <a:t>商符是在求商的过程中自动形成的，按补码上商规则，</a:t>
            </a:r>
            <a:r>
              <a:rPr lang="zh-CN" altLang="en-US" b="1" smtClean="0">
                <a:solidFill>
                  <a:srgbClr val="FF3300"/>
                </a:solidFill>
                <a:latin typeface="Times New Roman" pitchFamily="18" charset="0"/>
              </a:rPr>
              <a:t>第一次得出的商，就是实际应得的商符</a:t>
            </a:r>
            <a:r>
              <a:rPr lang="zh-CN" altLang="en-US" b="1" smtClean="0">
                <a:latin typeface="Times New Roman" pitchFamily="18" charset="0"/>
              </a:rPr>
              <a:t>。 </a:t>
            </a:r>
          </a:p>
          <a:p>
            <a:pPr algn="just" eaLnBrk="1" hangingPunct="1">
              <a:lnSpc>
                <a:spcPct val="90000"/>
              </a:lnSpc>
              <a:buFontTx/>
              <a:buNone/>
            </a:pPr>
            <a:r>
              <a:rPr lang="en-US" altLang="zh-CN" b="1" smtClean="0">
                <a:latin typeface="Times New Roman" pitchFamily="18" charset="0"/>
              </a:rPr>
              <a:t>4.</a:t>
            </a:r>
            <a:r>
              <a:rPr lang="zh-CN" altLang="en-US" b="1" smtClean="0">
                <a:latin typeface="Times New Roman" pitchFamily="18" charset="0"/>
              </a:rPr>
              <a:t>求新部分余数</a:t>
            </a:r>
          </a:p>
          <a:p>
            <a:pPr algn="just" eaLnBrk="1" hangingPunct="1">
              <a:lnSpc>
                <a:spcPct val="90000"/>
              </a:lnSpc>
              <a:buFontTx/>
              <a:buNone/>
            </a:pPr>
            <a:r>
              <a:rPr lang="zh-CN" altLang="en-US" b="1" smtClean="0">
                <a:latin typeface="Times New Roman" pitchFamily="18" charset="0"/>
              </a:rPr>
              <a:t>           求新余数</a:t>
            </a:r>
            <a:r>
              <a:rPr lang="en-US" altLang="zh-CN" b="1" smtClean="0">
                <a:latin typeface="Times New Roman" pitchFamily="18" charset="0"/>
              </a:rPr>
              <a:t>[r</a:t>
            </a:r>
            <a:r>
              <a:rPr lang="en-US" altLang="zh-CN" b="1" i="1" baseline="-30000" smtClean="0">
                <a:latin typeface="Times New Roman" pitchFamily="18" charset="0"/>
              </a:rPr>
              <a:t>i</a:t>
            </a:r>
            <a:r>
              <a:rPr lang="en-US" altLang="zh-CN" b="1" baseline="-30000" smtClean="0">
                <a:latin typeface="Times New Roman" pitchFamily="18" charset="0"/>
              </a:rPr>
              <a:t>+1</a:t>
            </a:r>
            <a:r>
              <a:rPr lang="en-US" altLang="zh-CN" b="1" smtClean="0">
                <a:latin typeface="Times New Roman" pitchFamily="18" charset="0"/>
              </a:rPr>
              <a:t>]</a:t>
            </a:r>
            <a:r>
              <a:rPr lang="zh-CN" altLang="en-US" b="1" baseline="-30000" smtClean="0">
                <a:latin typeface="Times New Roman" pitchFamily="18" charset="0"/>
              </a:rPr>
              <a:t>补</a:t>
            </a:r>
            <a:r>
              <a:rPr lang="zh-CN" altLang="en-US" b="1" smtClean="0">
                <a:latin typeface="Times New Roman" pitchFamily="18" charset="0"/>
              </a:rPr>
              <a:t>的通式如下：</a:t>
            </a:r>
          </a:p>
          <a:p>
            <a:pPr algn="just" eaLnBrk="1" hangingPunct="1">
              <a:lnSpc>
                <a:spcPct val="90000"/>
              </a:lnSpc>
              <a:buFontTx/>
              <a:buNone/>
            </a:pPr>
            <a:r>
              <a:rPr lang="zh-CN" altLang="en-US" b="1" smtClean="0">
                <a:latin typeface="Times New Roman" pitchFamily="18" charset="0"/>
              </a:rPr>
              <a:t>           </a:t>
            </a:r>
            <a:r>
              <a:rPr lang="en-US" altLang="zh-CN" b="1" smtClean="0">
                <a:solidFill>
                  <a:srgbClr val="FF3300"/>
                </a:solidFill>
                <a:latin typeface="Times New Roman" pitchFamily="18" charset="0"/>
              </a:rPr>
              <a:t>[r</a:t>
            </a:r>
            <a:r>
              <a:rPr lang="en-US" altLang="zh-CN" b="1" i="1" baseline="-30000" smtClean="0">
                <a:solidFill>
                  <a:srgbClr val="FF3300"/>
                </a:solidFill>
                <a:latin typeface="Times New Roman" pitchFamily="18" charset="0"/>
              </a:rPr>
              <a:t>i</a:t>
            </a:r>
            <a:r>
              <a:rPr lang="en-US" altLang="zh-CN" b="1" baseline="-30000" smtClean="0">
                <a:solidFill>
                  <a:srgbClr val="FF3300"/>
                </a:solidFill>
                <a:latin typeface="Times New Roman" pitchFamily="18" charset="0"/>
              </a:rPr>
              <a:t>+1</a:t>
            </a:r>
            <a:r>
              <a:rPr lang="en-US" altLang="zh-CN" b="1" smtClean="0">
                <a:solidFill>
                  <a:srgbClr val="FF3300"/>
                </a:solidFill>
                <a:latin typeface="Times New Roman" pitchFamily="18" charset="0"/>
              </a:rPr>
              <a:t>]</a:t>
            </a:r>
            <a:r>
              <a:rPr lang="zh-CN" altLang="en-US" b="1" baseline="-30000" smtClean="0">
                <a:solidFill>
                  <a:srgbClr val="FF3300"/>
                </a:solidFill>
                <a:latin typeface="Times New Roman" pitchFamily="18" charset="0"/>
              </a:rPr>
              <a:t>补</a:t>
            </a:r>
            <a:r>
              <a:rPr lang="en-US" altLang="zh-CN" b="1" smtClean="0">
                <a:solidFill>
                  <a:srgbClr val="FF3300"/>
                </a:solidFill>
                <a:latin typeface="Times New Roman" pitchFamily="18" charset="0"/>
              </a:rPr>
              <a:t>=2[r</a:t>
            </a:r>
            <a:r>
              <a:rPr lang="en-US" altLang="zh-CN" b="1" i="1" baseline="-30000" smtClean="0">
                <a:solidFill>
                  <a:srgbClr val="FF3300"/>
                </a:solidFill>
                <a:latin typeface="Times New Roman" pitchFamily="18" charset="0"/>
              </a:rPr>
              <a:t>i</a:t>
            </a:r>
            <a:r>
              <a:rPr lang="en-US" altLang="zh-CN" b="1" smtClean="0">
                <a:solidFill>
                  <a:srgbClr val="FF3300"/>
                </a:solidFill>
                <a:latin typeface="Times New Roman" pitchFamily="18" charset="0"/>
              </a:rPr>
              <a:t>]</a:t>
            </a:r>
            <a:r>
              <a:rPr lang="zh-CN" altLang="en-US" b="1" baseline="-30000" smtClean="0">
                <a:solidFill>
                  <a:srgbClr val="FF3300"/>
                </a:solidFill>
                <a:latin typeface="Times New Roman" pitchFamily="18" charset="0"/>
              </a:rPr>
              <a:t>补</a:t>
            </a:r>
            <a:r>
              <a:rPr lang="en-US" altLang="zh-CN" b="1" smtClean="0">
                <a:solidFill>
                  <a:srgbClr val="FF3300"/>
                </a:solidFill>
                <a:latin typeface="Times New Roman" pitchFamily="18" charset="0"/>
              </a:rPr>
              <a:t>+(1-2Q</a:t>
            </a:r>
            <a:r>
              <a:rPr lang="en-US" altLang="zh-CN" b="1" i="1" baseline="-30000" smtClean="0">
                <a:solidFill>
                  <a:srgbClr val="FF3300"/>
                </a:solidFill>
                <a:latin typeface="Times New Roman" pitchFamily="18" charset="0"/>
              </a:rPr>
              <a:t>i</a:t>
            </a:r>
            <a:r>
              <a:rPr lang="en-US" altLang="zh-CN" b="1" smtClean="0">
                <a:solidFill>
                  <a:srgbClr val="FF3300"/>
                </a:solidFill>
                <a:latin typeface="Times New Roman" pitchFamily="18" charset="0"/>
              </a:rPr>
              <a:t>)×[Y]</a:t>
            </a:r>
            <a:r>
              <a:rPr lang="zh-CN" altLang="en-US" b="1" baseline="-30000" smtClean="0">
                <a:solidFill>
                  <a:srgbClr val="FF3300"/>
                </a:solidFill>
                <a:latin typeface="Times New Roman" pitchFamily="18" charset="0"/>
              </a:rPr>
              <a:t>补</a:t>
            </a:r>
            <a:endParaRPr lang="zh-CN" altLang="en-US" b="1" smtClean="0">
              <a:solidFill>
                <a:srgbClr val="FF3300"/>
              </a:solidFill>
              <a:latin typeface="Times New Roman" pitchFamily="18" charset="0"/>
            </a:endParaRPr>
          </a:p>
          <a:p>
            <a:pPr algn="just" eaLnBrk="1" hangingPunct="1">
              <a:lnSpc>
                <a:spcPct val="90000"/>
              </a:lnSpc>
              <a:buFontTx/>
              <a:buNone/>
            </a:pPr>
            <a:r>
              <a:rPr lang="zh-CN" altLang="en-US" b="1" smtClean="0">
                <a:latin typeface="Times New Roman" pitchFamily="18" charset="0"/>
              </a:rPr>
              <a:t>           </a:t>
            </a:r>
            <a:r>
              <a:rPr lang="en-US" altLang="zh-CN" b="1" smtClean="0">
                <a:latin typeface="Times New Roman" pitchFamily="18" charset="0"/>
              </a:rPr>
              <a:t>Q</a:t>
            </a:r>
            <a:r>
              <a:rPr lang="en-US" altLang="zh-CN" b="1" i="1" baseline="-30000" smtClean="0">
                <a:latin typeface="Times New Roman" pitchFamily="18" charset="0"/>
              </a:rPr>
              <a:t>i</a:t>
            </a:r>
            <a:r>
              <a:rPr lang="zh-CN" altLang="en-US" b="1" smtClean="0">
                <a:latin typeface="Times New Roman" pitchFamily="18" charset="0"/>
              </a:rPr>
              <a:t>表示第</a:t>
            </a:r>
            <a:r>
              <a:rPr lang="en-US" altLang="zh-CN" b="1" i="1" smtClean="0">
                <a:latin typeface="Times New Roman" pitchFamily="18" charset="0"/>
              </a:rPr>
              <a:t>i</a:t>
            </a:r>
            <a:r>
              <a:rPr lang="zh-CN" altLang="en-US" b="1" smtClean="0">
                <a:latin typeface="Times New Roman" pitchFamily="18" charset="0"/>
              </a:rPr>
              <a:t>步的商。若商上“</a:t>
            </a:r>
            <a:r>
              <a:rPr lang="en-US" altLang="zh-CN" b="1" smtClean="0">
                <a:latin typeface="Times New Roman" pitchFamily="18" charset="0"/>
              </a:rPr>
              <a:t>1”</a:t>
            </a:r>
            <a:r>
              <a:rPr lang="zh-CN" altLang="en-US" b="1" smtClean="0">
                <a:latin typeface="Times New Roman" pitchFamily="18" charset="0"/>
              </a:rPr>
              <a:t>，下一次操作为余数左移一位，减去除数；若商上“</a:t>
            </a:r>
            <a:r>
              <a:rPr lang="en-US" altLang="zh-CN" b="1" smtClean="0">
                <a:latin typeface="Times New Roman" pitchFamily="18" charset="0"/>
              </a:rPr>
              <a:t>0”</a:t>
            </a:r>
            <a:r>
              <a:rPr lang="zh-CN" altLang="en-US" b="1" smtClean="0">
                <a:latin typeface="Times New Roman" pitchFamily="18" charset="0"/>
              </a:rPr>
              <a:t>，下一次操作为余数左移一位，加上除数。</a:t>
            </a:r>
          </a:p>
          <a:p>
            <a:pPr algn="just" eaLnBrk="1" hangingPunct="1">
              <a:lnSpc>
                <a:spcPct val="90000"/>
              </a:lnSpc>
              <a:buFontTx/>
              <a:buNone/>
            </a:pPr>
            <a:r>
              <a:rPr lang="en-US" altLang="zh-CN" b="1" smtClean="0">
                <a:latin typeface="Times New Roman" pitchFamily="18" charset="0"/>
              </a:rPr>
              <a:t>5. </a:t>
            </a:r>
            <a:r>
              <a:rPr lang="zh-CN" altLang="en-US" b="1" smtClean="0">
                <a:solidFill>
                  <a:srgbClr val="FF0000"/>
                </a:solidFill>
                <a:latin typeface="Times New Roman" pitchFamily="18" charset="0"/>
              </a:rPr>
              <a:t>末位恒置</a:t>
            </a:r>
            <a:r>
              <a:rPr lang="en-US" altLang="zh-CN" b="1" smtClean="0">
                <a:solidFill>
                  <a:srgbClr val="FF0000"/>
                </a:solidFill>
                <a:latin typeface="Times New Roman" pitchFamily="18" charset="0"/>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5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CB110F39-91F2-42DB-9226-EBA40D590D0B}" type="datetime2">
              <a:rPr kumimoji="0" lang="zh-CN" altLang="en-US" smtClean="0"/>
              <a:pPr eaLnBrk="1" hangingPunct="1"/>
              <a:t>2016年10月31日</a:t>
            </a:fld>
            <a:endParaRPr kumimoji="0" lang="en-US" altLang="zh-CN" smtClean="0"/>
          </a:p>
        </p:txBody>
      </p:sp>
      <p:sp>
        <p:nvSpPr>
          <p:cNvPr id="8806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806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36547" name="Rectangle 3"/>
          <p:cNvSpPr>
            <a:spLocks noGrp="1" noChangeArrowheads="1"/>
          </p:cNvSpPr>
          <p:nvPr>
            <p:ph type="body" idx="1"/>
          </p:nvPr>
        </p:nvSpPr>
        <p:spPr>
          <a:xfrm>
            <a:off x="250825" y="798513"/>
            <a:ext cx="8420100" cy="5124450"/>
          </a:xfrm>
        </p:spPr>
        <p:txBody>
          <a:bodyPr/>
          <a:lstStyle/>
          <a:p>
            <a:pPr algn="just" eaLnBrk="1" hangingPunct="1">
              <a:buFontTx/>
              <a:buNone/>
            </a:pPr>
            <a:r>
              <a:rPr lang="zh-CN" altLang="en-US" b="1" smtClean="0">
                <a:latin typeface="Times New Roman" pitchFamily="18" charset="0"/>
              </a:rPr>
              <a:t>补码加减交替除法规则：</a:t>
            </a:r>
          </a:p>
        </p:txBody>
      </p:sp>
      <p:graphicFrame>
        <p:nvGraphicFramePr>
          <p:cNvPr id="236586" name="Group 42"/>
          <p:cNvGraphicFramePr>
            <a:graphicFrameLocks noGrp="1"/>
          </p:cNvGraphicFramePr>
          <p:nvPr/>
        </p:nvGraphicFramePr>
        <p:xfrm>
          <a:off x="0" y="1600200"/>
          <a:ext cx="9144000" cy="4038601"/>
        </p:xfrm>
        <a:graphic>
          <a:graphicData uri="http://schemas.openxmlformats.org/drawingml/2006/table">
            <a:tbl>
              <a:tblPr/>
              <a:tblGrid>
                <a:gridCol w="1609725"/>
                <a:gridCol w="1803400"/>
                <a:gridCol w="1693863"/>
                <a:gridCol w="774700"/>
                <a:gridCol w="3262312"/>
              </a:tblGrid>
              <a:tr h="776288">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[X]</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与</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endParaRPr kumimoji="1"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第一次操作</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与</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上商</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求新余数</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i+1</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的操作</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74700">
                <a:tc rowSpan="2">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同号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[X]</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①</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同号</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（够减）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i+1</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=2[r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7628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②</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异号</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（不够减）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i+1</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=2[r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74700">
                <a:tc rowSpan="2">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异号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[X]</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①</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同号</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（不够减）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i+1</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=2[r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366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②</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异号</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（够减）</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2000" b="1" i="0" u="none" strike="noStrike" cap="none" normalizeH="0" baseline="0" smtClean="0">
                          <a:ln>
                            <a:noFill/>
                          </a:ln>
                          <a:solidFill>
                            <a:schemeClr val="tx1"/>
                          </a:solidFill>
                          <a:effectLst/>
                          <a:latin typeface="宋体" pitchFamily="2" charset="-122"/>
                          <a:ea typeface="宋体" pitchFamily="2" charset="-122"/>
                        </a:rPr>
                        <a:t>[r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i+1</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=2[r</a:t>
                      </a:r>
                      <a:r>
                        <a:rPr kumimoji="1" lang="en-US" altLang="zh-CN" sz="2000" b="1" i="0" u="none" strike="noStrike" cap="none" normalizeH="0" baseline="-30000" smtClean="0">
                          <a:ln>
                            <a:noFill/>
                          </a:ln>
                          <a:solidFill>
                            <a:schemeClr val="tx1"/>
                          </a:solidFill>
                          <a:effectLst/>
                          <a:latin typeface="宋体" pitchFamily="2" charset="-122"/>
                          <a:ea typeface="宋体" pitchFamily="2" charset="-122"/>
                        </a:rPr>
                        <a:t>i</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+[Y]</a:t>
                      </a:r>
                      <a:r>
                        <a:rPr kumimoji="1" lang="zh-CN" altLang="en-US" sz="2000" b="1" i="0" u="none" strike="noStrike" cap="none" normalizeH="0" baseline="-30000" smtClean="0">
                          <a:ln>
                            <a:noFill/>
                          </a:ln>
                          <a:solidFill>
                            <a:schemeClr val="tx1"/>
                          </a:solidFill>
                          <a:effectLst/>
                          <a:latin typeface="宋体" pitchFamily="2" charset="-122"/>
                          <a:ea typeface="宋体" pitchFamily="2" charset="-122"/>
                        </a:rPr>
                        <a:t>补</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6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日期占位符 4"/>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E0672807-EAC8-4734-81B2-A46D8C0F8AB6}" type="datetime2">
              <a:rPr kumimoji="0" lang="zh-CN" altLang="en-US" smtClean="0"/>
              <a:pPr eaLnBrk="1" hangingPunct="1"/>
              <a:t>2016年10月31日</a:t>
            </a:fld>
            <a:endParaRPr kumimoji="0" lang="en-US" altLang="zh-CN" smtClean="0"/>
          </a:p>
        </p:txBody>
      </p:sp>
      <p:sp>
        <p:nvSpPr>
          <p:cNvPr id="89091" name="页脚占位符 6"/>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89092"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a:t>
            </a:r>
            <a:r>
              <a:rPr lang="en-US" altLang="zh-CN" sz="2400" smtClean="0">
                <a:solidFill>
                  <a:schemeClr val="tx1"/>
                </a:solidFill>
                <a:latin typeface="宋体" pitchFamily="2" charset="-122"/>
              </a:rPr>
              <a:t> </a:t>
            </a:r>
            <a:r>
              <a:rPr lang="zh-CN" altLang="en-US" sz="2400" smtClean="0">
                <a:solidFill>
                  <a:schemeClr val="tx1"/>
                </a:solidFill>
                <a:latin typeface="宋体" pitchFamily="2" charset="-122"/>
              </a:rPr>
              <a:t>定点除法运算</a:t>
            </a:r>
            <a:endParaRPr lang="zh-CN" altLang="en-US" smtClean="0"/>
          </a:p>
        </p:txBody>
      </p:sp>
      <p:sp>
        <p:nvSpPr>
          <p:cNvPr id="89093" name="Rectangle 3"/>
          <p:cNvSpPr>
            <a:spLocks noGrp="1" noChangeArrowheads="1"/>
          </p:cNvSpPr>
          <p:nvPr>
            <p:ph type="body" sz="half" idx="1"/>
          </p:nvPr>
        </p:nvSpPr>
        <p:spPr>
          <a:xfrm>
            <a:off x="0" y="836613"/>
            <a:ext cx="8062913" cy="5105400"/>
          </a:xfrm>
        </p:spPr>
        <p:txBody>
          <a:bodyPr/>
          <a:lstStyle/>
          <a:p>
            <a:pPr algn="just" eaLnBrk="1" hangingPunct="1">
              <a:buFontTx/>
              <a:buNone/>
            </a:pPr>
            <a:r>
              <a:rPr lang="zh-CN" altLang="en-US" sz="2000" b="1" smtClean="0">
                <a:latin typeface="宋体" pitchFamily="2" charset="-122"/>
              </a:rPr>
              <a:t>已知：</a:t>
            </a:r>
            <a:r>
              <a:rPr lang="en-US" altLang="zh-CN" sz="2000" b="1" smtClean="0">
                <a:latin typeface="宋体" pitchFamily="2" charset="-122"/>
              </a:rPr>
              <a:t>X=0.1000</a:t>
            </a:r>
            <a:r>
              <a:rPr lang="zh-CN" altLang="en-US" sz="2000" b="1" smtClean="0">
                <a:latin typeface="宋体" pitchFamily="2" charset="-122"/>
              </a:rPr>
              <a:t>，</a:t>
            </a:r>
          </a:p>
          <a:p>
            <a:pPr algn="just" eaLnBrk="1" hangingPunct="1">
              <a:buFontTx/>
              <a:buNone/>
            </a:pPr>
            <a:r>
              <a:rPr lang="en-US" altLang="zh-CN" sz="2000" b="1" smtClean="0">
                <a:latin typeface="宋体" pitchFamily="2" charset="-122"/>
              </a:rPr>
              <a:t>Y=-0.1010</a:t>
            </a:r>
            <a:r>
              <a:rPr lang="zh-CN" altLang="en-US" sz="2000" b="1" smtClean="0">
                <a:latin typeface="宋体" pitchFamily="2" charset="-122"/>
              </a:rPr>
              <a:t>；</a:t>
            </a:r>
          </a:p>
          <a:p>
            <a:pPr algn="just" eaLnBrk="1" hangingPunct="1">
              <a:buFontTx/>
              <a:buNone/>
            </a:pPr>
            <a:r>
              <a:rPr lang="zh-CN" altLang="en-US" sz="2000" b="1" smtClean="0">
                <a:latin typeface="宋体" pitchFamily="2" charset="-122"/>
              </a:rPr>
              <a:t>求</a:t>
            </a:r>
            <a:r>
              <a:rPr lang="en-US" altLang="zh-CN" sz="2000" b="1" smtClean="0">
                <a:latin typeface="宋体" pitchFamily="2" charset="-122"/>
              </a:rPr>
              <a:t>X÷Y</a:t>
            </a:r>
          </a:p>
          <a:p>
            <a:pPr algn="just" eaLnBrk="1" hangingPunct="1">
              <a:buFontTx/>
              <a:buNone/>
            </a:pPr>
            <a:r>
              <a:rPr lang="en-US" altLang="zh-CN" sz="2000" b="1" smtClean="0">
                <a:latin typeface="宋体" pitchFamily="2" charset="-122"/>
              </a:rPr>
              <a:t>[X]</a:t>
            </a:r>
            <a:r>
              <a:rPr lang="zh-CN" altLang="en-US" sz="2000" b="1" baseline="-30000" smtClean="0">
                <a:latin typeface="宋体" pitchFamily="2" charset="-122"/>
              </a:rPr>
              <a:t>补</a:t>
            </a:r>
            <a:r>
              <a:rPr lang="en-US" altLang="zh-CN" sz="2000" b="1" smtClean="0">
                <a:latin typeface="宋体" pitchFamily="2" charset="-122"/>
              </a:rPr>
              <a:t>=0.1000→A</a:t>
            </a:r>
            <a:r>
              <a:rPr lang="zh-CN" altLang="en-US" sz="2000" b="1" smtClean="0">
                <a:latin typeface="宋体" pitchFamily="2" charset="-122"/>
              </a:rPr>
              <a:t>，</a:t>
            </a:r>
          </a:p>
          <a:p>
            <a:pPr algn="just" eaLnBrk="1" hangingPunct="1">
              <a:buFontTx/>
              <a:buNone/>
            </a:pPr>
            <a:r>
              <a:rPr lang="en-US" altLang="zh-CN" sz="2000" b="1" smtClean="0">
                <a:latin typeface="宋体" pitchFamily="2" charset="-122"/>
              </a:rPr>
              <a:t>[Y]</a:t>
            </a:r>
            <a:r>
              <a:rPr lang="zh-CN" altLang="en-US" sz="2000" b="1" baseline="-30000" smtClean="0">
                <a:latin typeface="宋体" pitchFamily="2" charset="-122"/>
              </a:rPr>
              <a:t>补</a:t>
            </a:r>
            <a:r>
              <a:rPr lang="en-US" altLang="zh-CN" sz="2000" b="1" smtClean="0">
                <a:latin typeface="宋体" pitchFamily="2" charset="-122"/>
              </a:rPr>
              <a:t>=1.0110→B</a:t>
            </a:r>
            <a:r>
              <a:rPr lang="zh-CN" altLang="en-US" sz="2000" b="1" smtClean="0">
                <a:latin typeface="宋体" pitchFamily="2" charset="-122"/>
              </a:rPr>
              <a:t>，</a:t>
            </a:r>
          </a:p>
          <a:p>
            <a:pPr algn="just" eaLnBrk="1" hangingPunct="1">
              <a:buFontTx/>
              <a:buNone/>
            </a:pPr>
            <a:r>
              <a:rPr lang="en-US" altLang="zh-CN" sz="2000" b="1" smtClean="0">
                <a:latin typeface="宋体" pitchFamily="2" charset="-122"/>
              </a:rPr>
              <a:t>0→C</a:t>
            </a:r>
            <a:r>
              <a:rPr lang="zh-CN" altLang="en-US" sz="2000" b="1" smtClean="0">
                <a:latin typeface="宋体" pitchFamily="2" charset="-122"/>
              </a:rPr>
              <a:t>，</a:t>
            </a:r>
          </a:p>
          <a:p>
            <a:pPr algn="just" eaLnBrk="1" hangingPunct="1">
              <a:buFontTx/>
              <a:buNone/>
            </a:pPr>
            <a:r>
              <a:rPr lang="en-US" altLang="zh-CN" sz="2000" b="1" smtClean="0">
                <a:latin typeface="宋体" pitchFamily="2" charset="-122"/>
              </a:rPr>
              <a:t>[-Y]</a:t>
            </a:r>
            <a:r>
              <a:rPr lang="zh-CN" altLang="en-US" sz="2000" b="1" baseline="-30000" smtClean="0">
                <a:latin typeface="宋体" pitchFamily="2" charset="-122"/>
              </a:rPr>
              <a:t>补</a:t>
            </a:r>
            <a:r>
              <a:rPr lang="en-US" altLang="zh-CN" sz="2000" b="1" smtClean="0">
                <a:latin typeface="宋体" pitchFamily="2" charset="-122"/>
              </a:rPr>
              <a:t>=0.1010</a:t>
            </a:r>
          </a:p>
        </p:txBody>
      </p:sp>
      <p:pic>
        <p:nvPicPr>
          <p:cNvPr id="89094" name="Picture 24" descr="yl6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55875" y="73025"/>
            <a:ext cx="6575425" cy="6669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5" name="Rectangle 26"/>
          <p:cNvSpPr>
            <a:spLocks noChangeArrowheads="1"/>
          </p:cNvSpPr>
          <p:nvPr/>
        </p:nvSpPr>
        <p:spPr bwMode="auto">
          <a:xfrm>
            <a:off x="0" y="3644900"/>
            <a:ext cx="2201863"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SzPct val="90000"/>
            </a:pPr>
            <a:r>
              <a:rPr lang="en-US" altLang="zh-CN" b="1"/>
              <a:t>[r</a:t>
            </a:r>
            <a:r>
              <a:rPr lang="en-US" altLang="zh-CN" b="1" baseline="-25000"/>
              <a:t>i</a:t>
            </a:r>
            <a:r>
              <a:rPr lang="en-US" altLang="zh-CN" b="1"/>
              <a:t>]</a:t>
            </a:r>
            <a:r>
              <a:rPr lang="zh-CN" altLang="en-US" b="1" baseline="-25000"/>
              <a:t>补</a:t>
            </a:r>
            <a:r>
              <a:rPr lang="zh-CN" altLang="en-US" b="1"/>
              <a:t>与</a:t>
            </a:r>
            <a:r>
              <a:rPr lang="en-US" altLang="zh-CN" b="1"/>
              <a:t>[Y]</a:t>
            </a:r>
            <a:r>
              <a:rPr lang="zh-CN" altLang="en-US" b="1" baseline="-25000"/>
              <a:t>补</a:t>
            </a:r>
            <a:r>
              <a:rPr lang="zh-CN" altLang="en-US" b="1"/>
              <a:t>异号，</a:t>
            </a:r>
          </a:p>
          <a:p>
            <a:pPr>
              <a:spcBef>
                <a:spcPct val="20000"/>
              </a:spcBef>
              <a:buSzPct val="90000"/>
            </a:pPr>
            <a:r>
              <a:rPr lang="zh-CN" altLang="en-US" b="1"/>
              <a:t>左移、商</a:t>
            </a:r>
            <a:r>
              <a:rPr lang="en-US" altLang="zh-CN" b="1"/>
              <a:t>0</a:t>
            </a:r>
            <a:r>
              <a:rPr lang="zh-CN" altLang="en-US" b="1"/>
              <a:t>，</a:t>
            </a:r>
            <a:r>
              <a:rPr lang="en-US" altLang="zh-CN" b="1"/>
              <a:t>+[Y]</a:t>
            </a:r>
            <a:r>
              <a:rPr lang="zh-CN" altLang="en-US" b="1" baseline="-25000"/>
              <a:t>补；</a:t>
            </a:r>
          </a:p>
          <a:p>
            <a:pPr>
              <a:spcBef>
                <a:spcPct val="20000"/>
              </a:spcBef>
              <a:buSzPct val="90000"/>
            </a:pPr>
            <a:endParaRPr lang="zh-CN" altLang="en-US" b="1" baseline="-25000"/>
          </a:p>
          <a:p>
            <a:pPr>
              <a:spcBef>
                <a:spcPct val="20000"/>
              </a:spcBef>
              <a:buSzPct val="90000"/>
            </a:pPr>
            <a:r>
              <a:rPr lang="en-US" altLang="zh-CN" b="1"/>
              <a:t>[r</a:t>
            </a:r>
            <a:r>
              <a:rPr lang="en-US" altLang="zh-CN" b="1" baseline="-25000"/>
              <a:t>i</a:t>
            </a:r>
            <a:r>
              <a:rPr lang="en-US" altLang="zh-CN" b="1"/>
              <a:t>]</a:t>
            </a:r>
            <a:r>
              <a:rPr lang="zh-CN" altLang="en-US" b="1" baseline="-25000"/>
              <a:t>补</a:t>
            </a:r>
            <a:r>
              <a:rPr lang="zh-CN" altLang="en-US" b="1"/>
              <a:t>与</a:t>
            </a:r>
            <a:r>
              <a:rPr lang="en-US" altLang="zh-CN" b="1"/>
              <a:t>[Y]</a:t>
            </a:r>
            <a:r>
              <a:rPr lang="zh-CN" altLang="en-US" b="1" baseline="-25000"/>
              <a:t>补</a:t>
            </a:r>
            <a:r>
              <a:rPr lang="zh-CN" altLang="en-US" b="1"/>
              <a:t>同号，</a:t>
            </a:r>
          </a:p>
          <a:p>
            <a:pPr>
              <a:spcBef>
                <a:spcPct val="20000"/>
              </a:spcBef>
              <a:buSzPct val="90000"/>
            </a:pPr>
            <a:r>
              <a:rPr lang="zh-CN" altLang="en-US" b="1"/>
              <a:t>左移，商</a:t>
            </a:r>
            <a:r>
              <a:rPr lang="en-US" altLang="zh-CN" b="1"/>
              <a:t>1</a:t>
            </a:r>
            <a:r>
              <a:rPr lang="zh-CN" altLang="en-US" b="1"/>
              <a:t>，</a:t>
            </a:r>
            <a:r>
              <a:rPr lang="en-US" altLang="zh-CN" b="1"/>
              <a:t>-[Y]</a:t>
            </a:r>
            <a:r>
              <a:rPr lang="zh-CN" altLang="en-US" b="1" baseline="-25000"/>
              <a:t>补</a:t>
            </a:r>
          </a:p>
        </p:txBody>
      </p:sp>
      <p:sp>
        <p:nvSpPr>
          <p:cNvPr id="89096" name="Rectangle 27"/>
          <p:cNvSpPr>
            <a:spLocks noChangeArrowheads="1"/>
          </p:cNvSpPr>
          <p:nvPr/>
        </p:nvSpPr>
        <p:spPr bwMode="auto">
          <a:xfrm>
            <a:off x="6443663" y="981075"/>
            <a:ext cx="2520950" cy="431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7" name="Text Box 28"/>
          <p:cNvSpPr txBox="1">
            <a:spLocks noChangeArrowheads="1"/>
          </p:cNvSpPr>
          <p:nvPr/>
        </p:nvSpPr>
        <p:spPr bwMode="auto">
          <a:xfrm>
            <a:off x="6948488" y="549275"/>
            <a:ext cx="11890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spcBef>
                <a:spcPct val="50000"/>
              </a:spcBef>
            </a:pPr>
            <a:r>
              <a:rPr lang="zh-CN" altLang="en-US" b="1">
                <a:solidFill>
                  <a:srgbClr val="1F6FFF"/>
                </a:solidFill>
              </a:rPr>
              <a:t>处理商符</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0975D067-031F-43EE-9E9D-075E718231F0}" type="datetime2">
              <a:rPr kumimoji="0" lang="zh-CN" altLang="en-US" smtClean="0"/>
              <a:pPr eaLnBrk="1" hangingPunct="1"/>
              <a:t>2016年10月31日</a:t>
            </a:fld>
            <a:endParaRPr kumimoji="0" lang="en-US" altLang="zh-CN" smtClean="0"/>
          </a:p>
        </p:txBody>
      </p:sp>
      <p:sp>
        <p:nvSpPr>
          <p:cNvPr id="9011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0116"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p>
        </p:txBody>
      </p:sp>
      <p:sp>
        <p:nvSpPr>
          <p:cNvPr id="238595" name="Rectangle 3"/>
          <p:cNvSpPr>
            <a:spLocks noGrp="1" noChangeArrowheads="1"/>
          </p:cNvSpPr>
          <p:nvPr>
            <p:ph type="body" idx="1"/>
          </p:nvPr>
        </p:nvSpPr>
        <p:spPr>
          <a:xfrm>
            <a:off x="288925" y="817563"/>
            <a:ext cx="8382000" cy="4876800"/>
          </a:xfrm>
        </p:spPr>
        <p:txBody>
          <a:bodyPr/>
          <a:lstStyle/>
          <a:p>
            <a:pPr algn="just" eaLnBrk="1" hangingPunct="1">
              <a:buFontTx/>
              <a:buNone/>
            </a:pPr>
            <a:r>
              <a:rPr lang="en-US" altLang="zh-CN" b="1" smtClean="0">
                <a:latin typeface="Times New Roman" pitchFamily="18" charset="0"/>
              </a:rPr>
              <a:t>     [</a:t>
            </a:r>
            <a:r>
              <a:rPr lang="zh-CN" altLang="en-US" b="1" smtClean="0">
                <a:latin typeface="Times New Roman" pitchFamily="18" charset="0"/>
              </a:rPr>
              <a:t>商</a:t>
            </a:r>
            <a:r>
              <a:rPr lang="en-US" altLang="zh-CN" b="1" smtClean="0">
                <a:latin typeface="Times New Roman" pitchFamily="18" charset="0"/>
              </a:rPr>
              <a:t>]</a:t>
            </a:r>
            <a:r>
              <a:rPr lang="zh-CN" altLang="en-US" b="1" baseline="-30000" smtClean="0">
                <a:latin typeface="Times New Roman" pitchFamily="18" charset="0"/>
              </a:rPr>
              <a:t>补</a:t>
            </a:r>
            <a:r>
              <a:rPr lang="en-US" altLang="zh-CN" b="1" smtClean="0">
                <a:latin typeface="Times New Roman" pitchFamily="18" charset="0"/>
              </a:rPr>
              <a:t>=1.0011</a:t>
            </a:r>
          </a:p>
          <a:p>
            <a:pPr algn="just" eaLnBrk="1" hangingPunct="1">
              <a:buFontTx/>
              <a:buNone/>
            </a:pPr>
            <a:r>
              <a:rPr lang="en-US" altLang="zh-CN" b="1" smtClean="0">
                <a:latin typeface="Times New Roman" pitchFamily="18" charset="0"/>
              </a:rPr>
              <a:t>     [</a:t>
            </a:r>
            <a:r>
              <a:rPr lang="zh-CN" altLang="en-US" b="1" smtClean="0">
                <a:latin typeface="Times New Roman" pitchFamily="18" charset="0"/>
              </a:rPr>
              <a:t>余数</a:t>
            </a:r>
            <a:r>
              <a:rPr lang="en-US" altLang="zh-CN" b="1" smtClean="0">
                <a:latin typeface="Times New Roman" pitchFamily="18" charset="0"/>
              </a:rPr>
              <a:t>]</a:t>
            </a:r>
            <a:r>
              <a:rPr lang="zh-CN" altLang="en-US" b="1" baseline="-30000" smtClean="0">
                <a:latin typeface="Times New Roman" pitchFamily="18" charset="0"/>
              </a:rPr>
              <a:t>补</a:t>
            </a:r>
            <a:r>
              <a:rPr lang="en-US" altLang="zh-CN" b="1" smtClean="0">
                <a:latin typeface="Times New Roman" pitchFamily="18" charset="0"/>
              </a:rPr>
              <a:t>=1.1110</a:t>
            </a:r>
            <a:r>
              <a:rPr lang="en-US" altLang="zh-CN" b="1" smtClean="0">
                <a:latin typeface="Times New Roman" pitchFamily="18" charset="0"/>
                <a:sym typeface="Symbol" pitchFamily="18" charset="2"/>
              </a:rPr>
              <a:t>2</a:t>
            </a:r>
            <a:r>
              <a:rPr lang="en-US" altLang="zh-CN" b="1" baseline="30000" smtClean="0">
                <a:latin typeface="Times New Roman" pitchFamily="18" charset="0"/>
                <a:sym typeface="Symbol" pitchFamily="18" charset="2"/>
              </a:rPr>
              <a:t>-4</a:t>
            </a:r>
          </a:p>
        </p:txBody>
      </p:sp>
      <p:sp>
        <p:nvSpPr>
          <p:cNvPr id="238596" name="Text Box 4"/>
          <p:cNvSpPr txBox="1">
            <a:spLocks noChangeArrowheads="1"/>
          </p:cNvSpPr>
          <p:nvPr/>
        </p:nvSpPr>
        <p:spPr bwMode="auto">
          <a:xfrm>
            <a:off x="723900" y="2838450"/>
            <a:ext cx="556260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spcBef>
                <a:spcPct val="20000"/>
              </a:spcBef>
              <a:buClr>
                <a:schemeClr val="accent2"/>
              </a:buClr>
              <a:buSzPct val="80000"/>
              <a:buFont typeface="Wingdings" pitchFamily="2" charset="2"/>
              <a:buNone/>
            </a:pPr>
            <a:r>
              <a:rPr lang="en-US" altLang="zh-CN" sz="3200" b="1"/>
              <a:t>∴</a:t>
            </a:r>
            <a:r>
              <a:rPr lang="zh-CN" altLang="en-US" sz="3200" b="1"/>
              <a:t>商</a:t>
            </a:r>
            <a:r>
              <a:rPr lang="en-US" altLang="zh-CN" sz="3200" b="1">
                <a:cs typeface="Times New Roman" pitchFamily="18" charset="0"/>
              </a:rPr>
              <a:t>=-0.1101</a:t>
            </a:r>
          </a:p>
          <a:p>
            <a:pPr algn="just" eaLnBrk="1" hangingPunct="1">
              <a:spcBef>
                <a:spcPct val="20000"/>
              </a:spcBef>
              <a:buClr>
                <a:schemeClr val="accent2"/>
              </a:buClr>
              <a:buSzPct val="80000"/>
              <a:buFont typeface="Wingdings" pitchFamily="2" charset="2"/>
              <a:buNone/>
            </a:pPr>
            <a:r>
              <a:rPr lang="en-US" altLang="zh-CN" sz="3200" b="1">
                <a:cs typeface="Times New Roman" pitchFamily="18" charset="0"/>
              </a:rPr>
              <a:t>    </a:t>
            </a:r>
            <a:r>
              <a:rPr lang="zh-CN" altLang="en-US" sz="3200" b="1"/>
              <a:t>余数</a:t>
            </a:r>
            <a:r>
              <a:rPr lang="en-US" altLang="zh-CN" sz="3200" b="1"/>
              <a:t>=-0.0010</a:t>
            </a:r>
            <a:r>
              <a:rPr lang="en-US" altLang="zh-CN" sz="3200" b="1">
                <a:cs typeface="Times New Roman" pitchFamily="18" charset="0"/>
                <a:sym typeface="Symbol" pitchFamily="18" charset="2"/>
              </a:rPr>
              <a:t>2</a:t>
            </a:r>
            <a:r>
              <a:rPr lang="en-US" altLang="zh-CN" sz="3200" b="1" baseline="30000">
                <a:cs typeface="Times New Roman" pitchFamily="18" charset="0"/>
                <a:sym typeface="Symbol" pitchFamily="18" charset="2"/>
              </a:rPr>
              <a:t>-4</a:t>
            </a:r>
            <a:endParaRPr lang="en-US" altLang="zh-CN" sz="2400"/>
          </a:p>
        </p:txBody>
      </p:sp>
      <p:grpSp>
        <p:nvGrpSpPr>
          <p:cNvPr id="238597" name="Group 5"/>
          <p:cNvGrpSpPr>
            <a:grpSpLocks/>
          </p:cNvGrpSpPr>
          <p:nvPr/>
        </p:nvGrpSpPr>
        <p:grpSpPr bwMode="auto">
          <a:xfrm>
            <a:off x="742950" y="1790700"/>
            <a:ext cx="5905500" cy="1055688"/>
            <a:chOff x="468" y="1128"/>
            <a:chExt cx="3720" cy="665"/>
          </a:xfrm>
        </p:grpSpPr>
        <p:sp>
          <p:nvSpPr>
            <p:cNvPr id="90125" name="Text Box 6"/>
            <p:cNvSpPr txBox="1">
              <a:spLocks noChangeArrowheads="1"/>
            </p:cNvSpPr>
            <p:nvPr/>
          </p:nvSpPr>
          <p:spPr bwMode="auto">
            <a:xfrm>
              <a:off x="2508" y="1128"/>
              <a:ext cx="16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t>1.1110</a:t>
              </a:r>
              <a:r>
                <a:rPr lang="en-US" altLang="zh-CN" sz="3200" b="1">
                  <a:sym typeface="Symbol" pitchFamily="18" charset="2"/>
                </a:rPr>
                <a:t>2</a:t>
              </a:r>
              <a:r>
                <a:rPr lang="en-US" altLang="zh-CN" sz="3200" b="1" baseline="30000">
                  <a:sym typeface="Symbol" pitchFamily="18" charset="2"/>
                </a:rPr>
                <a:t>-4</a:t>
              </a:r>
            </a:p>
          </p:txBody>
        </p:sp>
        <p:sp>
          <p:nvSpPr>
            <p:cNvPr id="90126" name="Line 7"/>
            <p:cNvSpPr>
              <a:spLocks noChangeShapeType="1"/>
            </p:cNvSpPr>
            <p:nvPr/>
          </p:nvSpPr>
          <p:spPr bwMode="auto">
            <a:xfrm>
              <a:off x="2508" y="1452"/>
              <a:ext cx="1416"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0127" name="Text Box 8"/>
            <p:cNvSpPr txBox="1">
              <a:spLocks noChangeArrowheads="1"/>
            </p:cNvSpPr>
            <p:nvPr/>
          </p:nvSpPr>
          <p:spPr bwMode="auto">
            <a:xfrm>
              <a:off x="2652" y="1428"/>
              <a:ext cx="13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t>1.0110</a:t>
              </a:r>
            </a:p>
          </p:txBody>
        </p:sp>
        <p:sp>
          <p:nvSpPr>
            <p:cNvPr id="90128" name="Text Box 9"/>
            <p:cNvSpPr txBox="1">
              <a:spLocks noChangeArrowheads="1"/>
            </p:cNvSpPr>
            <p:nvPr/>
          </p:nvSpPr>
          <p:spPr bwMode="auto">
            <a:xfrm>
              <a:off x="468" y="1260"/>
              <a:ext cx="22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spcBef>
                  <a:spcPct val="20000"/>
                </a:spcBef>
                <a:buClr>
                  <a:schemeClr val="accent2"/>
                </a:buClr>
                <a:buSzPct val="80000"/>
                <a:buFont typeface="Wingdings" pitchFamily="2" charset="2"/>
                <a:buNone/>
              </a:pPr>
              <a:r>
                <a:rPr lang="en-US" altLang="zh-CN" sz="3200" b="1">
                  <a:cs typeface="Times New Roman" pitchFamily="18" charset="0"/>
                </a:rPr>
                <a:t>[</a:t>
              </a:r>
              <a:r>
                <a:rPr lang="en-US" altLang="zh-CN" sz="3200" b="1">
                  <a:sym typeface="Symbol" pitchFamily="18" charset="2"/>
                </a:rPr>
                <a:t>X÷Y]</a:t>
              </a:r>
              <a:r>
                <a:rPr lang="zh-CN" altLang="en-US" sz="3200" b="1" baseline="-30000">
                  <a:latin typeface="宋体" pitchFamily="2" charset="-122"/>
                </a:rPr>
                <a:t>补</a:t>
              </a:r>
              <a:r>
                <a:rPr lang="en-US" altLang="zh-CN" sz="3200" b="1">
                  <a:sym typeface="Symbol" pitchFamily="18" charset="2"/>
                </a:rPr>
                <a:t>=1.0</a:t>
              </a:r>
              <a:r>
                <a:rPr lang="en-US" altLang="zh-CN" sz="3200" b="1"/>
                <a:t>011+</a:t>
              </a:r>
              <a:endParaRPr lang="en-US" altLang="zh-CN" sz="2400"/>
            </a:p>
          </p:txBody>
        </p:sp>
      </p:grpSp>
      <p:grpSp>
        <p:nvGrpSpPr>
          <p:cNvPr id="238602" name="Group 10"/>
          <p:cNvGrpSpPr>
            <a:grpSpLocks/>
          </p:cNvGrpSpPr>
          <p:nvPr/>
        </p:nvGrpSpPr>
        <p:grpSpPr bwMode="auto">
          <a:xfrm>
            <a:off x="1143000" y="3733800"/>
            <a:ext cx="5981700" cy="1055688"/>
            <a:chOff x="708" y="2352"/>
            <a:chExt cx="3768" cy="665"/>
          </a:xfrm>
        </p:grpSpPr>
        <p:sp>
          <p:nvSpPr>
            <p:cNvPr id="90121" name="Text Box 11"/>
            <p:cNvSpPr txBox="1">
              <a:spLocks noChangeArrowheads="1"/>
            </p:cNvSpPr>
            <p:nvPr/>
          </p:nvSpPr>
          <p:spPr bwMode="auto">
            <a:xfrm>
              <a:off x="2796" y="2352"/>
              <a:ext cx="16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olidFill>
                    <a:srgbClr val="FF0000"/>
                  </a:solidFill>
                </a:rPr>
                <a:t>-0.0010</a:t>
              </a:r>
              <a:r>
                <a:rPr lang="en-US" altLang="zh-CN" sz="3200" b="1">
                  <a:solidFill>
                    <a:srgbClr val="FF0000"/>
                  </a:solidFill>
                  <a:sym typeface="Symbol" pitchFamily="18" charset="2"/>
                </a:rPr>
                <a:t>2</a:t>
              </a:r>
              <a:r>
                <a:rPr lang="en-US" altLang="zh-CN" sz="3200" b="1" baseline="30000">
                  <a:solidFill>
                    <a:srgbClr val="FF0000"/>
                  </a:solidFill>
                  <a:sym typeface="Symbol" pitchFamily="18" charset="2"/>
                </a:rPr>
                <a:t>-4</a:t>
              </a:r>
            </a:p>
          </p:txBody>
        </p:sp>
        <p:sp>
          <p:nvSpPr>
            <p:cNvPr id="90122" name="Line 12"/>
            <p:cNvSpPr>
              <a:spLocks noChangeShapeType="1"/>
            </p:cNvSpPr>
            <p:nvPr/>
          </p:nvSpPr>
          <p:spPr bwMode="auto">
            <a:xfrm>
              <a:off x="2796" y="2676"/>
              <a:ext cx="1416"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0123" name="Text Box 13"/>
            <p:cNvSpPr txBox="1">
              <a:spLocks noChangeArrowheads="1"/>
            </p:cNvSpPr>
            <p:nvPr/>
          </p:nvSpPr>
          <p:spPr bwMode="auto">
            <a:xfrm>
              <a:off x="2940" y="2652"/>
              <a:ext cx="13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olidFill>
                    <a:srgbClr val="FF0000"/>
                  </a:solidFill>
                </a:rPr>
                <a:t>-0.1010</a:t>
              </a:r>
            </a:p>
          </p:txBody>
        </p:sp>
        <p:sp>
          <p:nvSpPr>
            <p:cNvPr id="90124" name="Text Box 14"/>
            <p:cNvSpPr txBox="1">
              <a:spLocks noChangeArrowheads="1"/>
            </p:cNvSpPr>
            <p:nvPr/>
          </p:nvSpPr>
          <p:spPr bwMode="auto">
            <a:xfrm>
              <a:off x="708" y="2484"/>
              <a:ext cx="2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ym typeface="Symbol" pitchFamily="18" charset="2"/>
                </a:rPr>
                <a:t>X÷Y= </a:t>
              </a:r>
              <a:r>
                <a:rPr lang="en-US" altLang="zh-CN" sz="3200" b="1">
                  <a:solidFill>
                    <a:srgbClr val="FF0000"/>
                  </a:solidFill>
                  <a:sym typeface="Symbol" pitchFamily="18" charset="2"/>
                </a:rPr>
                <a:t>-0.</a:t>
              </a:r>
              <a:r>
                <a:rPr lang="en-US" altLang="zh-CN" sz="3200" b="1">
                  <a:solidFill>
                    <a:srgbClr val="FF0000"/>
                  </a:solidFill>
                </a:rPr>
                <a:t>1101+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8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85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8596">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8596">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8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P spid="238596"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B7EB0569-A770-43D0-B508-818B4E995B8B}" type="datetime2">
              <a:rPr kumimoji="0" lang="zh-CN" altLang="en-US" smtClean="0"/>
              <a:pPr eaLnBrk="1" hangingPunct="1"/>
              <a:t>2016年10月31日</a:t>
            </a:fld>
            <a:endParaRPr kumimoji="0" lang="en-US" altLang="zh-CN" smtClean="0"/>
          </a:p>
        </p:txBody>
      </p:sp>
      <p:sp>
        <p:nvSpPr>
          <p:cNvPr id="9113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1140"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4.5 </a:t>
            </a:r>
            <a:r>
              <a:rPr lang="zh-CN" altLang="en-US" sz="2400" smtClean="0">
                <a:solidFill>
                  <a:schemeClr val="tx1"/>
                </a:solidFill>
                <a:latin typeface="宋体" pitchFamily="2" charset="-122"/>
              </a:rPr>
              <a:t>定点除法运算</a:t>
            </a:r>
            <a:endParaRPr lang="zh-CN" altLang="en-US" smtClean="0"/>
          </a:p>
        </p:txBody>
      </p:sp>
      <p:grpSp>
        <p:nvGrpSpPr>
          <p:cNvPr id="91141" name="Group 3"/>
          <p:cNvGrpSpPr>
            <a:grpSpLocks/>
          </p:cNvGrpSpPr>
          <p:nvPr/>
        </p:nvGrpSpPr>
        <p:grpSpPr bwMode="auto">
          <a:xfrm>
            <a:off x="2268538" y="790575"/>
            <a:ext cx="4824412" cy="5540375"/>
            <a:chOff x="1320" y="498"/>
            <a:chExt cx="2868" cy="3697"/>
          </a:xfrm>
        </p:grpSpPr>
        <p:sp>
          <p:nvSpPr>
            <p:cNvPr id="91142" name="Rectangle 4"/>
            <p:cNvSpPr>
              <a:spLocks noChangeArrowheads="1"/>
            </p:cNvSpPr>
            <p:nvPr/>
          </p:nvSpPr>
          <p:spPr bwMode="auto">
            <a:xfrm>
              <a:off x="2078" y="687"/>
              <a:ext cx="1431" cy="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[X]</a:t>
              </a:r>
              <a:r>
                <a:rPr lang="zh-CN" altLang="zh-CN" sz="2000" b="1" baseline="-10000"/>
                <a:t>补</a:t>
              </a:r>
              <a:r>
                <a:rPr lang="zh-CN" altLang="en-US" sz="2000" b="1"/>
                <a:t>→</a:t>
              </a:r>
              <a:r>
                <a:rPr lang="en-US" altLang="zh-CN" sz="2000" b="1"/>
                <a:t>A,[Y]</a:t>
              </a:r>
              <a:r>
                <a:rPr lang="zh-CN" altLang="en-US" sz="2000" b="1" baseline="-10000"/>
                <a:t>补</a:t>
              </a:r>
              <a:r>
                <a:rPr lang="zh-CN" altLang="en-US" sz="2000" b="1"/>
                <a:t>→</a:t>
              </a:r>
              <a:r>
                <a:rPr lang="en-US" altLang="zh-CN" sz="2000" b="1"/>
                <a:t>B</a:t>
              </a:r>
            </a:p>
            <a:p>
              <a:pPr algn="ctr" eaLnBrk="0" hangingPunct="0"/>
              <a:r>
                <a:rPr lang="en-US" altLang="zh-CN" sz="2000" b="1"/>
                <a:t>0→C,0→CR</a:t>
              </a:r>
            </a:p>
          </p:txBody>
        </p:sp>
        <p:sp>
          <p:nvSpPr>
            <p:cNvPr id="91143" name="Rectangle 5"/>
            <p:cNvSpPr>
              <a:spLocks noChangeArrowheads="1"/>
            </p:cNvSpPr>
            <p:nvPr/>
          </p:nvSpPr>
          <p:spPr bwMode="auto">
            <a:xfrm>
              <a:off x="3207" y="2154"/>
              <a:ext cx="981" cy="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0→C</a:t>
              </a:r>
              <a:r>
                <a:rPr lang="en-US" altLang="zh-CN" sz="2000" b="1" i="1" baseline="-10000"/>
                <a:t>n</a:t>
              </a:r>
              <a:endParaRPr lang="en-US" altLang="zh-CN" sz="2000" b="1" baseline="-10000"/>
            </a:p>
            <a:p>
              <a:pPr algn="ctr" eaLnBrk="0" hangingPunct="0">
                <a:lnSpc>
                  <a:spcPct val="70000"/>
                </a:lnSpc>
              </a:pPr>
              <a:r>
                <a:rPr lang="en-US" altLang="zh-CN" sz="2000" b="1"/>
                <a:t>2A+B→A</a:t>
              </a:r>
            </a:p>
            <a:p>
              <a:pPr algn="ctr" eaLnBrk="0" hangingPunct="0">
                <a:lnSpc>
                  <a:spcPct val="80000"/>
                </a:lnSpc>
              </a:pPr>
              <a:r>
                <a:rPr lang="en-US" altLang="zh-CN" sz="2000" b="1"/>
                <a:t>2C → C</a:t>
              </a:r>
            </a:p>
          </p:txBody>
        </p:sp>
        <p:sp>
          <p:nvSpPr>
            <p:cNvPr id="91144" name="Rectangle 6"/>
            <p:cNvSpPr>
              <a:spLocks noChangeArrowheads="1"/>
            </p:cNvSpPr>
            <p:nvPr/>
          </p:nvSpPr>
          <p:spPr bwMode="auto">
            <a:xfrm>
              <a:off x="1458" y="2142"/>
              <a:ext cx="956" cy="4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endParaRPr lang="en-US" altLang="zh-CN" sz="2000" b="1"/>
            </a:p>
            <a:p>
              <a:pPr algn="ctr" eaLnBrk="0" hangingPunct="0">
                <a:lnSpc>
                  <a:spcPct val="70000"/>
                </a:lnSpc>
              </a:pPr>
              <a:r>
                <a:rPr lang="en-US" altLang="zh-CN" sz="2000" b="1"/>
                <a:t>2A-B→A</a:t>
              </a:r>
            </a:p>
            <a:p>
              <a:pPr algn="ctr" eaLnBrk="0" hangingPunct="0">
                <a:lnSpc>
                  <a:spcPct val="80000"/>
                </a:lnSpc>
              </a:pPr>
              <a:r>
                <a:rPr lang="en-US" altLang="zh-CN" sz="2000" b="1"/>
                <a:t>2C → C</a:t>
              </a:r>
            </a:p>
          </p:txBody>
        </p:sp>
        <p:sp>
          <p:nvSpPr>
            <p:cNvPr id="91145" name="Line 7"/>
            <p:cNvSpPr>
              <a:spLocks noChangeShapeType="1"/>
            </p:cNvSpPr>
            <p:nvPr/>
          </p:nvSpPr>
          <p:spPr bwMode="auto">
            <a:xfrm>
              <a:off x="1954" y="2566"/>
              <a:ext cx="0" cy="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6" name="Line 8"/>
            <p:cNvSpPr>
              <a:spLocks noChangeShapeType="1"/>
            </p:cNvSpPr>
            <p:nvPr/>
          </p:nvSpPr>
          <p:spPr bwMode="auto">
            <a:xfrm>
              <a:off x="3716" y="256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7" name="Line 9"/>
            <p:cNvSpPr>
              <a:spLocks noChangeShapeType="1"/>
            </p:cNvSpPr>
            <p:nvPr/>
          </p:nvSpPr>
          <p:spPr bwMode="auto">
            <a:xfrm>
              <a:off x="1954" y="2644"/>
              <a:ext cx="1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8" name="Rectangle 10"/>
            <p:cNvSpPr>
              <a:spLocks noChangeArrowheads="1"/>
            </p:cNvSpPr>
            <p:nvPr/>
          </p:nvSpPr>
          <p:spPr bwMode="auto">
            <a:xfrm>
              <a:off x="2377" y="2770"/>
              <a:ext cx="845" cy="1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CR+1→CR</a:t>
              </a:r>
            </a:p>
          </p:txBody>
        </p:sp>
        <p:sp>
          <p:nvSpPr>
            <p:cNvPr id="91149" name="AutoShape 11"/>
            <p:cNvSpPr>
              <a:spLocks noChangeArrowheads="1"/>
            </p:cNvSpPr>
            <p:nvPr/>
          </p:nvSpPr>
          <p:spPr bwMode="auto">
            <a:xfrm>
              <a:off x="2377" y="3086"/>
              <a:ext cx="845" cy="378"/>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CR=</a:t>
              </a:r>
              <a:r>
                <a:rPr lang="en-US" altLang="zh-CN" sz="2000" b="1" i="1"/>
                <a:t>n</a:t>
              </a:r>
              <a:r>
                <a:rPr lang="en-US" altLang="zh-CN" sz="2000" b="1"/>
                <a:t>?</a:t>
              </a:r>
            </a:p>
          </p:txBody>
        </p:sp>
        <p:sp>
          <p:nvSpPr>
            <p:cNvPr id="91150" name="Line 12"/>
            <p:cNvSpPr>
              <a:spLocks noChangeShapeType="1"/>
            </p:cNvSpPr>
            <p:nvPr/>
          </p:nvSpPr>
          <p:spPr bwMode="auto">
            <a:xfrm flipH="1">
              <a:off x="2800" y="2959"/>
              <a:ext cx="0" cy="131"/>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1" name="Line 13"/>
            <p:cNvSpPr>
              <a:spLocks noChangeShapeType="1"/>
            </p:cNvSpPr>
            <p:nvPr/>
          </p:nvSpPr>
          <p:spPr bwMode="auto">
            <a:xfrm>
              <a:off x="2800" y="3780"/>
              <a:ext cx="0" cy="20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2" name="Line 14"/>
            <p:cNvSpPr>
              <a:spLocks noChangeShapeType="1"/>
            </p:cNvSpPr>
            <p:nvPr/>
          </p:nvSpPr>
          <p:spPr bwMode="auto">
            <a:xfrm flipH="1">
              <a:off x="1320" y="3275"/>
              <a:ext cx="10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3" name="Line 15"/>
            <p:cNvSpPr>
              <a:spLocks noChangeShapeType="1"/>
            </p:cNvSpPr>
            <p:nvPr/>
          </p:nvSpPr>
          <p:spPr bwMode="auto">
            <a:xfrm flipV="1">
              <a:off x="1320" y="1823"/>
              <a:ext cx="0" cy="14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4" name="Line 16"/>
            <p:cNvSpPr>
              <a:spLocks noChangeShapeType="1"/>
            </p:cNvSpPr>
            <p:nvPr/>
          </p:nvSpPr>
          <p:spPr bwMode="auto">
            <a:xfrm>
              <a:off x="2800" y="498"/>
              <a:ext cx="0" cy="202"/>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5" name="Text Box 17"/>
            <p:cNvSpPr txBox="1">
              <a:spLocks noChangeArrowheads="1"/>
            </p:cNvSpPr>
            <p:nvPr/>
          </p:nvSpPr>
          <p:spPr bwMode="auto">
            <a:xfrm>
              <a:off x="2641" y="3930"/>
              <a:ext cx="493"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End</a:t>
              </a:r>
            </a:p>
          </p:txBody>
        </p:sp>
        <p:sp>
          <p:nvSpPr>
            <p:cNvPr id="91156" name="Text Box 18"/>
            <p:cNvSpPr txBox="1">
              <a:spLocks noChangeArrowheads="1"/>
            </p:cNvSpPr>
            <p:nvPr/>
          </p:nvSpPr>
          <p:spPr bwMode="auto">
            <a:xfrm>
              <a:off x="2166" y="3061"/>
              <a:ext cx="26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91157" name="Text Box 19"/>
            <p:cNvSpPr txBox="1">
              <a:spLocks noChangeArrowheads="1"/>
            </p:cNvSpPr>
            <p:nvPr/>
          </p:nvSpPr>
          <p:spPr bwMode="auto">
            <a:xfrm>
              <a:off x="2709" y="2359"/>
              <a:ext cx="317"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600" b="1"/>
                <a:t>.</a:t>
              </a:r>
            </a:p>
          </p:txBody>
        </p:sp>
        <p:sp>
          <p:nvSpPr>
            <p:cNvPr id="91158" name="Line 20"/>
            <p:cNvSpPr>
              <a:spLocks noChangeShapeType="1"/>
            </p:cNvSpPr>
            <p:nvPr/>
          </p:nvSpPr>
          <p:spPr bwMode="auto">
            <a:xfrm>
              <a:off x="2800" y="2644"/>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9" name="Line 21"/>
            <p:cNvSpPr>
              <a:spLocks noChangeShapeType="1"/>
            </p:cNvSpPr>
            <p:nvPr/>
          </p:nvSpPr>
          <p:spPr bwMode="auto">
            <a:xfrm>
              <a:off x="2800" y="1768"/>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0" name="Line 22"/>
            <p:cNvSpPr>
              <a:spLocks noChangeShapeType="1"/>
            </p:cNvSpPr>
            <p:nvPr/>
          </p:nvSpPr>
          <p:spPr bwMode="auto">
            <a:xfrm>
              <a:off x="1320" y="1823"/>
              <a:ext cx="1409" cy="0"/>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1" name="Line 23"/>
            <p:cNvSpPr>
              <a:spLocks noChangeShapeType="1"/>
            </p:cNvSpPr>
            <p:nvPr/>
          </p:nvSpPr>
          <p:spPr bwMode="auto">
            <a:xfrm flipH="1">
              <a:off x="2800" y="3464"/>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2" name="Rectangle 24"/>
            <p:cNvSpPr>
              <a:spLocks noChangeArrowheads="1"/>
            </p:cNvSpPr>
            <p:nvPr/>
          </p:nvSpPr>
          <p:spPr bwMode="auto">
            <a:xfrm>
              <a:off x="2518" y="3590"/>
              <a:ext cx="564" cy="1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1→C</a:t>
              </a:r>
              <a:r>
                <a:rPr lang="en-US" altLang="zh-CN" sz="2000" b="1" i="1" baseline="-10000"/>
                <a:t>n</a:t>
              </a:r>
              <a:endParaRPr lang="en-US" altLang="zh-CN" sz="2000" b="1"/>
            </a:p>
          </p:txBody>
        </p:sp>
        <p:sp>
          <p:nvSpPr>
            <p:cNvPr id="91163" name="Text Box 25"/>
            <p:cNvSpPr txBox="1">
              <a:spLocks noChangeArrowheads="1"/>
            </p:cNvSpPr>
            <p:nvPr/>
          </p:nvSpPr>
          <p:spPr bwMode="auto">
            <a:xfrm>
              <a:off x="2773" y="3369"/>
              <a:ext cx="28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91164" name="AutoShape 26"/>
            <p:cNvSpPr>
              <a:spLocks noChangeArrowheads="1"/>
            </p:cNvSpPr>
            <p:nvPr/>
          </p:nvSpPr>
          <p:spPr bwMode="auto">
            <a:xfrm>
              <a:off x="2306" y="1129"/>
              <a:ext cx="987" cy="379"/>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a:t>
              </a:r>
              <a:r>
                <a:rPr lang="en-US" altLang="zh-CN" sz="2000" b="1" baseline="-10000"/>
                <a:t>s</a:t>
              </a:r>
              <a:r>
                <a:rPr lang="en-US" altLang="zh-CN" sz="2000" b="1"/>
                <a:t> </a:t>
              </a:r>
              <a:r>
                <a:rPr lang="en-US" altLang="zh-CN" sz="2000" b="1">
                  <a:sym typeface="Symbol" pitchFamily="18" charset="2"/>
                </a:rPr>
                <a:t></a:t>
              </a:r>
              <a:r>
                <a:rPr lang="en-US" altLang="zh-CN" sz="2000" b="1"/>
                <a:t> B</a:t>
              </a:r>
              <a:r>
                <a:rPr lang="en-US" altLang="zh-CN" sz="2000" b="1" baseline="-10000"/>
                <a:t>s</a:t>
              </a:r>
              <a:r>
                <a:rPr lang="en-US" altLang="zh-CN" sz="2000" b="1"/>
                <a:t>=0?</a:t>
              </a:r>
            </a:p>
          </p:txBody>
        </p:sp>
        <p:sp>
          <p:nvSpPr>
            <p:cNvPr id="91165" name="Rectangle 27"/>
            <p:cNvSpPr>
              <a:spLocks noChangeArrowheads="1"/>
            </p:cNvSpPr>
            <p:nvPr/>
          </p:nvSpPr>
          <p:spPr bwMode="auto">
            <a:xfrm>
              <a:off x="3363" y="1445"/>
              <a:ext cx="679" cy="1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A+B→A</a:t>
              </a:r>
            </a:p>
          </p:txBody>
        </p:sp>
        <p:sp>
          <p:nvSpPr>
            <p:cNvPr id="91166" name="Rectangle 28"/>
            <p:cNvSpPr>
              <a:spLocks noChangeArrowheads="1"/>
            </p:cNvSpPr>
            <p:nvPr/>
          </p:nvSpPr>
          <p:spPr bwMode="auto">
            <a:xfrm>
              <a:off x="1602" y="1453"/>
              <a:ext cx="678" cy="1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zh-CN" sz="2000" b="1"/>
            </a:p>
            <a:p>
              <a:pPr algn="ctr" eaLnBrk="0" hangingPunct="0">
                <a:lnSpc>
                  <a:spcPct val="70000"/>
                </a:lnSpc>
              </a:pPr>
              <a:r>
                <a:rPr lang="en-US" altLang="zh-CN" sz="2000" b="1"/>
                <a:t>A-B→A</a:t>
              </a:r>
            </a:p>
            <a:p>
              <a:pPr algn="ctr" eaLnBrk="0" hangingPunct="0">
                <a:lnSpc>
                  <a:spcPct val="80000"/>
                </a:lnSpc>
              </a:pPr>
              <a:endParaRPr lang="en-US" altLang="zh-CN" sz="2000" b="1"/>
            </a:p>
          </p:txBody>
        </p:sp>
        <p:sp>
          <p:nvSpPr>
            <p:cNvPr id="91167" name="Line 29"/>
            <p:cNvSpPr>
              <a:spLocks noChangeShapeType="1"/>
            </p:cNvSpPr>
            <p:nvPr/>
          </p:nvSpPr>
          <p:spPr bwMode="auto">
            <a:xfrm>
              <a:off x="3293" y="1318"/>
              <a:ext cx="4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8" name="Line 30"/>
            <p:cNvSpPr>
              <a:spLocks noChangeShapeType="1"/>
            </p:cNvSpPr>
            <p:nvPr/>
          </p:nvSpPr>
          <p:spPr bwMode="auto">
            <a:xfrm flipV="1">
              <a:off x="1954" y="1318"/>
              <a:ext cx="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9" name="Line 31"/>
            <p:cNvSpPr>
              <a:spLocks noChangeShapeType="1"/>
            </p:cNvSpPr>
            <p:nvPr/>
          </p:nvSpPr>
          <p:spPr bwMode="auto">
            <a:xfrm>
              <a:off x="1954" y="1318"/>
              <a:ext cx="0" cy="13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0" name="Line 32"/>
            <p:cNvSpPr>
              <a:spLocks noChangeShapeType="1"/>
            </p:cNvSpPr>
            <p:nvPr/>
          </p:nvSpPr>
          <p:spPr bwMode="auto">
            <a:xfrm>
              <a:off x="1954" y="1634"/>
              <a:ext cx="0" cy="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1" name="Line 33"/>
            <p:cNvSpPr>
              <a:spLocks noChangeShapeType="1"/>
            </p:cNvSpPr>
            <p:nvPr/>
          </p:nvSpPr>
          <p:spPr bwMode="auto">
            <a:xfrm>
              <a:off x="3716" y="1634"/>
              <a:ext cx="0" cy="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2" name="Line 34"/>
            <p:cNvSpPr>
              <a:spLocks noChangeShapeType="1"/>
            </p:cNvSpPr>
            <p:nvPr/>
          </p:nvSpPr>
          <p:spPr bwMode="auto">
            <a:xfrm>
              <a:off x="1954" y="1760"/>
              <a:ext cx="1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3" name="Text Box 35"/>
            <p:cNvSpPr txBox="1">
              <a:spLocks noChangeArrowheads="1"/>
            </p:cNvSpPr>
            <p:nvPr/>
          </p:nvSpPr>
          <p:spPr bwMode="auto">
            <a:xfrm>
              <a:off x="3231" y="1128"/>
              <a:ext cx="28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91174" name="Text Box 36"/>
            <p:cNvSpPr txBox="1">
              <a:spLocks noChangeArrowheads="1"/>
            </p:cNvSpPr>
            <p:nvPr/>
          </p:nvSpPr>
          <p:spPr bwMode="auto">
            <a:xfrm>
              <a:off x="2157" y="1121"/>
              <a:ext cx="28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91175" name="Line 37"/>
            <p:cNvSpPr>
              <a:spLocks noChangeShapeType="1"/>
            </p:cNvSpPr>
            <p:nvPr/>
          </p:nvSpPr>
          <p:spPr bwMode="auto">
            <a:xfrm>
              <a:off x="2800" y="1003"/>
              <a:ext cx="0" cy="134"/>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6" name="Line 38"/>
            <p:cNvSpPr>
              <a:spLocks noChangeShapeType="1"/>
            </p:cNvSpPr>
            <p:nvPr/>
          </p:nvSpPr>
          <p:spPr bwMode="auto">
            <a:xfrm>
              <a:off x="3716" y="1318"/>
              <a:ext cx="0" cy="135"/>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7" name="AutoShape 39"/>
            <p:cNvSpPr>
              <a:spLocks noChangeArrowheads="1"/>
            </p:cNvSpPr>
            <p:nvPr/>
          </p:nvSpPr>
          <p:spPr bwMode="auto">
            <a:xfrm>
              <a:off x="2306" y="1879"/>
              <a:ext cx="987" cy="378"/>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b="1"/>
                <a:t>A</a:t>
              </a:r>
              <a:r>
                <a:rPr lang="en-US" altLang="zh-CN" sz="2000" b="1" baseline="-10000"/>
                <a:t>s </a:t>
              </a:r>
              <a:r>
                <a:rPr lang="en-US" altLang="zh-CN" sz="2000" b="1">
                  <a:sym typeface="Symbol" pitchFamily="18" charset="2"/>
                </a:rPr>
                <a:t></a:t>
              </a:r>
              <a:r>
                <a:rPr lang="en-US" altLang="zh-CN" sz="2000" b="1"/>
                <a:t> B</a:t>
              </a:r>
              <a:r>
                <a:rPr lang="en-US" altLang="zh-CN" sz="2000" b="1" baseline="-10000"/>
                <a:t>s</a:t>
              </a:r>
              <a:r>
                <a:rPr lang="en-US" altLang="zh-CN" sz="2000" b="1"/>
                <a:t>=0?</a:t>
              </a:r>
            </a:p>
          </p:txBody>
        </p:sp>
        <p:sp>
          <p:nvSpPr>
            <p:cNvPr id="91178" name="Line 40"/>
            <p:cNvSpPr>
              <a:spLocks noChangeShapeType="1"/>
            </p:cNvSpPr>
            <p:nvPr/>
          </p:nvSpPr>
          <p:spPr bwMode="auto">
            <a:xfrm>
              <a:off x="3293" y="2068"/>
              <a:ext cx="4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9" name="Line 41"/>
            <p:cNvSpPr>
              <a:spLocks noChangeShapeType="1"/>
            </p:cNvSpPr>
            <p:nvPr/>
          </p:nvSpPr>
          <p:spPr bwMode="auto">
            <a:xfrm flipV="1">
              <a:off x="1954" y="2068"/>
              <a:ext cx="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80" name="Line 42"/>
            <p:cNvSpPr>
              <a:spLocks noChangeShapeType="1"/>
            </p:cNvSpPr>
            <p:nvPr/>
          </p:nvSpPr>
          <p:spPr bwMode="auto">
            <a:xfrm>
              <a:off x="1954" y="2068"/>
              <a:ext cx="0" cy="106"/>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81" name="Text Box 43"/>
            <p:cNvSpPr txBox="1">
              <a:spLocks noChangeArrowheads="1"/>
            </p:cNvSpPr>
            <p:nvPr/>
          </p:nvSpPr>
          <p:spPr bwMode="auto">
            <a:xfrm>
              <a:off x="3240" y="1870"/>
              <a:ext cx="28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N</a:t>
              </a:r>
            </a:p>
          </p:txBody>
        </p:sp>
        <p:sp>
          <p:nvSpPr>
            <p:cNvPr id="91182" name="Text Box 44"/>
            <p:cNvSpPr txBox="1">
              <a:spLocks noChangeArrowheads="1"/>
            </p:cNvSpPr>
            <p:nvPr/>
          </p:nvSpPr>
          <p:spPr bwMode="auto">
            <a:xfrm>
              <a:off x="2148" y="1870"/>
              <a:ext cx="28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2000" b="1"/>
                <a:t>Y</a:t>
              </a:r>
            </a:p>
          </p:txBody>
        </p:sp>
        <p:sp>
          <p:nvSpPr>
            <p:cNvPr id="91183" name="Line 45"/>
            <p:cNvSpPr>
              <a:spLocks noChangeShapeType="1"/>
            </p:cNvSpPr>
            <p:nvPr/>
          </p:nvSpPr>
          <p:spPr bwMode="auto">
            <a:xfrm flipH="1">
              <a:off x="3716" y="2068"/>
              <a:ext cx="0" cy="118"/>
            </a:xfrm>
            <a:prstGeom prst="line">
              <a:avLst/>
            </a:prstGeom>
            <a:noFill/>
            <a:ln w="9525">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84" name="Text Box 46"/>
            <p:cNvSpPr txBox="1">
              <a:spLocks noChangeArrowheads="1"/>
            </p:cNvSpPr>
            <p:nvPr/>
          </p:nvSpPr>
          <p:spPr bwMode="auto">
            <a:xfrm>
              <a:off x="2709" y="1476"/>
              <a:ext cx="317"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600" b="1"/>
                <a:t>.</a:t>
              </a:r>
            </a:p>
          </p:txBody>
        </p:sp>
      </p:gr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F9F6F0F-EA53-4CD4-A690-96103EEE1785}" type="datetime2">
              <a:rPr kumimoji="0" lang="zh-CN" altLang="en-US" smtClean="0"/>
              <a:pPr eaLnBrk="1" hangingPunct="1"/>
              <a:t>2016年10月31日</a:t>
            </a:fld>
            <a:endParaRPr kumimoji="0" lang="en-US" altLang="zh-CN" smtClean="0"/>
          </a:p>
        </p:txBody>
      </p:sp>
      <p:sp>
        <p:nvSpPr>
          <p:cNvPr id="92163"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2164"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r>
              <a:rPr lang="zh-CN" altLang="en-US" sz="1600" smtClean="0">
                <a:solidFill>
                  <a:schemeClr val="tx1"/>
                </a:solidFill>
                <a:latin typeface="宋体" pitchFamily="2" charset="-122"/>
              </a:rPr>
              <a:t>       </a:t>
            </a:r>
          </a:p>
        </p:txBody>
      </p:sp>
      <p:sp>
        <p:nvSpPr>
          <p:cNvPr id="240643" name="Rectangle 3"/>
          <p:cNvSpPr>
            <a:spLocks noGrp="1" noChangeArrowheads="1"/>
          </p:cNvSpPr>
          <p:nvPr>
            <p:ph type="body" idx="4294967295"/>
          </p:nvPr>
        </p:nvSpPr>
        <p:spPr>
          <a:xfrm>
            <a:off x="457200" y="855663"/>
            <a:ext cx="8229600" cy="5697537"/>
          </a:xfrm>
        </p:spPr>
        <p:txBody>
          <a:bodyPr/>
          <a:lstStyle/>
          <a:p>
            <a:pPr eaLnBrk="1" hangingPunct="1">
              <a:buFontTx/>
              <a:buNone/>
            </a:pPr>
            <a:r>
              <a:rPr lang="en-US" altLang="zh-CN" b="1" smtClean="0">
                <a:solidFill>
                  <a:srgbClr val="A50021"/>
                </a:solidFill>
                <a:latin typeface="Times New Roman" pitchFamily="18" charset="0"/>
              </a:rPr>
              <a:t>4.6.1 </a:t>
            </a:r>
            <a:r>
              <a:rPr lang="zh-CN" altLang="en-US" b="1" smtClean="0">
                <a:solidFill>
                  <a:srgbClr val="A50021"/>
                </a:solidFill>
                <a:latin typeface="Times New Roman" pitchFamily="18" charset="0"/>
              </a:rPr>
              <a:t>浮点加减运算</a:t>
            </a:r>
          </a:p>
          <a:p>
            <a:pPr eaLnBrk="1" hangingPunct="1">
              <a:buFontTx/>
              <a:buNone/>
            </a:pPr>
            <a:r>
              <a:rPr lang="zh-CN" altLang="en-US" b="1" smtClean="0">
                <a:latin typeface="Times New Roman" pitchFamily="18" charset="0"/>
              </a:rPr>
              <a:t>           设两个非</a:t>
            </a:r>
            <a:r>
              <a:rPr lang="en-US" altLang="zh-CN" b="1" smtClean="0">
                <a:latin typeface="Times New Roman" pitchFamily="18" charset="0"/>
              </a:rPr>
              <a:t>0</a:t>
            </a:r>
            <a:r>
              <a:rPr lang="zh-CN" altLang="en-US" b="1" smtClean="0">
                <a:latin typeface="Times New Roman" pitchFamily="18" charset="0"/>
              </a:rPr>
              <a:t>的规格化浮点数分别为</a:t>
            </a:r>
          </a:p>
          <a:p>
            <a:pPr algn="just" eaLnBrk="1" hangingPunct="1">
              <a:buFontTx/>
              <a:buNone/>
            </a:pP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A=M</a:t>
            </a:r>
            <a:r>
              <a:rPr lang="en-US" altLang="zh-CN" b="1" baseline="-25000" smtClean="0">
                <a:latin typeface="Times New Roman" pitchFamily="18" charset="0"/>
                <a:cs typeface="Times New Roman" pitchFamily="18" charset="0"/>
              </a:rPr>
              <a:t>A</a:t>
            </a:r>
            <a:r>
              <a:rPr lang="en-US" altLang="zh-CN" b="1" smtClean="0">
                <a:latin typeface="Times New Roman" pitchFamily="18" charset="0"/>
              </a:rPr>
              <a:t>×2</a:t>
            </a:r>
            <a:r>
              <a:rPr lang="en-US" altLang="zh-CN" b="1" baseline="40000" smtClean="0">
                <a:latin typeface="Times New Roman" pitchFamily="18" charset="0"/>
                <a:sym typeface="Symbol" pitchFamily="18" charset="2"/>
              </a:rPr>
              <a:t>E</a:t>
            </a:r>
            <a:r>
              <a:rPr lang="en-US" altLang="zh-CN" b="1" baseline="20000" smtClean="0">
                <a:latin typeface="Times New Roman" pitchFamily="18" charset="0"/>
                <a:sym typeface="Symbol" pitchFamily="18" charset="2"/>
              </a:rPr>
              <a:t>A</a:t>
            </a:r>
            <a:endParaRPr lang="en-US" altLang="zh-CN" b="1" baseline="20000" smtClean="0">
              <a:latin typeface="Times New Roman" pitchFamily="18" charset="0"/>
            </a:endParaRPr>
          </a:p>
          <a:p>
            <a:pPr algn="just" eaLnBrk="1" hangingPunct="1">
              <a:buFontTx/>
              <a:buNone/>
            </a:pPr>
            <a:r>
              <a:rPr lang="en-US" altLang="zh-CN" b="1" baseline="30000" smtClean="0">
                <a:latin typeface="Times New Roman" pitchFamily="18" charset="0"/>
              </a:rPr>
              <a:t>                </a:t>
            </a:r>
            <a:r>
              <a:rPr lang="en-US" altLang="zh-CN" b="1" smtClean="0">
                <a:latin typeface="Times New Roman" pitchFamily="18" charset="0"/>
              </a:rPr>
              <a:t>B=M</a:t>
            </a:r>
            <a:r>
              <a:rPr lang="en-US" altLang="zh-CN" b="1" baseline="-25000" smtClean="0">
                <a:latin typeface="Times New Roman" pitchFamily="18" charset="0"/>
              </a:rPr>
              <a:t>B</a:t>
            </a:r>
            <a:r>
              <a:rPr lang="en-US" altLang="zh-CN" b="1" smtClean="0">
                <a:latin typeface="Times New Roman" pitchFamily="18" charset="0"/>
              </a:rPr>
              <a:t>×2</a:t>
            </a:r>
            <a:r>
              <a:rPr lang="en-US" altLang="zh-CN" b="1" baseline="40000" smtClean="0">
                <a:latin typeface="Times New Roman" pitchFamily="18" charset="0"/>
                <a:sym typeface="Symbol" pitchFamily="18" charset="2"/>
              </a:rPr>
              <a:t>E</a:t>
            </a:r>
            <a:r>
              <a:rPr lang="en-US" altLang="zh-CN" b="1" baseline="20000" smtClean="0">
                <a:latin typeface="Times New Roman" pitchFamily="18" charset="0"/>
                <a:sym typeface="Symbol" pitchFamily="18" charset="2"/>
              </a:rPr>
              <a:t>B</a:t>
            </a:r>
            <a:r>
              <a:rPr lang="en-US" altLang="zh-CN" b="1" baseline="30000" smtClean="0">
                <a:latin typeface="Times New Roman" pitchFamily="18" charset="0"/>
              </a:rPr>
              <a:t> </a:t>
            </a:r>
          </a:p>
          <a:p>
            <a:pPr algn="just" eaLnBrk="1" hangingPunct="1">
              <a:buFontTx/>
              <a:buNone/>
            </a:pPr>
            <a:r>
              <a:rPr lang="en-US" altLang="zh-CN" b="1" smtClean="0">
                <a:latin typeface="Times New Roman" pitchFamily="18" charset="0"/>
                <a:sym typeface="Symbol" pitchFamily="18" charset="2"/>
              </a:rPr>
              <a:t>           A</a:t>
            </a:r>
            <a:r>
              <a:rPr lang="en-US" altLang="zh-CN" b="1" smtClean="0">
                <a:latin typeface="宋体" pitchFamily="2" charset="-122"/>
                <a:sym typeface="Symbol" pitchFamily="18" charset="2"/>
              </a:rPr>
              <a:t>±</a:t>
            </a:r>
            <a:r>
              <a:rPr lang="en-US" altLang="zh-CN" b="1" smtClean="0">
                <a:latin typeface="Times New Roman" pitchFamily="18" charset="0"/>
                <a:sym typeface="Symbol" pitchFamily="18" charset="2"/>
              </a:rPr>
              <a:t>B=(M</a:t>
            </a:r>
            <a:r>
              <a:rPr lang="en-US" altLang="zh-CN" b="1" baseline="-25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25000" smtClean="0">
                <a:latin typeface="Times New Roman" pitchFamily="18" charset="0"/>
                <a:sym typeface="Symbol" pitchFamily="18" charset="2"/>
              </a:rPr>
              <a:t>A</a:t>
            </a:r>
            <a:r>
              <a:rPr lang="en-US" altLang="zh-CN" b="1" smtClean="0">
                <a:latin typeface="Times New Roman" pitchFamily="18" charset="0"/>
                <a:sym typeface="Symbol" pitchFamily="18" charset="2"/>
              </a:rPr>
              <a:t>)</a:t>
            </a:r>
            <a:r>
              <a:rPr lang="en-US" altLang="zh-CN" b="1" smtClean="0">
                <a:latin typeface="宋体" pitchFamily="2" charset="-122"/>
                <a:sym typeface="Symbol" pitchFamily="18" charset="2"/>
              </a:rPr>
              <a:t>±</a:t>
            </a:r>
            <a:r>
              <a:rPr lang="en-US" altLang="zh-CN" b="1" smtClean="0">
                <a:latin typeface="Times New Roman" pitchFamily="18" charset="0"/>
                <a:sym typeface="Symbol" pitchFamily="18" charset="2"/>
              </a:rPr>
              <a:t>(M</a:t>
            </a:r>
            <a:r>
              <a:rPr lang="en-US" altLang="zh-CN" b="1" baseline="-25000" smtClean="0">
                <a:latin typeface="Times New Roman" pitchFamily="18" charset="0"/>
                <a:sym typeface="Symbol" pitchFamily="18" charset="2"/>
              </a:rPr>
              <a:t>B</a:t>
            </a:r>
            <a:r>
              <a:rPr lang="en-US" altLang="zh-CN" b="1" smtClean="0">
                <a:latin typeface="Times New Roman" pitchFamily="18" charset="0"/>
                <a:sym typeface="Symbol" pitchFamily="18" charset="2"/>
              </a:rPr>
              <a:t>,E</a:t>
            </a:r>
            <a:r>
              <a:rPr lang="en-US" altLang="zh-CN" b="1" baseline="-25000" smtClean="0">
                <a:latin typeface="Times New Roman" pitchFamily="18" charset="0"/>
                <a:sym typeface="Symbol" pitchFamily="18" charset="2"/>
              </a:rPr>
              <a:t>B</a:t>
            </a:r>
            <a:r>
              <a:rPr lang="en-US" altLang="zh-CN" b="1" smtClean="0">
                <a:latin typeface="Times New Roman" pitchFamily="18" charset="0"/>
                <a:sym typeface="Symbol" pitchFamily="18" charset="2"/>
              </a:rPr>
              <a:t>)=</a:t>
            </a:r>
            <a:r>
              <a:rPr lang="en-US" altLang="zh-CN" b="1" baseline="20000" smtClean="0">
                <a:latin typeface="Times New Roman" pitchFamily="18" charset="0"/>
                <a:sym typeface="Symbol" pitchFamily="18" charset="2"/>
              </a:rPr>
              <a:t> </a:t>
            </a:r>
          </a:p>
        </p:txBody>
      </p:sp>
      <p:graphicFrame>
        <p:nvGraphicFramePr>
          <p:cNvPr id="240644" name="Object 4"/>
          <p:cNvGraphicFramePr>
            <a:graphicFrameLocks noChangeAspect="1"/>
          </p:cNvGraphicFramePr>
          <p:nvPr/>
        </p:nvGraphicFramePr>
        <p:xfrm>
          <a:off x="1524000" y="3886200"/>
          <a:ext cx="3581400" cy="1003300"/>
        </p:xfrm>
        <a:graphic>
          <a:graphicData uri="http://schemas.openxmlformats.org/presentationml/2006/ole">
            <mc:AlternateContent xmlns:mc="http://schemas.openxmlformats.org/markup-compatibility/2006">
              <mc:Choice xmlns:v="urn:schemas-microsoft-com:vml" Requires="v">
                <p:oleObj spid="_x0000_s92188" r:id="rId3" imgW="1651000" imgH="457200" progId="Equation.3">
                  <p:embed/>
                </p:oleObj>
              </mc:Choice>
              <mc:Fallback>
                <p:oleObj r:id="rId3" imgW="16510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86200"/>
                        <a:ext cx="35814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46" name="Object 6"/>
          <p:cNvGraphicFramePr>
            <a:graphicFrameLocks noChangeAspect="1"/>
          </p:cNvGraphicFramePr>
          <p:nvPr/>
        </p:nvGraphicFramePr>
        <p:xfrm>
          <a:off x="5410200" y="3886200"/>
          <a:ext cx="1219200" cy="973138"/>
        </p:xfrm>
        <a:graphic>
          <a:graphicData uri="http://schemas.openxmlformats.org/presentationml/2006/ole">
            <mc:AlternateContent xmlns:mc="http://schemas.openxmlformats.org/markup-compatibility/2006">
              <mc:Choice xmlns:v="urn:schemas-microsoft-com:vml" Requires="v">
                <p:oleObj spid="_x0000_s92189" r:id="rId5" imgW="583947" imgH="457002" progId="Equation.3">
                  <p:embed/>
                </p:oleObj>
              </mc:Choice>
              <mc:Fallback>
                <p:oleObj r:id="rId5" imgW="583947" imgH="45700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886200"/>
                        <a:ext cx="12192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0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0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0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06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0643">
                                            <p:txEl>
                                              <p:pRg st="4" end="4"/>
                                            </p:txEl>
                                          </p:spTgt>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240644"/>
                                        </p:tgtEl>
                                        <p:attrNameLst>
                                          <p:attrName>style.visibility</p:attrName>
                                        </p:attrNameLst>
                                      </p:cBhvr>
                                      <p:to>
                                        <p:strVal val="visible"/>
                                      </p:to>
                                    </p:set>
                                  </p:childTnLst>
                                </p:cTn>
                              </p:par>
                            </p:childTnLst>
                          </p:cTn>
                        </p:par>
                        <p:par>
                          <p:cTn id="26" fill="hold" nodeType="afterGroup">
                            <p:stCondLst>
                              <p:cond delay="1000"/>
                            </p:stCondLst>
                            <p:childTnLst>
                              <p:par>
                                <p:cTn id="27" presetID="1" presetClass="entr" presetSubtype="0" fill="hold" nodeType="afterEffect">
                                  <p:stCondLst>
                                    <p:cond delay="0"/>
                                  </p:stCondLst>
                                  <p:childTnLst>
                                    <p:set>
                                      <p:cBhvr>
                                        <p:cTn id="28" dur="1" fill="hold">
                                          <p:stCondLst>
                                            <p:cond delay="499"/>
                                          </p:stCondLst>
                                        </p:cTn>
                                        <p:tgtEl>
                                          <p:spTgt spid="240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日期占位符 1"/>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9B85CC9-9ECB-4E7B-84F5-48ACCA84A92C}" type="datetime2">
              <a:rPr kumimoji="0" lang="zh-CN" altLang="en-US" smtClean="0"/>
              <a:pPr eaLnBrk="1" hangingPunct="1"/>
              <a:t>2016年10月31日</a:t>
            </a:fld>
            <a:endParaRPr kumimoji="0" lang="en-US" altLang="zh-CN" smtClean="0"/>
          </a:p>
        </p:txBody>
      </p:sp>
      <p:sp>
        <p:nvSpPr>
          <p:cNvPr id="93187" name="页脚占位符 3"/>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3188" name="Rectangle 2"/>
          <p:cNvSpPr>
            <a:spLocks noGrp="1" noChangeArrowheads="1"/>
          </p:cNvSpPr>
          <p:nvPr>
            <p:ph type="title" idx="4294967295"/>
          </p:nvPr>
        </p:nvSpPr>
        <p:spPr/>
        <p:txBody>
          <a:bodyPr/>
          <a:lstStyle/>
          <a:p>
            <a:pPr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r>
              <a:rPr lang="zh-CN" altLang="en-US" sz="1600" smtClean="0">
                <a:solidFill>
                  <a:schemeClr val="tx1"/>
                </a:solidFill>
                <a:latin typeface="宋体" pitchFamily="2" charset="-122"/>
              </a:rPr>
              <a:t>       </a:t>
            </a:r>
          </a:p>
        </p:txBody>
      </p:sp>
      <p:sp>
        <p:nvSpPr>
          <p:cNvPr id="319491" name="Rectangle 3"/>
          <p:cNvSpPr>
            <a:spLocks noGrp="1" noChangeArrowheads="1"/>
          </p:cNvSpPr>
          <p:nvPr>
            <p:ph type="body" idx="4294967295"/>
          </p:nvPr>
        </p:nvSpPr>
        <p:spPr>
          <a:xfrm>
            <a:off x="269875" y="855663"/>
            <a:ext cx="8416925" cy="5697537"/>
          </a:xfrm>
        </p:spPr>
        <p:txBody>
          <a:bodyPr/>
          <a:lstStyle/>
          <a:p>
            <a:pPr eaLnBrk="1" hangingPunct="1">
              <a:buFontTx/>
              <a:buNone/>
            </a:pPr>
            <a:r>
              <a:rPr lang="en-US" altLang="zh-CN" b="1" smtClean="0">
                <a:latin typeface="宋体" pitchFamily="2" charset="-122"/>
              </a:rPr>
              <a:t>1.</a:t>
            </a:r>
            <a:r>
              <a:rPr lang="zh-CN" altLang="en-US" b="1" smtClean="0">
                <a:latin typeface="宋体" pitchFamily="2" charset="-122"/>
              </a:rPr>
              <a:t>浮点数加减运算步骤</a:t>
            </a:r>
            <a:r>
              <a:rPr lang="zh-CN" altLang="en-US" b="1" smtClean="0">
                <a:solidFill>
                  <a:srgbClr val="A50021"/>
                </a:solidFill>
                <a:latin typeface="Times New Roman" pitchFamily="18" charset="0"/>
              </a:rPr>
              <a:t> </a:t>
            </a:r>
          </a:p>
          <a:p>
            <a:pPr eaLnBrk="1" hangingPunct="1">
              <a:buFontTx/>
              <a:buNone/>
            </a:pP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对阶</a:t>
            </a:r>
          </a:p>
          <a:p>
            <a:pPr algn="just" eaLnBrk="1" hangingPunct="1">
              <a:lnSpc>
                <a:spcPct val="80000"/>
              </a:lnSpc>
              <a:buFontTx/>
              <a:buNone/>
            </a:pPr>
            <a:r>
              <a:rPr lang="zh-CN" altLang="en-US" b="1" smtClean="0">
                <a:latin typeface="Times New Roman" pitchFamily="18" charset="0"/>
                <a:cs typeface="Courier New" pitchFamily="49" charset="0"/>
                <a:sym typeface="Symbol" pitchFamily="18" charset="2"/>
              </a:rPr>
              <a:t>            </a:t>
            </a:r>
            <a:r>
              <a:rPr lang="zh-CN" altLang="en-US" b="1" smtClean="0">
                <a:latin typeface="Times New Roman" pitchFamily="18" charset="0"/>
                <a:sym typeface="Symbol" pitchFamily="18" charset="2"/>
              </a:rPr>
              <a:t>两个浮点数相加或相减，首先要把小数点的位置对齐，而浮点数的小数点的实际位置取决于阶码的大小。因此，对齐两数的小数点，就是使两数的阶码相等，这个过程称为对阶。</a:t>
            </a:r>
          </a:p>
          <a:p>
            <a:pPr algn="just" eaLnBrk="1" hangingPunct="1">
              <a:buFontTx/>
              <a:buNone/>
            </a:pPr>
            <a:r>
              <a:rPr lang="zh-CN" altLang="en-US" b="1" smtClean="0">
                <a:latin typeface="Times New Roman" pitchFamily="18" charset="0"/>
                <a:sym typeface="Symbol" pitchFamily="18" charset="2"/>
              </a:rPr>
              <a:t>            要对阶，首先应求出两数阶码</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和</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之差，即：</a:t>
            </a:r>
            <a:r>
              <a:rPr lang="en-US" altLang="zh-CN" b="1" smtClean="0">
                <a:latin typeface="Times New Roman" pitchFamily="18" charset="0"/>
                <a:sym typeface="Symbol" pitchFamily="18" charset="2"/>
              </a:rPr>
              <a:t>ΔE=E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9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9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9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E0531E8E-3554-4767-9AD0-F27F1020A807}" type="datetime2">
              <a:rPr kumimoji="0" lang="zh-CN" altLang="en-US" smtClean="0"/>
              <a:pPr eaLnBrk="1" hangingPunct="1"/>
              <a:t>2016年10月31日</a:t>
            </a:fld>
            <a:endParaRPr kumimoji="0" lang="en-US" altLang="zh-CN" smtClean="0"/>
          </a:p>
        </p:txBody>
      </p:sp>
      <p:sp>
        <p:nvSpPr>
          <p:cNvPr id="1126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1268"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4.1 </a:t>
            </a:r>
            <a:r>
              <a:rPr lang="zh-CN" altLang="en-US" sz="2400" smtClean="0">
                <a:solidFill>
                  <a:schemeClr val="tx1"/>
                </a:solidFill>
                <a:latin typeface="宋体" pitchFamily="2" charset="-122"/>
              </a:rPr>
              <a:t>基本算术运算的实现</a:t>
            </a:r>
            <a:endParaRPr lang="zh-CN" altLang="en-US" baseline="-25000" smtClean="0">
              <a:latin typeface="宋体" pitchFamily="2" charset="-122"/>
            </a:endParaRPr>
          </a:p>
        </p:txBody>
      </p:sp>
      <p:sp>
        <p:nvSpPr>
          <p:cNvPr id="189443" name="Rectangle 3"/>
          <p:cNvSpPr>
            <a:spLocks noGrp="1" noChangeArrowheads="1"/>
          </p:cNvSpPr>
          <p:nvPr>
            <p:ph type="body" idx="1"/>
          </p:nvPr>
        </p:nvSpPr>
        <p:spPr>
          <a:xfrm>
            <a:off x="381000" y="762000"/>
            <a:ext cx="8305800" cy="2362200"/>
          </a:xfrm>
        </p:spPr>
        <p:txBody>
          <a:bodyPr/>
          <a:lstStyle/>
          <a:p>
            <a:pPr algn="just" eaLnBrk="1" hangingPunct="1">
              <a:buFontTx/>
              <a:buNone/>
            </a:pPr>
            <a:r>
              <a:rPr lang="en-US" altLang="zh-CN" b="1" smtClean="0">
                <a:solidFill>
                  <a:srgbClr val="800000"/>
                </a:solidFill>
                <a:latin typeface="Times New Roman" pitchFamily="18" charset="0"/>
              </a:rPr>
              <a:t>4.1.3 </a:t>
            </a:r>
            <a:r>
              <a:rPr lang="zh-CN" altLang="en-US" b="1" smtClean="0">
                <a:solidFill>
                  <a:srgbClr val="800000"/>
                </a:solidFill>
                <a:latin typeface="Times New Roman" pitchFamily="18" charset="0"/>
              </a:rPr>
              <a:t>并行加法器的快速进位</a:t>
            </a:r>
          </a:p>
          <a:p>
            <a:pPr algn="just" eaLnBrk="1" hangingPunct="1">
              <a:buFontTx/>
              <a:buNone/>
            </a:pPr>
            <a:r>
              <a:rPr lang="en-US" altLang="zh-CN" b="1" smtClean="0">
                <a:latin typeface="Times New Roman" pitchFamily="18" charset="0"/>
              </a:rPr>
              <a:t>1.</a:t>
            </a:r>
            <a:r>
              <a:rPr lang="zh-CN" altLang="en-US" b="1" smtClean="0">
                <a:latin typeface="Times New Roman" pitchFamily="18" charset="0"/>
              </a:rPr>
              <a:t>并行进位方式</a:t>
            </a:r>
          </a:p>
          <a:p>
            <a:pPr algn="just" eaLnBrk="1" hangingPunct="1">
              <a:buFontTx/>
              <a:buNone/>
            </a:pPr>
            <a:r>
              <a:rPr lang="zh-CN" altLang="en-US" b="1" smtClean="0">
                <a:latin typeface="Times New Roman" pitchFamily="18" charset="0"/>
              </a:rPr>
              <a:t>            并行进位又叫先行进位、同时进位，其特点是各级进位信号同时形成。</a:t>
            </a:r>
          </a:p>
        </p:txBody>
      </p:sp>
      <p:sp>
        <p:nvSpPr>
          <p:cNvPr id="189444" name="Text Box 4"/>
          <p:cNvSpPr txBox="1">
            <a:spLocks noChangeArrowheads="1"/>
          </p:cNvSpPr>
          <p:nvPr/>
        </p:nvSpPr>
        <p:spPr bwMode="auto">
          <a:xfrm>
            <a:off x="533400" y="3316288"/>
            <a:ext cx="82867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90000"/>
              </a:lnSpc>
              <a:spcBef>
                <a:spcPct val="20000"/>
              </a:spcBef>
              <a:buClr>
                <a:schemeClr val="accent2"/>
              </a:buClr>
              <a:buSzPct val="80000"/>
              <a:buFont typeface="Wingdings" pitchFamily="2" charset="2"/>
              <a:buNone/>
            </a:pPr>
            <a:r>
              <a:rPr lang="en-US" altLang="zh-CN" sz="3200" b="1" dirty="0">
                <a:solidFill>
                  <a:srgbClr val="FF0000"/>
                </a:solidFill>
              </a:rPr>
              <a:t>C</a:t>
            </a:r>
            <a:r>
              <a:rPr lang="en-US" altLang="zh-CN" sz="3200" b="1" baseline="-30000" dirty="0">
                <a:solidFill>
                  <a:srgbClr val="FF0000"/>
                </a:solidFill>
              </a:rPr>
              <a:t>1</a:t>
            </a:r>
            <a:r>
              <a:rPr lang="en-US" altLang="zh-CN" sz="3200" b="1" dirty="0">
                <a:solidFill>
                  <a:srgbClr val="FF0000"/>
                </a:solidFill>
              </a:rPr>
              <a:t>=</a:t>
            </a:r>
            <a:r>
              <a:rPr lang="en-US" altLang="zh-CN" sz="3200" b="1" dirty="0">
                <a:solidFill>
                  <a:srgbClr val="002060"/>
                </a:solidFill>
              </a:rPr>
              <a:t>G</a:t>
            </a:r>
            <a:r>
              <a:rPr lang="en-US" altLang="zh-CN" sz="3200" b="1" baseline="-30000" dirty="0">
                <a:solidFill>
                  <a:srgbClr val="002060"/>
                </a:solidFill>
              </a:rPr>
              <a:t>1</a:t>
            </a:r>
            <a:r>
              <a:rPr lang="en-US" altLang="zh-CN" sz="3200" b="1" dirty="0">
                <a:solidFill>
                  <a:srgbClr val="002060"/>
                </a:solidFill>
              </a:rPr>
              <a:t>+P</a:t>
            </a:r>
            <a:r>
              <a:rPr lang="en-US" altLang="zh-CN" sz="3200" b="1" baseline="-30000" dirty="0">
                <a:solidFill>
                  <a:srgbClr val="002060"/>
                </a:solidFill>
              </a:rPr>
              <a:t>1</a:t>
            </a:r>
            <a:r>
              <a:rPr lang="en-US" altLang="zh-CN" sz="3200" b="1" dirty="0">
                <a:solidFill>
                  <a:srgbClr val="002060"/>
                </a:solidFill>
              </a:rPr>
              <a:t>C</a:t>
            </a:r>
            <a:r>
              <a:rPr lang="en-US" altLang="zh-CN" sz="3200" b="1" baseline="-30000" dirty="0">
                <a:solidFill>
                  <a:srgbClr val="002060"/>
                </a:solidFill>
              </a:rPr>
              <a:t>0</a:t>
            </a:r>
            <a:endParaRPr lang="en-US" altLang="zh-CN" sz="3200" b="1" dirty="0">
              <a:solidFill>
                <a:srgbClr val="002060"/>
              </a:solidFill>
            </a:endParaRPr>
          </a:p>
          <a:p>
            <a:pPr algn="just" eaLnBrk="1" hangingPunct="1">
              <a:lnSpc>
                <a:spcPct val="90000"/>
              </a:lnSpc>
              <a:spcBef>
                <a:spcPct val="20000"/>
              </a:spcBef>
              <a:buClr>
                <a:schemeClr val="accent2"/>
              </a:buClr>
              <a:buSzPct val="80000"/>
              <a:buFont typeface="Wingdings" pitchFamily="2" charset="2"/>
              <a:buNone/>
            </a:pPr>
            <a:r>
              <a:rPr lang="en-US" altLang="zh-CN" sz="3200" b="1" dirty="0">
                <a:solidFill>
                  <a:srgbClr val="FF0000"/>
                </a:solidFill>
              </a:rPr>
              <a:t>C</a:t>
            </a:r>
            <a:r>
              <a:rPr lang="en-US" altLang="zh-CN" sz="3200" b="1" baseline="-30000" dirty="0">
                <a:solidFill>
                  <a:srgbClr val="FF0000"/>
                </a:solidFill>
              </a:rPr>
              <a:t>2</a:t>
            </a:r>
            <a:r>
              <a:rPr lang="en-US" altLang="zh-CN" sz="3200" b="1" dirty="0">
                <a:solidFill>
                  <a:srgbClr val="FF0000"/>
                </a:solidFill>
              </a:rPr>
              <a:t>=G</a:t>
            </a:r>
            <a:r>
              <a:rPr lang="en-US" altLang="zh-CN" sz="3200" b="1" baseline="-30000" dirty="0">
                <a:solidFill>
                  <a:srgbClr val="FF0000"/>
                </a:solidFill>
              </a:rPr>
              <a:t>2</a:t>
            </a:r>
            <a:r>
              <a:rPr lang="en-US" altLang="zh-CN" sz="3200" b="1" dirty="0">
                <a:solidFill>
                  <a:srgbClr val="FF0000"/>
                </a:solidFill>
              </a:rPr>
              <a:t>+P</a:t>
            </a:r>
            <a:r>
              <a:rPr lang="en-US" altLang="zh-CN" sz="3200" b="1" baseline="-30000" dirty="0">
                <a:solidFill>
                  <a:srgbClr val="FF0000"/>
                </a:solidFill>
              </a:rPr>
              <a:t>2</a:t>
            </a:r>
            <a:r>
              <a:rPr lang="en-US" altLang="zh-CN" sz="3200" b="1" dirty="0">
                <a:solidFill>
                  <a:srgbClr val="FF0000"/>
                </a:solidFill>
              </a:rPr>
              <a:t>C</a:t>
            </a:r>
            <a:r>
              <a:rPr lang="en-US" altLang="zh-CN" sz="3200" b="1" baseline="-30000" dirty="0">
                <a:solidFill>
                  <a:srgbClr val="FF0000"/>
                </a:solidFill>
              </a:rPr>
              <a:t>1</a:t>
            </a:r>
          </a:p>
        </p:txBody>
      </p:sp>
      <p:sp>
        <p:nvSpPr>
          <p:cNvPr id="189445" name="Text Box 5"/>
          <p:cNvSpPr txBox="1">
            <a:spLocks noChangeArrowheads="1"/>
          </p:cNvSpPr>
          <p:nvPr/>
        </p:nvSpPr>
        <p:spPr bwMode="auto">
          <a:xfrm>
            <a:off x="2762250" y="3810000"/>
            <a:ext cx="4610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dirty="0">
                <a:solidFill>
                  <a:srgbClr val="FF0000"/>
                </a:solidFill>
              </a:rPr>
              <a:t>=</a:t>
            </a:r>
            <a:r>
              <a:rPr lang="en-US" altLang="zh-CN" sz="3200" b="1" dirty="0">
                <a:solidFill>
                  <a:srgbClr val="002060"/>
                </a:solidFill>
              </a:rPr>
              <a:t>G</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G</a:t>
            </a:r>
            <a:r>
              <a:rPr lang="en-US" altLang="zh-CN" sz="3200" b="1" baseline="-30000" dirty="0">
                <a:solidFill>
                  <a:srgbClr val="002060"/>
                </a:solidFill>
              </a:rPr>
              <a:t>1</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1</a:t>
            </a:r>
            <a:r>
              <a:rPr lang="en-US" altLang="zh-CN" sz="3200" b="1" dirty="0">
                <a:solidFill>
                  <a:srgbClr val="002060"/>
                </a:solidFill>
              </a:rPr>
              <a:t>C</a:t>
            </a:r>
            <a:r>
              <a:rPr lang="en-US" altLang="zh-CN" sz="3200" b="1" baseline="-30000" dirty="0">
                <a:solidFill>
                  <a:srgbClr val="002060"/>
                </a:solidFill>
              </a:rPr>
              <a:t>0</a:t>
            </a:r>
          </a:p>
        </p:txBody>
      </p:sp>
      <p:sp>
        <p:nvSpPr>
          <p:cNvPr id="189446" name="Text Box 6"/>
          <p:cNvSpPr txBox="1">
            <a:spLocks noChangeArrowheads="1"/>
          </p:cNvSpPr>
          <p:nvPr/>
        </p:nvSpPr>
        <p:spPr bwMode="auto">
          <a:xfrm>
            <a:off x="533400" y="4497388"/>
            <a:ext cx="8534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just" eaLnBrk="1" hangingPunct="1">
              <a:lnSpc>
                <a:spcPct val="90000"/>
              </a:lnSpc>
              <a:spcBef>
                <a:spcPct val="20000"/>
              </a:spcBef>
              <a:buClr>
                <a:schemeClr val="accent2"/>
              </a:buClr>
              <a:buSzPct val="80000"/>
              <a:buFont typeface="Wingdings" pitchFamily="2" charset="2"/>
              <a:buNone/>
            </a:pPr>
            <a:r>
              <a:rPr lang="en-US" altLang="zh-CN" sz="3200" b="1" dirty="0">
                <a:solidFill>
                  <a:srgbClr val="FF0000"/>
                </a:solidFill>
              </a:rPr>
              <a:t>C</a:t>
            </a:r>
            <a:r>
              <a:rPr lang="en-US" altLang="zh-CN" sz="3200" b="1" baseline="-30000" dirty="0">
                <a:solidFill>
                  <a:srgbClr val="FF0000"/>
                </a:solidFill>
              </a:rPr>
              <a:t>3</a:t>
            </a:r>
            <a:r>
              <a:rPr lang="en-US" altLang="zh-CN" sz="3200" b="1" dirty="0">
                <a:solidFill>
                  <a:srgbClr val="FF0000"/>
                </a:solidFill>
              </a:rPr>
              <a:t>=</a:t>
            </a:r>
            <a:r>
              <a:rPr lang="en-US" altLang="zh-CN" sz="3200" b="1" dirty="0">
                <a:solidFill>
                  <a:srgbClr val="002060"/>
                </a:solidFill>
              </a:rPr>
              <a:t>G</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G</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G</a:t>
            </a:r>
            <a:r>
              <a:rPr lang="en-US" altLang="zh-CN" sz="3200" b="1" baseline="-30000" dirty="0">
                <a:solidFill>
                  <a:srgbClr val="002060"/>
                </a:solidFill>
              </a:rPr>
              <a:t>1</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1</a:t>
            </a:r>
            <a:r>
              <a:rPr lang="en-US" altLang="zh-CN" sz="3200" b="1" dirty="0">
                <a:solidFill>
                  <a:srgbClr val="002060"/>
                </a:solidFill>
              </a:rPr>
              <a:t>C</a:t>
            </a:r>
            <a:r>
              <a:rPr lang="en-US" altLang="zh-CN" sz="3200" b="1" baseline="-30000" dirty="0">
                <a:solidFill>
                  <a:srgbClr val="002060"/>
                </a:solidFill>
              </a:rPr>
              <a:t>0</a:t>
            </a:r>
            <a:r>
              <a:rPr lang="en-US" altLang="zh-CN" sz="3200" b="1" dirty="0">
                <a:solidFill>
                  <a:srgbClr val="FF0000"/>
                </a:solidFill>
              </a:rPr>
              <a:t> </a:t>
            </a:r>
          </a:p>
          <a:p>
            <a:pPr algn="just" eaLnBrk="1" hangingPunct="1">
              <a:lnSpc>
                <a:spcPct val="90000"/>
              </a:lnSpc>
              <a:spcBef>
                <a:spcPct val="20000"/>
              </a:spcBef>
              <a:buClr>
                <a:schemeClr val="accent2"/>
              </a:buClr>
              <a:buSzPct val="80000"/>
              <a:buFont typeface="Wingdings" pitchFamily="2" charset="2"/>
              <a:buNone/>
            </a:pPr>
            <a:r>
              <a:rPr lang="en-US" altLang="zh-CN" sz="3200" b="1" dirty="0">
                <a:solidFill>
                  <a:srgbClr val="FF0000"/>
                </a:solidFill>
              </a:rPr>
              <a:t>C</a:t>
            </a:r>
            <a:r>
              <a:rPr lang="en-US" altLang="zh-CN" sz="3200" b="1" baseline="-30000" dirty="0">
                <a:solidFill>
                  <a:srgbClr val="FF0000"/>
                </a:solidFill>
              </a:rPr>
              <a:t>4</a:t>
            </a:r>
            <a:r>
              <a:rPr lang="en-US" altLang="zh-CN" sz="3200" b="1" dirty="0">
                <a:solidFill>
                  <a:srgbClr val="FF0000"/>
                </a:solidFill>
              </a:rPr>
              <a:t>=</a:t>
            </a:r>
            <a:r>
              <a:rPr lang="en-US" altLang="zh-CN" sz="3200" b="1" dirty="0">
                <a:solidFill>
                  <a:srgbClr val="002060"/>
                </a:solidFill>
              </a:rPr>
              <a:t>G</a:t>
            </a:r>
            <a:r>
              <a:rPr lang="en-US" altLang="zh-CN" sz="3200" b="1" baseline="-30000" dirty="0">
                <a:solidFill>
                  <a:srgbClr val="002060"/>
                </a:solidFill>
              </a:rPr>
              <a:t>4</a:t>
            </a:r>
            <a:r>
              <a:rPr lang="en-US" altLang="zh-CN" sz="3200" b="1" dirty="0">
                <a:solidFill>
                  <a:srgbClr val="002060"/>
                </a:solidFill>
              </a:rPr>
              <a:t>+P</a:t>
            </a:r>
            <a:r>
              <a:rPr lang="en-US" altLang="zh-CN" sz="3200" b="1" baseline="-30000" dirty="0">
                <a:solidFill>
                  <a:srgbClr val="002060"/>
                </a:solidFill>
              </a:rPr>
              <a:t>4</a:t>
            </a:r>
            <a:r>
              <a:rPr lang="en-US" altLang="zh-CN" sz="3200" b="1" dirty="0">
                <a:solidFill>
                  <a:srgbClr val="002060"/>
                </a:solidFill>
              </a:rPr>
              <a:t>G</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4</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G</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4</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G</a:t>
            </a:r>
            <a:r>
              <a:rPr lang="en-US" altLang="zh-CN" sz="3200" b="1" baseline="-30000" dirty="0">
                <a:solidFill>
                  <a:srgbClr val="002060"/>
                </a:solidFill>
              </a:rPr>
              <a:t>1</a:t>
            </a:r>
            <a:r>
              <a:rPr lang="en-US" altLang="zh-CN" sz="3200" b="1" dirty="0">
                <a:solidFill>
                  <a:srgbClr val="002060"/>
                </a:solidFill>
              </a:rPr>
              <a:t>+P</a:t>
            </a:r>
            <a:r>
              <a:rPr lang="en-US" altLang="zh-CN" sz="3200" b="1" baseline="-30000" dirty="0">
                <a:solidFill>
                  <a:srgbClr val="002060"/>
                </a:solidFill>
              </a:rPr>
              <a:t>4</a:t>
            </a:r>
            <a:r>
              <a:rPr lang="en-US" altLang="zh-CN" sz="3200" b="1" dirty="0">
                <a:solidFill>
                  <a:srgbClr val="002060"/>
                </a:solidFill>
              </a:rPr>
              <a:t>P</a:t>
            </a:r>
            <a:r>
              <a:rPr lang="en-US" altLang="zh-CN" sz="3200" b="1" baseline="-30000" dirty="0">
                <a:solidFill>
                  <a:srgbClr val="002060"/>
                </a:solidFill>
              </a:rPr>
              <a:t>3</a:t>
            </a:r>
            <a:r>
              <a:rPr lang="en-US" altLang="zh-CN" sz="3200" b="1" dirty="0">
                <a:solidFill>
                  <a:srgbClr val="002060"/>
                </a:solidFill>
              </a:rPr>
              <a:t>P</a:t>
            </a:r>
            <a:r>
              <a:rPr lang="en-US" altLang="zh-CN" sz="3200" b="1" baseline="-30000" dirty="0">
                <a:solidFill>
                  <a:srgbClr val="002060"/>
                </a:solidFill>
              </a:rPr>
              <a:t>2</a:t>
            </a:r>
            <a:r>
              <a:rPr lang="en-US" altLang="zh-CN" sz="3200" b="1" dirty="0">
                <a:solidFill>
                  <a:srgbClr val="002060"/>
                </a:solidFill>
              </a:rPr>
              <a:t>P</a:t>
            </a:r>
            <a:r>
              <a:rPr lang="en-US" altLang="zh-CN" sz="3200" b="1" baseline="-30000" dirty="0">
                <a:solidFill>
                  <a:srgbClr val="002060"/>
                </a:solidFill>
              </a:rPr>
              <a:t>1</a:t>
            </a:r>
            <a:r>
              <a:rPr lang="en-US" altLang="zh-CN" sz="3200" b="1" dirty="0">
                <a:solidFill>
                  <a:srgbClr val="002060"/>
                </a:solidFill>
              </a:rPr>
              <a:t>C</a:t>
            </a:r>
            <a:r>
              <a:rPr lang="en-US" altLang="zh-CN" sz="3200" b="1" baseline="-30000" dirty="0">
                <a:solidFill>
                  <a:srgbClr val="002060"/>
                </a:solidFill>
              </a:rPr>
              <a:t>0</a:t>
            </a:r>
            <a:endParaRPr lang="en-US" altLang="zh-CN" sz="2400" dirty="0">
              <a:solidFill>
                <a:srgbClr val="002060"/>
              </a:solidFill>
            </a:endParaRPr>
          </a:p>
        </p:txBody>
      </p:sp>
      <p:sp>
        <p:nvSpPr>
          <p:cNvPr id="11273" name="AutoShape 7">
            <a:hlinkClick r:id="rId2" action="ppaction://hlinksldjump"/>
          </p:cNvPr>
          <p:cNvSpPr>
            <a:spLocks noChangeArrowheads="1"/>
          </p:cNvSpPr>
          <p:nvPr/>
        </p:nvSpPr>
        <p:spPr bwMode="auto">
          <a:xfrm>
            <a:off x="6877050" y="3573463"/>
            <a:ext cx="1008063" cy="287337"/>
          </a:xfrm>
          <a:prstGeom prst="rightArrow">
            <a:avLst>
              <a:gd name="adj1" fmla="val 50000"/>
              <a:gd name="adj2" fmla="val 877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9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9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9444">
                                            <p:txEl>
                                              <p:pRg st="0" end="0"/>
                                            </p:txEl>
                                          </p:spTgt>
                                        </p:tgtEl>
                                        <p:attrNameLst>
                                          <p:attrName>style.visibility</p:attrName>
                                        </p:attrNameLst>
                                      </p:cBhvr>
                                      <p:to>
                                        <p:strVal val="visible"/>
                                      </p:to>
                                    </p:set>
                                    <p:animEffect transition="in" filter="wipe(left)">
                                      <p:cBhvr>
                                        <p:cTn id="19" dur="500"/>
                                        <p:tgtEl>
                                          <p:spTgt spid="189444">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9444">
                                            <p:txEl>
                                              <p:pRg st="1" end="1"/>
                                            </p:txEl>
                                          </p:spTgt>
                                        </p:tgtEl>
                                        <p:attrNameLst>
                                          <p:attrName>style.visibility</p:attrName>
                                        </p:attrNameLst>
                                      </p:cBhvr>
                                      <p:to>
                                        <p:strVal val="visible"/>
                                      </p:to>
                                    </p:set>
                                    <p:animEffect transition="in" filter="wipe(left)">
                                      <p:cBhvr>
                                        <p:cTn id="24" dur="500"/>
                                        <p:tgtEl>
                                          <p:spTgt spid="189444">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9445"/>
                                        </p:tgtEl>
                                        <p:attrNameLst>
                                          <p:attrName>style.visibility</p:attrName>
                                        </p:attrNameLst>
                                      </p:cBhvr>
                                      <p:to>
                                        <p:strVal val="visible"/>
                                      </p:to>
                                    </p:set>
                                    <p:animEffect transition="in" filter="wipe(left)">
                                      <p:cBhvr>
                                        <p:cTn id="29" dur="500"/>
                                        <p:tgtEl>
                                          <p:spTgt spid="1894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9446">
                                            <p:txEl>
                                              <p:pRg st="0" end="0"/>
                                            </p:txEl>
                                          </p:spTgt>
                                        </p:tgtEl>
                                        <p:attrNameLst>
                                          <p:attrName>style.visibility</p:attrName>
                                        </p:attrNameLst>
                                      </p:cBhvr>
                                      <p:to>
                                        <p:strVal val="visible"/>
                                      </p:to>
                                    </p:set>
                                    <p:animEffect transition="in" filter="wipe(left)">
                                      <p:cBhvr>
                                        <p:cTn id="34" dur="500"/>
                                        <p:tgtEl>
                                          <p:spTgt spid="189446">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9446">
                                            <p:txEl>
                                              <p:pRg st="1" end="1"/>
                                            </p:txEl>
                                          </p:spTgt>
                                        </p:tgtEl>
                                        <p:attrNameLst>
                                          <p:attrName>style.visibility</p:attrName>
                                        </p:attrNameLst>
                                      </p:cBhvr>
                                      <p:to>
                                        <p:strVal val="visible"/>
                                      </p:to>
                                    </p:set>
                                    <p:animEffect transition="in" filter="wipe(left)">
                                      <p:cBhvr>
                                        <p:cTn id="39" dur="500"/>
                                        <p:tgtEl>
                                          <p:spTgt spid="1894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P spid="189444" grpId="0" build="p" autoUpdateAnimBg="0"/>
      <p:bldP spid="189445" grpId="0" autoUpdateAnimBg="0"/>
      <p:bldP spid="189446"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DCAE9B3-BC29-4A92-AC13-EC5C4CBC2764}" type="datetime2">
              <a:rPr kumimoji="0" lang="zh-CN" altLang="en-US" smtClean="0"/>
              <a:pPr eaLnBrk="1" hangingPunct="1"/>
              <a:t>2016年10月31日</a:t>
            </a:fld>
            <a:endParaRPr kumimoji="0" lang="en-US" altLang="zh-CN" smtClean="0"/>
          </a:p>
        </p:txBody>
      </p:sp>
      <p:sp>
        <p:nvSpPr>
          <p:cNvPr id="9421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421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sym typeface="Symbol" pitchFamily="18" charset="2"/>
            </a:endParaRPr>
          </a:p>
        </p:txBody>
      </p:sp>
      <p:sp>
        <p:nvSpPr>
          <p:cNvPr id="241667" name="Rectangle 3"/>
          <p:cNvSpPr>
            <a:spLocks noGrp="1" noChangeArrowheads="1"/>
          </p:cNvSpPr>
          <p:nvPr>
            <p:ph type="body" idx="1"/>
          </p:nvPr>
        </p:nvSpPr>
        <p:spPr>
          <a:xfrm>
            <a:off x="304800" y="874713"/>
            <a:ext cx="8210550" cy="5830887"/>
          </a:xfrm>
        </p:spPr>
        <p:txBody>
          <a:bodyPr/>
          <a:lstStyle/>
          <a:p>
            <a:pPr algn="just" eaLnBrk="1" hangingPunct="1">
              <a:lnSpc>
                <a:spcPct val="90000"/>
              </a:lnSpc>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若</a:t>
            </a:r>
            <a:r>
              <a:rPr lang="en-US" altLang="zh-CN" b="1" smtClean="0">
                <a:latin typeface="Times New Roman" pitchFamily="18" charset="0"/>
                <a:sym typeface="Symbol" pitchFamily="18" charset="2"/>
              </a:rPr>
              <a:t>ΔE=0</a:t>
            </a:r>
            <a:r>
              <a:rPr lang="zh-CN" altLang="en-US" b="1" smtClean="0">
                <a:latin typeface="Times New Roman" pitchFamily="18" charset="0"/>
                <a:sym typeface="Symbol" pitchFamily="18" charset="2"/>
              </a:rPr>
              <a:t>，表示两数阶码相等，即</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；若</a:t>
            </a:r>
            <a:r>
              <a:rPr lang="en-US" altLang="zh-CN" b="1" smtClean="0">
                <a:latin typeface="Times New Roman" pitchFamily="18" charset="0"/>
                <a:sym typeface="Symbol" pitchFamily="18" charset="2"/>
              </a:rPr>
              <a:t>ΔE</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0</a:t>
            </a:r>
            <a:r>
              <a:rPr lang="zh-CN" altLang="en-US" b="1" smtClean="0">
                <a:latin typeface="Times New Roman" pitchFamily="18" charset="0"/>
                <a:sym typeface="Symbol" pitchFamily="18" charset="2"/>
              </a:rPr>
              <a:t>，表示</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；若</a:t>
            </a:r>
            <a:r>
              <a:rPr lang="en-US" altLang="zh-CN" b="1" smtClean="0">
                <a:latin typeface="Times New Roman" pitchFamily="18" charset="0"/>
                <a:sym typeface="Symbol" pitchFamily="18" charset="2"/>
              </a:rPr>
              <a:t>ΔE</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0</a:t>
            </a:r>
            <a:r>
              <a:rPr lang="zh-CN" altLang="en-US" b="1" smtClean="0">
                <a:latin typeface="Times New Roman" pitchFamily="18" charset="0"/>
                <a:sym typeface="Symbol" pitchFamily="18" charset="2"/>
              </a:rPr>
              <a:t>，表示</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a:t>
            </a:r>
          </a:p>
          <a:p>
            <a:pPr algn="just" eaLnBrk="1" hangingPunct="1">
              <a:lnSpc>
                <a:spcPct val="90000"/>
              </a:lnSpc>
              <a:buFontTx/>
              <a:buNone/>
            </a:pPr>
            <a:r>
              <a:rPr lang="zh-CN" altLang="en-US" b="1" smtClean="0">
                <a:latin typeface="Times New Roman" pitchFamily="18" charset="0"/>
                <a:sym typeface="Symbol" pitchFamily="18" charset="2"/>
              </a:rPr>
              <a:t>            当</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时，要通过尾数的移位来改变</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或</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，使</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相等。</a:t>
            </a:r>
          </a:p>
          <a:p>
            <a:pPr algn="just" eaLnBrk="1" hangingPunct="1">
              <a:lnSpc>
                <a:spcPct val="90000"/>
              </a:lnSpc>
              <a:buFontTx/>
              <a:buNone/>
            </a:pPr>
            <a:r>
              <a:rPr lang="zh-CN" altLang="en-US" b="1" smtClean="0">
                <a:latin typeface="Times New Roman" pitchFamily="18" charset="0"/>
                <a:sym typeface="Symbol" pitchFamily="18" charset="2"/>
              </a:rPr>
              <a:t>            对阶的规则是：</a:t>
            </a:r>
            <a:r>
              <a:rPr lang="zh-CN" altLang="en-US" b="1" smtClean="0">
                <a:solidFill>
                  <a:srgbClr val="FF3300"/>
                </a:solidFill>
                <a:latin typeface="Times New Roman" pitchFamily="18" charset="0"/>
                <a:sym typeface="Symbol" pitchFamily="18" charset="2"/>
              </a:rPr>
              <a:t>小阶向大阶看齐</a:t>
            </a:r>
            <a:r>
              <a:rPr lang="zh-CN" altLang="en-US" b="1" smtClean="0">
                <a:latin typeface="Times New Roman" pitchFamily="18" charset="0"/>
                <a:sym typeface="Symbol" pitchFamily="18" charset="2"/>
              </a:rPr>
              <a:t>。采用这一规则的原因是当阶码小的数的尾数右移并相应增加阶码时，舍去的仅是尾数低位部分，误差比较小。要使小阶的阶码增大，则相应的尾数右移，直到两数的阶码相等为止。对于</a:t>
            </a:r>
            <a:r>
              <a:rPr lang="en-US" altLang="zh-CN" b="1" smtClean="0">
                <a:latin typeface="Times New Roman" pitchFamily="18" charset="0"/>
                <a:sym typeface="Symbol" pitchFamily="18" charset="2"/>
              </a:rPr>
              <a:t>r=2</a:t>
            </a:r>
            <a:r>
              <a:rPr lang="zh-CN" altLang="en-US" b="1" smtClean="0">
                <a:latin typeface="Times New Roman" pitchFamily="18" charset="0"/>
                <a:sym typeface="Symbol" pitchFamily="18" charset="2"/>
              </a:rPr>
              <a:t>，</a:t>
            </a:r>
            <a:r>
              <a:rPr lang="zh-CN" altLang="en-US" b="1" smtClean="0">
                <a:solidFill>
                  <a:srgbClr val="FF3300"/>
                </a:solidFill>
                <a:latin typeface="Times New Roman" pitchFamily="18" charset="0"/>
                <a:sym typeface="Symbol" pitchFamily="18" charset="2"/>
              </a:rPr>
              <a:t>每右移一位，阶码加</a:t>
            </a:r>
            <a:r>
              <a:rPr lang="en-US" altLang="zh-CN" b="1" smtClean="0">
                <a:solidFill>
                  <a:srgbClr val="FF3300"/>
                </a:solidFill>
                <a:latin typeface="Times New Roman" pitchFamily="18" charset="0"/>
                <a:sym typeface="Symbol" pitchFamily="18" charset="2"/>
              </a:rPr>
              <a:t>1</a:t>
            </a:r>
            <a:r>
              <a:rPr lang="zh-CN" altLang="en-US" b="1" smtClean="0">
                <a:latin typeface="Times New Roman" pitchFamily="18" charset="0"/>
                <a:sym typeface="Symbol" pitchFamily="18"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16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16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16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75EB1A2-FAA9-449D-B74C-98750203A419}" type="datetime2">
              <a:rPr kumimoji="0" lang="zh-CN" altLang="en-US" smtClean="0"/>
              <a:pPr eaLnBrk="1" hangingPunct="1"/>
              <a:t>2016年10月31日</a:t>
            </a:fld>
            <a:endParaRPr kumimoji="0" lang="en-US" altLang="zh-CN" smtClean="0"/>
          </a:p>
        </p:txBody>
      </p:sp>
      <p:sp>
        <p:nvSpPr>
          <p:cNvPr id="9523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523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z="3600" smtClean="0">
              <a:latin typeface="Times New Roman" pitchFamily="18" charset="0"/>
              <a:sym typeface="Symbol" pitchFamily="18" charset="2"/>
            </a:endParaRPr>
          </a:p>
        </p:txBody>
      </p:sp>
      <p:sp>
        <p:nvSpPr>
          <p:cNvPr id="242691" name="Rectangle 3"/>
          <p:cNvSpPr>
            <a:spLocks noGrp="1" noChangeArrowheads="1"/>
          </p:cNvSpPr>
          <p:nvPr>
            <p:ph type="body" idx="1"/>
          </p:nvPr>
        </p:nvSpPr>
        <p:spPr>
          <a:xfrm>
            <a:off x="346075" y="836613"/>
            <a:ext cx="8264525" cy="5143500"/>
          </a:xfrm>
        </p:spPr>
        <p:txBody>
          <a:bodyPr/>
          <a:lstStyle/>
          <a:p>
            <a:pPr algn="just" eaLnBrk="1" hangingPunct="1">
              <a:buFontTx/>
              <a:buNone/>
            </a:pPr>
            <a:r>
              <a:rPr lang="en-US" altLang="zh-CN" b="1" smtClean="0">
                <a:latin typeface="Times New Roman" pitchFamily="18" charset="0"/>
                <a:sym typeface="Symbol" pitchFamily="18" charset="2"/>
              </a:rPr>
              <a:t>           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，不须对阶。</a:t>
            </a:r>
          </a:p>
          <a:p>
            <a:pPr algn="just" eaLnBrk="1" hangingPunct="1">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，则</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右移。每右移一位，</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en-US" altLang="zh-CN" b="1" smtClean="0">
                <a:latin typeface="Times New Roman" pitchFamily="18" charset="0"/>
                <a:sym typeface="Symbol" pitchFamily="18" charset="2"/>
              </a:rPr>
              <a:t>+1→E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，直至</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为止。</a:t>
            </a:r>
          </a:p>
          <a:p>
            <a:pPr algn="just" eaLnBrk="1" hangingPunct="1">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，则</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右移。每右移一位，</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+1→E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，直至</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为止。</a:t>
            </a:r>
          </a:p>
          <a:p>
            <a:pPr algn="just" eaLnBrk="1" hangingPunct="1">
              <a:buFontTx/>
              <a:buNone/>
            </a:pPr>
            <a:r>
              <a:rPr lang="zh-CN" altLang="en-US" b="1" smtClean="0">
                <a:latin typeface="Times New Roman" pitchFamily="18" charset="0"/>
                <a:sym typeface="Symbol" pitchFamily="18" charset="2"/>
              </a:rPr>
              <a:t>           尾数右移后，应对尾数进行舍入。</a:t>
            </a:r>
          </a:p>
          <a:p>
            <a:pPr algn="just" eaLnBrk="1" hangingPunct="1">
              <a:buFontTx/>
              <a:buNone/>
            </a:pPr>
            <a:r>
              <a:rPr lang="en-US" altLang="zh-CN" b="1" smtClean="0">
                <a:latin typeface="Times New Roman" pitchFamily="18" charset="0"/>
                <a:sym typeface="Symbol" pitchFamily="18" charset="2"/>
              </a:rPr>
              <a:t>(2)</a:t>
            </a:r>
            <a:r>
              <a:rPr lang="zh-CN" altLang="en-US" b="1" smtClean="0">
                <a:latin typeface="Times New Roman" pitchFamily="18" charset="0"/>
                <a:sym typeface="Symbol" pitchFamily="18" charset="2"/>
              </a:rPr>
              <a:t>尾数加</a:t>
            </a:r>
            <a:r>
              <a:rPr lang="en-US" altLang="zh-CN" b="1" smtClean="0">
                <a:latin typeface="Times New Roman" pitchFamily="18" charset="0"/>
                <a:sym typeface="Symbol" pitchFamily="18" charset="2"/>
              </a:rPr>
              <a:t>/</a:t>
            </a:r>
            <a:r>
              <a:rPr lang="zh-CN" altLang="en-US" b="1" smtClean="0">
                <a:latin typeface="Times New Roman" pitchFamily="18" charset="0"/>
                <a:sym typeface="Symbol" pitchFamily="18" charset="2"/>
              </a:rPr>
              <a:t>减</a:t>
            </a:r>
          </a:p>
          <a:p>
            <a:pPr algn="just" eaLnBrk="1" hangingPunct="1">
              <a:buFontTx/>
              <a:buNone/>
            </a:pPr>
            <a:r>
              <a:rPr lang="zh-CN" altLang="en-US" b="1" smtClean="0">
                <a:latin typeface="Times New Roman" pitchFamily="18" charset="0"/>
                <a:sym typeface="Symbol" pitchFamily="18" charset="2"/>
              </a:rPr>
              <a:t>           对阶之后，就可以进行尾数加</a:t>
            </a:r>
            <a:r>
              <a:rPr lang="en-US" altLang="zh-CN" b="1" smtClean="0">
                <a:latin typeface="Times New Roman" pitchFamily="18" charset="0"/>
                <a:sym typeface="Symbol" pitchFamily="18" charset="2"/>
              </a:rPr>
              <a:t>/</a:t>
            </a:r>
            <a:r>
              <a:rPr lang="zh-CN" altLang="en-US" b="1" smtClean="0">
                <a:latin typeface="Times New Roman" pitchFamily="18" charset="0"/>
                <a:sym typeface="Symbol" pitchFamily="18" charset="2"/>
              </a:rPr>
              <a:t>减，即</a:t>
            </a:r>
          </a:p>
          <a:p>
            <a:pPr algn="just" eaLnBrk="1" hangingPunct="1">
              <a:buFontTx/>
              <a:buNone/>
            </a:pPr>
            <a:r>
              <a:rPr lang="zh-CN" altLang="en-US" b="1" smtClean="0">
                <a:latin typeface="Times New Roman" pitchFamily="18" charset="0"/>
                <a:cs typeface="Times New Roman" pitchFamily="18" charset="0"/>
                <a:sym typeface="Symbol" pitchFamily="18" charset="2"/>
              </a:rPr>
              <a:t>           </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B</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2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26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26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26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26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26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2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6A85B837-8498-4E7C-86A8-9F67B2FD303C}" type="datetime2">
              <a:rPr kumimoji="0" lang="zh-CN" altLang="en-US" smtClean="0"/>
              <a:pPr eaLnBrk="1" hangingPunct="1"/>
              <a:t>2016年10月31日</a:t>
            </a:fld>
            <a:endParaRPr kumimoji="0" lang="en-US" altLang="zh-CN" smtClean="0"/>
          </a:p>
        </p:txBody>
      </p:sp>
      <p:sp>
        <p:nvSpPr>
          <p:cNvPr id="9625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626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r>
              <a:rPr lang="zh-CN" altLang="en-US" smtClean="0">
                <a:latin typeface="宋体" pitchFamily="2" charset="-122"/>
                <a:sym typeface="Symbol" pitchFamily="18" charset="2"/>
              </a:rPr>
              <a:t> </a:t>
            </a:r>
            <a:endParaRPr lang="zh-CN" altLang="en-US" smtClean="0">
              <a:latin typeface="宋体" pitchFamily="2" charset="-122"/>
            </a:endParaRPr>
          </a:p>
        </p:txBody>
      </p:sp>
      <p:sp>
        <p:nvSpPr>
          <p:cNvPr id="243715" name="Rectangle 3"/>
          <p:cNvSpPr>
            <a:spLocks noGrp="1" noChangeArrowheads="1"/>
          </p:cNvSpPr>
          <p:nvPr>
            <p:ph type="body" idx="1"/>
          </p:nvPr>
        </p:nvSpPr>
        <p:spPr>
          <a:xfrm>
            <a:off x="250825" y="874713"/>
            <a:ext cx="8283575" cy="5162550"/>
          </a:xfrm>
        </p:spPr>
        <p:txBody>
          <a:bodyPr/>
          <a:lstStyle/>
          <a:p>
            <a:pPr algn="just" eaLnBrk="1" hangingPunct="1">
              <a:buFontTx/>
              <a:buNone/>
            </a:pPr>
            <a:r>
              <a:rPr lang="en-US" altLang="zh-CN" b="1" smtClean="0">
                <a:latin typeface="Times New Roman" pitchFamily="18" charset="0"/>
                <a:sym typeface="Symbol" pitchFamily="18" charset="2"/>
              </a:rPr>
              <a:t>(3)</a:t>
            </a:r>
            <a:r>
              <a:rPr lang="zh-CN" altLang="en-US" b="1" smtClean="0">
                <a:latin typeface="Times New Roman" pitchFamily="18" charset="0"/>
                <a:sym typeface="Symbol" pitchFamily="18" charset="2"/>
              </a:rPr>
              <a:t>尾数结果规格化</a:t>
            </a:r>
          </a:p>
          <a:p>
            <a:pPr algn="just" eaLnBrk="1" hangingPunct="1">
              <a:buFontTx/>
              <a:buNone/>
            </a:pPr>
            <a:r>
              <a:rPr lang="zh-CN" altLang="en-US" b="1" smtClean="0">
                <a:latin typeface="Times New Roman" pitchFamily="18" charset="0"/>
                <a:sym typeface="Symbol" pitchFamily="18" charset="2"/>
              </a:rPr>
              <a:t>            尾数加</a:t>
            </a:r>
            <a:r>
              <a:rPr lang="en-US" altLang="zh-CN" b="1" smtClean="0">
                <a:latin typeface="Times New Roman" pitchFamily="18" charset="0"/>
                <a:sym typeface="Symbol" pitchFamily="18" charset="2"/>
              </a:rPr>
              <a:t>/</a:t>
            </a:r>
            <a:r>
              <a:rPr lang="zh-CN" altLang="en-US" b="1" smtClean="0">
                <a:latin typeface="Times New Roman" pitchFamily="18" charset="0"/>
                <a:sym typeface="Symbol" pitchFamily="18" charset="2"/>
              </a:rPr>
              <a:t>减运算之后得到的数可能不是规格化数，为了增加有效数字的位数，提高运算精度，必须进行结果规格化操作。</a:t>
            </a:r>
          </a:p>
          <a:p>
            <a:pPr algn="just" eaLnBrk="1" hangingPunct="1">
              <a:buFontTx/>
              <a:buNone/>
            </a:pPr>
            <a:r>
              <a:rPr lang="zh-CN" altLang="en-US" b="1" smtClean="0">
                <a:latin typeface="Times New Roman" pitchFamily="18" charset="0"/>
                <a:sym typeface="Symbol" pitchFamily="18" charset="2"/>
              </a:rPr>
              <a:t>            规格化的尾数</a:t>
            </a:r>
            <a:r>
              <a:rPr lang="en-US" altLang="zh-CN" b="1" smtClean="0">
                <a:latin typeface="Times New Roman" pitchFamily="18" charset="0"/>
                <a:sym typeface="Symbol" pitchFamily="18" charset="2"/>
              </a:rPr>
              <a:t>M</a:t>
            </a:r>
            <a:r>
              <a:rPr lang="zh-CN" altLang="en-US" b="1" smtClean="0">
                <a:latin typeface="Times New Roman" pitchFamily="18" charset="0"/>
                <a:sym typeface="Symbol" pitchFamily="18" charset="2"/>
              </a:rPr>
              <a:t>应满足：</a:t>
            </a:r>
          </a:p>
          <a:p>
            <a:pPr algn="just" eaLnBrk="1" hangingPunct="1">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1/2≤|M|</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1</a:t>
            </a:r>
          </a:p>
          <a:p>
            <a:pPr algn="just" eaLnBrk="1" hangingPunct="1">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设尾数用双符号位</a:t>
            </a:r>
            <a:r>
              <a:rPr lang="zh-CN" altLang="en-US" b="1" smtClean="0">
                <a:solidFill>
                  <a:srgbClr val="FF0000"/>
                </a:solidFill>
                <a:latin typeface="Times New Roman" pitchFamily="18" charset="0"/>
                <a:sym typeface="Symbol" pitchFamily="18" charset="2"/>
              </a:rPr>
              <a:t>补码</a:t>
            </a:r>
            <a:r>
              <a:rPr lang="zh-CN" altLang="en-US" b="1" smtClean="0">
                <a:latin typeface="Times New Roman" pitchFamily="18" charset="0"/>
                <a:sym typeface="Symbol" pitchFamily="18" charset="2"/>
              </a:rPr>
              <a:t>表示，经过加</a:t>
            </a:r>
            <a:r>
              <a:rPr lang="en-US" altLang="zh-CN" b="1" smtClean="0">
                <a:latin typeface="Times New Roman" pitchFamily="18" charset="0"/>
                <a:sym typeface="Symbol" pitchFamily="18" charset="2"/>
              </a:rPr>
              <a:t>/</a:t>
            </a:r>
            <a:r>
              <a:rPr lang="zh-CN" altLang="en-US" b="1" smtClean="0">
                <a:latin typeface="Times New Roman" pitchFamily="18" charset="0"/>
                <a:sym typeface="Symbol" pitchFamily="18" charset="2"/>
              </a:rPr>
              <a:t>减运算之后，可能出现以下六种情况：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37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37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37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37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23D093C2-F809-4CB2-A6A4-B8BDD50B854F}" type="datetime2">
              <a:rPr kumimoji="0" lang="zh-CN" altLang="en-US" smtClean="0"/>
              <a:pPr eaLnBrk="1" hangingPunct="1"/>
              <a:t>2016年10月31日</a:t>
            </a:fld>
            <a:endParaRPr kumimoji="0" lang="en-US" altLang="zh-CN" smtClean="0"/>
          </a:p>
        </p:txBody>
      </p:sp>
      <p:sp>
        <p:nvSpPr>
          <p:cNvPr id="9728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7284" name="Rectangle 2"/>
          <p:cNvSpPr>
            <a:spLocks noGrp="1" noChangeArrowheads="1"/>
          </p:cNvSpPr>
          <p:nvPr>
            <p:ph type="title"/>
          </p:nvPr>
        </p:nvSpPr>
        <p:spPr/>
        <p:txBody>
          <a:bodyPr/>
          <a:lstStyle/>
          <a:p>
            <a:pPr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p>
        </p:txBody>
      </p:sp>
      <p:sp>
        <p:nvSpPr>
          <p:cNvPr id="244739" name="Rectangle 3"/>
          <p:cNvSpPr>
            <a:spLocks noGrp="1" noChangeArrowheads="1"/>
          </p:cNvSpPr>
          <p:nvPr>
            <p:ph type="body" idx="1"/>
          </p:nvPr>
        </p:nvSpPr>
        <p:spPr>
          <a:xfrm>
            <a:off x="307975" y="779463"/>
            <a:ext cx="8302625" cy="5240337"/>
          </a:xfrm>
        </p:spPr>
        <p:txBody>
          <a:bodyPr/>
          <a:lstStyle/>
          <a:p>
            <a:pPr algn="just" eaLnBrk="1" hangingPunct="1">
              <a:buFontTx/>
              <a:buNone/>
            </a:pPr>
            <a:r>
              <a:rPr lang="en-US" altLang="zh-CN" b="1" smtClean="0">
                <a:latin typeface="Times New Roman" pitchFamily="18" charset="0"/>
                <a:sym typeface="Symbol" pitchFamily="18" charset="2"/>
              </a:rPr>
              <a:t>          ①   00.1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a:p>
            <a:pPr algn="just" eaLnBrk="1" hangingPunct="1">
              <a:buFontTx/>
              <a:buNone/>
            </a:pPr>
            <a:r>
              <a:rPr lang="en-US" altLang="zh-CN" b="1" smtClean="0">
                <a:latin typeface="Times New Roman" pitchFamily="18" charset="0"/>
                <a:sym typeface="Symbol" pitchFamily="18" charset="2"/>
              </a:rPr>
              <a:t>          ②   11.0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a:p>
            <a:pPr algn="just" eaLnBrk="1" hangingPunct="1">
              <a:buFontTx/>
              <a:buNone/>
            </a:pPr>
            <a:r>
              <a:rPr lang="en-US" altLang="zh-CN" b="1" smtClean="0">
                <a:latin typeface="Times New Roman" pitchFamily="18" charset="0"/>
                <a:sym typeface="Symbol" pitchFamily="18" charset="2"/>
              </a:rPr>
              <a:t>          ③   </a:t>
            </a:r>
            <a:r>
              <a:rPr lang="en-US" altLang="zh-CN" b="1" smtClean="0">
                <a:solidFill>
                  <a:srgbClr val="FF0000"/>
                </a:solidFill>
                <a:latin typeface="Times New Roman" pitchFamily="18" charset="0"/>
                <a:sym typeface="Symbol" pitchFamily="18" charset="2"/>
              </a:rPr>
              <a:t>00.0</a:t>
            </a:r>
            <a:r>
              <a:rPr lang="en-US" altLang="zh-CN" b="1" smtClean="0">
                <a:latin typeface="Times New Roman" pitchFamily="18" charset="0"/>
                <a:sym typeface="Symbol" pitchFamily="18" charset="2"/>
              </a:rPr>
              <a:t>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a:p>
            <a:pPr algn="just" eaLnBrk="1" hangingPunct="1">
              <a:buFontTx/>
              <a:buNone/>
            </a:pPr>
            <a:r>
              <a:rPr lang="en-US" altLang="zh-CN" b="1" smtClean="0">
                <a:latin typeface="Times New Roman" pitchFamily="18" charset="0"/>
                <a:sym typeface="Symbol" pitchFamily="18" charset="2"/>
              </a:rPr>
              <a:t>          ④   </a:t>
            </a:r>
            <a:r>
              <a:rPr lang="en-US" altLang="zh-CN" b="1" smtClean="0">
                <a:solidFill>
                  <a:srgbClr val="FF0000"/>
                </a:solidFill>
                <a:latin typeface="Times New Roman" pitchFamily="18" charset="0"/>
                <a:sym typeface="Symbol" pitchFamily="18" charset="2"/>
              </a:rPr>
              <a:t>11.1</a:t>
            </a:r>
            <a:r>
              <a:rPr lang="en-US" altLang="zh-CN" b="1" smtClean="0">
                <a:latin typeface="Times New Roman" pitchFamily="18" charset="0"/>
                <a:sym typeface="Symbol" pitchFamily="18" charset="2"/>
              </a:rPr>
              <a:t>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a:p>
            <a:pPr algn="just" eaLnBrk="1" hangingPunct="1">
              <a:buFontTx/>
              <a:buNone/>
            </a:pPr>
            <a:r>
              <a:rPr lang="en-US" altLang="zh-CN" b="1" smtClean="0">
                <a:latin typeface="Times New Roman" pitchFamily="18" charset="0"/>
                <a:sym typeface="Symbol" pitchFamily="18" charset="2"/>
              </a:rPr>
              <a:t>          ⑤   </a:t>
            </a:r>
            <a:r>
              <a:rPr lang="en-US" altLang="zh-CN" b="1" smtClean="0">
                <a:solidFill>
                  <a:srgbClr val="FF0000"/>
                </a:solidFill>
                <a:latin typeface="Times New Roman" pitchFamily="18" charset="0"/>
                <a:sym typeface="Symbol" pitchFamily="18" charset="2"/>
              </a:rPr>
              <a:t>01</a:t>
            </a:r>
            <a:r>
              <a:rPr lang="en-US" altLang="zh-CN" b="1" smtClean="0">
                <a:latin typeface="Times New Roman" pitchFamily="18" charset="0"/>
                <a:sym typeface="Symbol" pitchFamily="18" charset="2"/>
              </a:rPr>
              <a:t>.x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a:p>
            <a:pPr algn="just" eaLnBrk="1" hangingPunct="1">
              <a:buFontTx/>
              <a:buNone/>
            </a:pPr>
            <a:r>
              <a:rPr lang="en-US" altLang="zh-CN" b="1" smtClean="0">
                <a:latin typeface="Times New Roman" pitchFamily="18" charset="0"/>
                <a:sym typeface="Symbol" pitchFamily="18" charset="2"/>
              </a:rPr>
              <a:t>          ⑥   </a:t>
            </a:r>
            <a:r>
              <a:rPr lang="en-US" altLang="zh-CN" b="1" smtClean="0">
                <a:solidFill>
                  <a:srgbClr val="FF0000"/>
                </a:solidFill>
                <a:latin typeface="Times New Roman" pitchFamily="18" charset="0"/>
                <a:sym typeface="Symbol" pitchFamily="18" charset="2"/>
              </a:rPr>
              <a:t>10</a:t>
            </a:r>
            <a:r>
              <a:rPr lang="en-US" altLang="zh-CN" b="1" smtClean="0">
                <a:latin typeface="Times New Roman" pitchFamily="18" charset="0"/>
                <a:sym typeface="Symbol" pitchFamily="18" charset="2"/>
              </a:rPr>
              <a:t>.x x x </a:t>
            </a:r>
            <a:r>
              <a:rPr lang="en-US" altLang="zh-CN" b="1" smtClean="0">
                <a:latin typeface="Courier New" pitchFamily="49" charset="0"/>
                <a:sym typeface="Symbol" pitchFamily="18" charset="2"/>
              </a:rPr>
              <a:t>…</a:t>
            </a:r>
            <a:r>
              <a:rPr lang="en-US" altLang="zh-CN" b="1" smtClean="0">
                <a:latin typeface="Times New Roman" pitchFamily="18" charset="0"/>
                <a:sym typeface="Symbol" pitchFamily="18" charset="2"/>
              </a:rPr>
              <a:t> x</a:t>
            </a:r>
          </a:p>
        </p:txBody>
      </p:sp>
      <p:sp>
        <p:nvSpPr>
          <p:cNvPr id="244740" name="Text Box 4"/>
          <p:cNvSpPr txBox="1">
            <a:spLocks noChangeArrowheads="1"/>
          </p:cNvSpPr>
          <p:nvPr/>
        </p:nvSpPr>
        <p:spPr bwMode="auto">
          <a:xfrm>
            <a:off x="247650" y="4210050"/>
            <a:ext cx="851535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ym typeface="Symbol" pitchFamily="18" charset="2"/>
              </a:rPr>
              <a:t>         </a:t>
            </a:r>
            <a:r>
              <a:rPr lang="zh-CN" altLang="en-US" sz="3200" b="1">
                <a:sym typeface="Symbol" pitchFamily="18" charset="2"/>
              </a:rPr>
              <a:t>第①、②种情况，已是规格化数。</a:t>
            </a:r>
          </a:p>
          <a:p>
            <a:pPr>
              <a:spcBef>
                <a:spcPct val="50000"/>
              </a:spcBef>
            </a:pPr>
            <a:r>
              <a:rPr lang="zh-CN" altLang="en-US" sz="3200" b="1">
                <a:sym typeface="Symbol" pitchFamily="18" charset="2"/>
              </a:rPr>
              <a:t>         第③、④种情况需要使尾数</a:t>
            </a:r>
            <a:r>
              <a:rPr lang="zh-CN" altLang="en-US" sz="3200" b="1">
                <a:solidFill>
                  <a:srgbClr val="FF0000"/>
                </a:solidFill>
                <a:sym typeface="Symbol" pitchFamily="18" charset="2"/>
              </a:rPr>
              <a:t>左移</a:t>
            </a:r>
            <a:r>
              <a:rPr lang="zh-CN" altLang="en-US" sz="3200" b="1">
                <a:sym typeface="Symbol" pitchFamily="18" charset="2"/>
              </a:rPr>
              <a:t>以实现规格化，这个过程称为左规。</a:t>
            </a:r>
          </a:p>
        </p:txBody>
      </p:sp>
      <p:sp>
        <p:nvSpPr>
          <p:cNvPr id="97287" name="AutoShape 5">
            <a:hlinkClick r:id="rId2" action="ppaction://hlinksldjump"/>
          </p:cNvPr>
          <p:cNvSpPr>
            <a:spLocks noChangeArrowheads="1"/>
          </p:cNvSpPr>
          <p:nvPr/>
        </p:nvSpPr>
        <p:spPr bwMode="auto">
          <a:xfrm>
            <a:off x="7451725" y="5805488"/>
            <a:ext cx="792163" cy="215900"/>
          </a:xfrm>
          <a:prstGeom prst="rightArrow">
            <a:avLst>
              <a:gd name="adj1" fmla="val 50000"/>
              <a:gd name="adj2" fmla="val 9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4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47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47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47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47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47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4740">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47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autoUpdateAnimBg="0"/>
      <p:bldP spid="244740"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3C353D35-0DDF-4DA7-B892-36241C8375C7}" type="datetime2">
              <a:rPr kumimoji="0" lang="zh-CN" altLang="en-US" smtClean="0"/>
              <a:pPr eaLnBrk="1" hangingPunct="1"/>
              <a:t>2016年10月31日</a:t>
            </a:fld>
            <a:endParaRPr kumimoji="0" lang="en-US" altLang="zh-CN" smtClean="0"/>
          </a:p>
        </p:txBody>
      </p:sp>
      <p:sp>
        <p:nvSpPr>
          <p:cNvPr id="9830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8308"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cs typeface="Times New Roman" pitchFamily="18" charset="0"/>
              <a:sym typeface="Symbol" pitchFamily="18" charset="2"/>
            </a:endParaRPr>
          </a:p>
        </p:txBody>
      </p:sp>
      <p:sp>
        <p:nvSpPr>
          <p:cNvPr id="98309" name="Rectangle 3"/>
          <p:cNvSpPr>
            <a:spLocks noGrp="1" noChangeArrowheads="1"/>
          </p:cNvSpPr>
          <p:nvPr>
            <p:ph type="body" idx="1"/>
          </p:nvPr>
        </p:nvSpPr>
        <p:spPr>
          <a:xfrm>
            <a:off x="304800" y="855663"/>
            <a:ext cx="8362950" cy="5773737"/>
          </a:xfrm>
        </p:spPr>
        <p:txBody>
          <a:bodyPr/>
          <a:lstStyle/>
          <a:p>
            <a:pPr>
              <a:spcBef>
                <a:spcPct val="50000"/>
              </a:spcBef>
              <a:buSzTx/>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尾数每左移一位，阶码相应减</a:t>
            </a: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C</a:t>
            </a:r>
            <a:r>
              <a:rPr lang="en-US" altLang="zh-CN" b="1" smtClean="0">
                <a:latin typeface="Times New Roman" pitchFamily="18" charset="0"/>
                <a:sym typeface="Symbol" pitchFamily="18" charset="2"/>
              </a:rPr>
              <a:t>-1→E</a:t>
            </a:r>
            <a:r>
              <a:rPr lang="en-US" altLang="zh-CN" b="1" baseline="-30000" smtClean="0">
                <a:latin typeface="Times New Roman" pitchFamily="18" charset="0"/>
                <a:sym typeface="Symbol" pitchFamily="18" charset="2"/>
              </a:rPr>
              <a:t>C</a:t>
            </a:r>
            <a:r>
              <a:rPr lang="zh-CN" altLang="en-US" b="1" smtClean="0">
                <a:latin typeface="Times New Roman" pitchFamily="18" charset="0"/>
                <a:sym typeface="Symbol" pitchFamily="18" charset="2"/>
              </a:rPr>
              <a:t>），直至成为规格化数为止。（左规可能需进行多次）只要满足下列条件：</a:t>
            </a:r>
          </a:p>
          <a:p>
            <a:pPr algn="just">
              <a:lnSpc>
                <a:spcPct val="70000"/>
              </a:lnSpc>
              <a:spcBef>
                <a:spcPct val="50000"/>
              </a:spcBef>
              <a:buSzTx/>
              <a:buFontTx/>
              <a:buNone/>
            </a:pPr>
            <a:r>
              <a:rPr lang="zh-CN" altLang="en-US" b="1" smtClean="0">
                <a:latin typeface="Times New Roman" pitchFamily="18" charset="0"/>
                <a:sym typeface="Symbol" pitchFamily="18" charset="2"/>
              </a:rPr>
              <a:t>           </a:t>
            </a:r>
            <a:r>
              <a:rPr lang="zh-CN" altLang="en-US" b="1" smtClean="0">
                <a:solidFill>
                  <a:srgbClr val="FF3300"/>
                </a:solidFill>
                <a:latin typeface="Times New Roman" pitchFamily="18" charset="0"/>
                <a:sym typeface="Symbol" pitchFamily="18" charset="2"/>
              </a:rPr>
              <a:t>左规</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s1</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s2</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1</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s1</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s2</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1</a:t>
            </a:r>
            <a:endParaRPr lang="en-US" altLang="zh-CN" b="1" smtClean="0">
              <a:solidFill>
                <a:srgbClr val="FF3300"/>
              </a:solidFill>
              <a:latin typeface="Times New Roman" pitchFamily="18" charset="0"/>
              <a:sym typeface="Symbol" pitchFamily="18" charset="2"/>
            </a:endParaRPr>
          </a:p>
          <a:p>
            <a:pPr>
              <a:lnSpc>
                <a:spcPct val="80000"/>
              </a:lnSpc>
              <a:spcBef>
                <a:spcPct val="50000"/>
              </a:spcBef>
              <a:buSzTx/>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第⑤、⑥种情况在定点加减运算中称为溢出；但在浮点加减运算中，只表明此时尾数的绝对值大于</a:t>
            </a: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，而并非真正的溢出。这种情况应将尾数右移以实现规格化。这个过程称为右规。尾数每右移一位，阶码相应加</a:t>
            </a: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C</a:t>
            </a:r>
            <a:r>
              <a:rPr lang="en-US" altLang="zh-CN" b="1" smtClean="0">
                <a:latin typeface="Times New Roman" pitchFamily="18" charset="0"/>
                <a:sym typeface="Symbol" pitchFamily="18" charset="2"/>
              </a:rPr>
              <a:t>+1→E</a:t>
            </a:r>
            <a:r>
              <a:rPr lang="en-US" altLang="zh-CN" b="1" baseline="-30000" smtClean="0">
                <a:latin typeface="Times New Roman" pitchFamily="18" charset="0"/>
                <a:sym typeface="Symbol" pitchFamily="18" charset="2"/>
              </a:rPr>
              <a:t>C</a:t>
            </a:r>
            <a:r>
              <a:rPr lang="zh-CN" altLang="en-US" b="1" smtClean="0">
                <a:latin typeface="Times New Roman" pitchFamily="18" charset="0"/>
                <a:sym typeface="Symbol" pitchFamily="18" charset="2"/>
              </a:rPr>
              <a:t>）。 （</a:t>
            </a:r>
            <a:r>
              <a:rPr lang="zh-CN" altLang="en-US" b="1" smtClean="0">
                <a:solidFill>
                  <a:srgbClr val="FF0000"/>
                </a:solidFill>
                <a:latin typeface="Times New Roman" pitchFamily="18" charset="0"/>
                <a:sym typeface="Symbol" pitchFamily="18" charset="2"/>
              </a:rPr>
              <a:t>右规最多进行一次</a:t>
            </a:r>
            <a:r>
              <a:rPr lang="zh-CN" altLang="en-US" b="1" smtClean="0">
                <a:latin typeface="Times New Roman" pitchFamily="18" charset="0"/>
                <a:sym typeface="Symbol" pitchFamily="18" charset="2"/>
              </a:rPr>
              <a:t>）右规的条件如下：</a:t>
            </a:r>
          </a:p>
          <a:p>
            <a:pPr algn="just">
              <a:lnSpc>
                <a:spcPct val="60000"/>
              </a:lnSpc>
              <a:spcBef>
                <a:spcPct val="50000"/>
              </a:spcBef>
              <a:buSzTx/>
              <a:buFontTx/>
              <a:buNone/>
            </a:pPr>
            <a:r>
              <a:rPr lang="zh-CN" altLang="en-US" b="1" smtClean="0">
                <a:latin typeface="Times New Roman" pitchFamily="18" charset="0"/>
                <a:sym typeface="Symbol" pitchFamily="18" charset="2"/>
              </a:rPr>
              <a:t>            </a:t>
            </a:r>
            <a:r>
              <a:rPr lang="zh-CN" altLang="en-US" b="1" smtClean="0">
                <a:solidFill>
                  <a:srgbClr val="FF3300"/>
                </a:solidFill>
                <a:latin typeface="Times New Roman" pitchFamily="18" charset="0"/>
                <a:sym typeface="Symbol" pitchFamily="18" charset="2"/>
              </a:rPr>
              <a:t>右规</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s1</a:t>
            </a:r>
            <a:r>
              <a:rPr lang="en-US" altLang="zh-CN" b="1" smtClean="0">
                <a:solidFill>
                  <a:srgbClr val="FF3300"/>
                </a:solidFill>
                <a:latin typeface="Times New Roman" pitchFamily="18" charset="0"/>
                <a:sym typeface="Symbol" pitchFamily="18" charset="2"/>
              </a:rPr>
              <a:t>⊕C</a:t>
            </a:r>
            <a:r>
              <a:rPr lang="en-US" altLang="zh-CN" b="1" baseline="-30000" smtClean="0">
                <a:solidFill>
                  <a:srgbClr val="FF3300"/>
                </a:solidFill>
                <a:latin typeface="Times New Roman" pitchFamily="18" charset="0"/>
                <a:sym typeface="Symbol" pitchFamily="18" charset="2"/>
              </a:rPr>
              <a:t>s2</a:t>
            </a:r>
          </a:p>
        </p:txBody>
      </p:sp>
      <p:sp>
        <p:nvSpPr>
          <p:cNvPr id="98310" name="Line 4"/>
          <p:cNvSpPr>
            <a:spLocks noChangeShapeType="1"/>
          </p:cNvSpPr>
          <p:nvPr/>
        </p:nvSpPr>
        <p:spPr bwMode="auto">
          <a:xfrm>
            <a:off x="2571750" y="2514600"/>
            <a:ext cx="3048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8311" name="Line 5"/>
          <p:cNvSpPr>
            <a:spLocks noChangeShapeType="1"/>
          </p:cNvSpPr>
          <p:nvPr/>
        </p:nvSpPr>
        <p:spPr bwMode="auto">
          <a:xfrm>
            <a:off x="3105150" y="2514600"/>
            <a:ext cx="3048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8312" name="Line 6"/>
          <p:cNvSpPr>
            <a:spLocks noChangeShapeType="1"/>
          </p:cNvSpPr>
          <p:nvPr/>
        </p:nvSpPr>
        <p:spPr bwMode="auto">
          <a:xfrm>
            <a:off x="3657600" y="2514600"/>
            <a:ext cx="3048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EADA5F97-C1A8-47C2-92E1-86957D09BEE6}" type="datetime2">
              <a:rPr kumimoji="0" lang="zh-CN" altLang="en-US" smtClean="0"/>
              <a:pPr eaLnBrk="1" hangingPunct="1"/>
              <a:t>2016年10月31日</a:t>
            </a:fld>
            <a:endParaRPr kumimoji="0" lang="en-US" altLang="zh-CN" smtClean="0"/>
          </a:p>
        </p:txBody>
      </p:sp>
      <p:sp>
        <p:nvSpPr>
          <p:cNvPr id="99331"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99332"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cs typeface="Times New Roman" pitchFamily="18" charset="0"/>
              <a:sym typeface="Symbol" pitchFamily="18" charset="2"/>
            </a:endParaRPr>
          </a:p>
        </p:txBody>
      </p:sp>
      <p:sp>
        <p:nvSpPr>
          <p:cNvPr id="316419" name="Rectangle 3"/>
          <p:cNvSpPr>
            <a:spLocks noGrp="1" noChangeArrowheads="1"/>
          </p:cNvSpPr>
          <p:nvPr>
            <p:ph type="body" idx="1"/>
          </p:nvPr>
        </p:nvSpPr>
        <p:spPr>
          <a:xfrm>
            <a:off x="533400" y="855663"/>
            <a:ext cx="8134350" cy="5773737"/>
          </a:xfrm>
        </p:spPr>
        <p:txBody>
          <a:bodyPr/>
          <a:lstStyle/>
          <a:p>
            <a:pPr>
              <a:spcBef>
                <a:spcPct val="50000"/>
              </a:spcBef>
              <a:buSzTx/>
              <a:buFontTx/>
              <a:buNone/>
            </a:pPr>
            <a:r>
              <a:rPr lang="en-US" altLang="zh-CN" b="1" smtClean="0">
                <a:latin typeface="Times New Roman" pitchFamily="18" charset="0"/>
                <a:cs typeface="Times New Roman" pitchFamily="18" charset="0"/>
                <a:sym typeface="Symbol" pitchFamily="18" charset="2"/>
              </a:rPr>
              <a:t>(4)</a:t>
            </a:r>
            <a:r>
              <a:rPr lang="zh-CN" altLang="en-US" b="1" smtClean="0">
                <a:latin typeface="Times New Roman" pitchFamily="18" charset="0"/>
                <a:sym typeface="Symbol" pitchFamily="18" charset="2"/>
              </a:rPr>
              <a:t>舍入</a:t>
            </a:r>
            <a:endParaRPr lang="zh-CN" altLang="en-US" b="1" smtClean="0">
              <a:latin typeface="宋体" pitchFamily="2" charset="-122"/>
              <a:sym typeface="Symbol" pitchFamily="18" charset="2"/>
            </a:endParaRPr>
          </a:p>
          <a:p>
            <a:pPr algn="just">
              <a:spcBef>
                <a:spcPct val="50000"/>
              </a:spcBef>
              <a:buSzTx/>
              <a:buFontTx/>
              <a:buNone/>
            </a:pPr>
            <a:r>
              <a:rPr lang="zh-CN" altLang="en-US" b="1" smtClean="0">
                <a:latin typeface="Times New Roman" pitchFamily="18" charset="0"/>
                <a:sym typeface="Symbol" pitchFamily="18" charset="2"/>
              </a:rPr>
              <a:t>            由于受到硬件的限制，在对阶和右规处理之后有可能将尾数的低位丢失，这会引起一些误差。舍入方法已在前面做过介绍，这里不再赘述。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64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9BCBC9C-2B8A-4CF5-87F4-1B256B79622C}" type="datetime2">
              <a:rPr kumimoji="0" lang="zh-CN" altLang="en-US" smtClean="0"/>
              <a:pPr eaLnBrk="1" hangingPunct="1"/>
              <a:t>2016年10月31日</a:t>
            </a:fld>
            <a:endParaRPr kumimoji="0" lang="en-US" altLang="zh-CN" smtClean="0"/>
          </a:p>
        </p:txBody>
      </p:sp>
      <p:sp>
        <p:nvSpPr>
          <p:cNvPr id="100355"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0356"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cs typeface="Times New Roman" pitchFamily="18" charset="0"/>
              <a:sym typeface="Symbol" pitchFamily="18" charset="2"/>
            </a:endParaRPr>
          </a:p>
        </p:txBody>
      </p:sp>
      <p:sp>
        <p:nvSpPr>
          <p:cNvPr id="317443" name="Rectangle 3"/>
          <p:cNvSpPr>
            <a:spLocks noGrp="1" noChangeArrowheads="1"/>
          </p:cNvSpPr>
          <p:nvPr>
            <p:ph type="body" idx="1"/>
          </p:nvPr>
        </p:nvSpPr>
        <p:spPr>
          <a:xfrm>
            <a:off x="250825" y="836613"/>
            <a:ext cx="8496300" cy="5164137"/>
          </a:xfrm>
        </p:spPr>
        <p:txBody>
          <a:bodyPr/>
          <a:lstStyle/>
          <a:p>
            <a:pPr>
              <a:spcBef>
                <a:spcPct val="50000"/>
              </a:spcBef>
              <a:buSzTx/>
              <a:buFontTx/>
              <a:buNone/>
            </a:pPr>
            <a:r>
              <a:rPr lang="en-US" altLang="zh-CN" b="1" smtClean="0">
                <a:latin typeface="Times New Roman" pitchFamily="18" charset="0"/>
                <a:cs typeface="Times New Roman" pitchFamily="18" charset="0"/>
                <a:sym typeface="Symbol" pitchFamily="18" charset="2"/>
              </a:rPr>
              <a:t>(5)</a:t>
            </a:r>
            <a:r>
              <a:rPr lang="zh-CN" altLang="en-US" b="1" smtClean="0">
                <a:latin typeface="Times New Roman" pitchFamily="18" charset="0"/>
                <a:sym typeface="Symbol" pitchFamily="18" charset="2"/>
              </a:rPr>
              <a:t>溢出判断</a:t>
            </a:r>
            <a:endParaRPr lang="zh-CN" altLang="en-US" b="1" smtClean="0">
              <a:latin typeface="宋体" pitchFamily="2" charset="-122"/>
              <a:sym typeface="Symbol" pitchFamily="18" charset="2"/>
            </a:endParaRPr>
          </a:p>
          <a:p>
            <a:pPr algn="just">
              <a:spcBef>
                <a:spcPct val="50000"/>
              </a:spcBef>
              <a:buSzTx/>
              <a:buFontTx/>
              <a:buNone/>
            </a:pPr>
            <a:r>
              <a:rPr lang="zh-CN" altLang="en-US" b="1" smtClean="0">
                <a:latin typeface="Times New Roman" pitchFamily="18" charset="0"/>
                <a:sym typeface="Symbol" pitchFamily="18" charset="2"/>
              </a:rPr>
              <a:t>            当尾数之和（差）出现</a:t>
            </a:r>
            <a:r>
              <a:rPr lang="en-US" altLang="zh-CN" b="1" smtClean="0">
                <a:latin typeface="Times New Roman" pitchFamily="18" charset="0"/>
                <a:cs typeface="Times New Roman" pitchFamily="18" charset="0"/>
                <a:sym typeface="Symbol" pitchFamily="18" charset="2"/>
              </a:rPr>
              <a:t>10.x x x </a:t>
            </a:r>
            <a:r>
              <a:rPr lang="en-US" altLang="zh-CN" b="1" smtClean="0">
                <a:latin typeface="Times New Roman" pitchFamily="18" charset="0"/>
                <a:sym typeface="Symbol" pitchFamily="18" charset="2"/>
              </a:rPr>
              <a:t>…</a:t>
            </a:r>
            <a:r>
              <a:rPr lang="en-US" altLang="zh-CN" b="1" smtClean="0">
                <a:latin typeface="Times New Roman" pitchFamily="18" charset="0"/>
                <a:cs typeface="Times New Roman" pitchFamily="18" charset="0"/>
                <a:sym typeface="Symbol" pitchFamily="18" charset="2"/>
              </a:rPr>
              <a:t> x</a:t>
            </a:r>
            <a:r>
              <a:rPr lang="zh-CN" altLang="en-US" b="1" smtClean="0">
                <a:latin typeface="Times New Roman" pitchFamily="18" charset="0"/>
                <a:sym typeface="Symbol" pitchFamily="18" charset="2"/>
              </a:rPr>
              <a:t>或</a:t>
            </a:r>
            <a:r>
              <a:rPr lang="en-US" altLang="zh-CN" b="1" smtClean="0">
                <a:latin typeface="Times New Roman" pitchFamily="18" charset="0"/>
                <a:cs typeface="Times New Roman" pitchFamily="18" charset="0"/>
                <a:sym typeface="Symbol" pitchFamily="18" charset="2"/>
              </a:rPr>
              <a:t>01.x x x </a:t>
            </a:r>
            <a:r>
              <a:rPr lang="en-US" altLang="zh-CN" b="1" smtClean="0">
                <a:latin typeface="Times New Roman" pitchFamily="18" charset="0"/>
                <a:sym typeface="Symbol" pitchFamily="18" charset="2"/>
              </a:rPr>
              <a:t>…</a:t>
            </a:r>
            <a:r>
              <a:rPr lang="en-US" altLang="zh-CN" b="1" smtClean="0">
                <a:latin typeface="Times New Roman" pitchFamily="18" charset="0"/>
                <a:cs typeface="Times New Roman" pitchFamily="18" charset="0"/>
                <a:sym typeface="Symbol" pitchFamily="18" charset="2"/>
              </a:rPr>
              <a:t> x</a:t>
            </a:r>
            <a:r>
              <a:rPr lang="zh-CN" altLang="en-US" b="1" smtClean="0">
                <a:latin typeface="Times New Roman" pitchFamily="18" charset="0"/>
                <a:sym typeface="Symbol" pitchFamily="18" charset="2"/>
              </a:rPr>
              <a:t>时，并不表示溢出，只有将此数右规后，再根据阶码来判断浮点运算结果是否溢出。</a:t>
            </a:r>
            <a:endParaRPr lang="zh-CN" altLang="en-US" b="1" smtClean="0">
              <a:latin typeface="宋体" pitchFamily="2" charset="-122"/>
              <a:sym typeface="Symbol" pitchFamily="18" charset="2"/>
            </a:endParaRPr>
          </a:p>
          <a:p>
            <a:pPr algn="just">
              <a:spcBef>
                <a:spcPct val="50000"/>
              </a:spcBef>
              <a:buSzTx/>
              <a:buFontTx/>
              <a:buNone/>
            </a:pPr>
            <a:r>
              <a:rPr lang="zh-CN" altLang="en-US" b="1" smtClean="0">
                <a:latin typeface="Times New Roman" pitchFamily="18" charset="0"/>
                <a:sym typeface="Symbol" pitchFamily="18" charset="2"/>
              </a:rPr>
              <a:t>            浮点数的溢出情况由阶码的符号决定，若阶码也用双符号位补码表示，当：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4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46768942-1795-4405-937E-213FE7E0F79F}" type="datetime2">
              <a:rPr kumimoji="0" lang="zh-CN" altLang="en-US" smtClean="0"/>
              <a:pPr eaLnBrk="1" hangingPunct="1"/>
              <a:t>2016年10月31日</a:t>
            </a:fld>
            <a:endParaRPr kumimoji="0" lang="en-US" altLang="zh-CN" smtClean="0"/>
          </a:p>
        </p:txBody>
      </p:sp>
      <p:sp>
        <p:nvSpPr>
          <p:cNvPr id="101379"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1380" name="Rectangle 2"/>
          <p:cNvSpPr>
            <a:spLocks noGrp="1" noChangeArrowheads="1"/>
          </p:cNvSpPr>
          <p:nvPr>
            <p:ph type="title"/>
          </p:nvPr>
        </p:nvSpPr>
        <p:spPr/>
        <p:txBody>
          <a:bodyPr/>
          <a:lstStyle/>
          <a:p>
            <a:pPr algn="just" eaLnBrk="1" hangingPunct="1"/>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mtClean="0">
              <a:latin typeface="宋体" pitchFamily="2" charset="-122"/>
              <a:cs typeface="Times New Roman" pitchFamily="18" charset="0"/>
              <a:sym typeface="Symbol" pitchFamily="18" charset="2"/>
            </a:endParaRPr>
          </a:p>
        </p:txBody>
      </p:sp>
      <p:sp>
        <p:nvSpPr>
          <p:cNvPr id="318467" name="Rectangle 3"/>
          <p:cNvSpPr>
            <a:spLocks noGrp="1" noChangeArrowheads="1"/>
          </p:cNvSpPr>
          <p:nvPr>
            <p:ph type="body" idx="1"/>
          </p:nvPr>
        </p:nvSpPr>
        <p:spPr>
          <a:xfrm>
            <a:off x="152400" y="855663"/>
            <a:ext cx="8686800" cy="5392737"/>
          </a:xfrm>
        </p:spPr>
        <p:txBody>
          <a:bodyPr/>
          <a:lstStyle/>
          <a:p>
            <a:pPr algn="just">
              <a:spcBef>
                <a:spcPct val="50000"/>
              </a:spcBef>
              <a:buSzTx/>
              <a:buFontTx/>
              <a:buNone/>
            </a:pPr>
            <a:r>
              <a:rPr lang="en-US" altLang="zh-CN" b="1" smtClean="0">
                <a:latin typeface="Times New Roman" pitchFamily="18" charset="0"/>
                <a:cs typeface="Times New Roman" pitchFamily="18" charset="0"/>
                <a:sym typeface="Symbol" pitchFamily="18" charset="2"/>
              </a:rPr>
              <a:t>            [E</a:t>
            </a:r>
            <a:r>
              <a:rPr lang="en-US" altLang="zh-CN" b="1" baseline="-30000" smtClean="0">
                <a:latin typeface="Times New Roman" pitchFamily="18" charset="0"/>
                <a:cs typeface="Times New Roman" pitchFamily="18" charset="0"/>
                <a:sym typeface="Symbol" pitchFamily="18" charset="2"/>
              </a:rPr>
              <a:t>C</a:t>
            </a:r>
            <a:r>
              <a:rPr lang="en-US" altLang="zh-CN" b="1" smtClean="0">
                <a:latin typeface="Times New Roman" pitchFamily="18" charset="0"/>
                <a:cs typeface="Times New Roman" pitchFamily="18" charset="0"/>
                <a:sym typeface="Symbol" pitchFamily="18" charset="2"/>
              </a:rPr>
              <a:t>]</a:t>
            </a:r>
            <a:r>
              <a:rPr lang="zh-CN" altLang="en-US" b="1" baseline="-30000" smtClean="0">
                <a:latin typeface="Times New Roman" pitchFamily="18" charset="0"/>
                <a:sym typeface="Symbol" pitchFamily="18" charset="2"/>
              </a:rPr>
              <a:t>补</a:t>
            </a:r>
            <a:r>
              <a:rPr lang="en-US" altLang="zh-CN" b="1" smtClean="0">
                <a:latin typeface="Times New Roman" pitchFamily="18" charset="0"/>
                <a:cs typeface="Times New Roman" pitchFamily="18" charset="0"/>
                <a:sym typeface="Symbol" pitchFamily="18" charset="2"/>
              </a:rPr>
              <a:t>=01, x x x </a:t>
            </a:r>
            <a:r>
              <a:rPr lang="en-US" altLang="zh-CN" b="1" smtClean="0">
                <a:latin typeface="Times New Roman" pitchFamily="18" charset="0"/>
                <a:sym typeface="Symbol" pitchFamily="18" charset="2"/>
              </a:rPr>
              <a:t>…</a:t>
            </a:r>
            <a:r>
              <a:rPr lang="en-US" altLang="zh-CN" b="1" smtClean="0">
                <a:latin typeface="Times New Roman" pitchFamily="18" charset="0"/>
                <a:cs typeface="Times New Roman" pitchFamily="18" charset="0"/>
                <a:sym typeface="Symbol" pitchFamily="18" charset="2"/>
              </a:rPr>
              <a:t> x</a:t>
            </a:r>
            <a:r>
              <a:rPr lang="zh-CN" altLang="en-US" b="1" smtClean="0">
                <a:latin typeface="Times New Roman" pitchFamily="18" charset="0"/>
                <a:sym typeface="Symbol" pitchFamily="18" charset="2"/>
              </a:rPr>
              <a:t>，表示上溢。此时，浮点数真正溢出，机器需停止运算，做溢出中断处理。</a:t>
            </a:r>
            <a:endParaRPr lang="zh-CN" altLang="en-US" b="1" smtClean="0">
              <a:latin typeface="宋体" pitchFamily="2" charset="-122"/>
              <a:sym typeface="Symbol" pitchFamily="18" charset="2"/>
            </a:endParaRPr>
          </a:p>
          <a:p>
            <a:pPr algn="just">
              <a:spcBef>
                <a:spcPct val="50000"/>
              </a:spcBef>
              <a:buSzTx/>
              <a:buFontTx/>
              <a:buNone/>
            </a:pPr>
            <a:r>
              <a:rPr lang="zh-CN" altLang="en-US" b="1" smtClean="0">
                <a:latin typeface="Times New Roman" pitchFamily="18" charset="0"/>
                <a:cs typeface="Times New Roman" pitchFamily="18" charset="0"/>
                <a:sym typeface="Symbol" pitchFamily="18" charset="2"/>
              </a:rPr>
              <a:t>            </a:t>
            </a:r>
            <a:r>
              <a:rPr lang="en-US" altLang="zh-CN" b="1" smtClean="0">
                <a:latin typeface="Times New Roman" pitchFamily="18" charset="0"/>
                <a:cs typeface="Times New Roman" pitchFamily="18" charset="0"/>
                <a:sym typeface="Symbol" pitchFamily="18" charset="2"/>
              </a:rPr>
              <a:t>[E</a:t>
            </a:r>
            <a:r>
              <a:rPr lang="en-US" altLang="zh-CN" b="1" baseline="-30000" smtClean="0">
                <a:latin typeface="Times New Roman" pitchFamily="18" charset="0"/>
                <a:cs typeface="Times New Roman" pitchFamily="18" charset="0"/>
                <a:sym typeface="Symbol" pitchFamily="18" charset="2"/>
              </a:rPr>
              <a:t>C</a:t>
            </a:r>
            <a:r>
              <a:rPr lang="en-US" altLang="zh-CN" b="1" smtClean="0">
                <a:latin typeface="Times New Roman" pitchFamily="18" charset="0"/>
                <a:cs typeface="Times New Roman" pitchFamily="18" charset="0"/>
                <a:sym typeface="Symbol" pitchFamily="18" charset="2"/>
              </a:rPr>
              <a:t>]</a:t>
            </a:r>
            <a:r>
              <a:rPr lang="zh-CN" altLang="en-US" b="1" baseline="-30000" smtClean="0">
                <a:latin typeface="Times New Roman" pitchFamily="18" charset="0"/>
                <a:sym typeface="Symbol" pitchFamily="18" charset="2"/>
              </a:rPr>
              <a:t>补</a:t>
            </a:r>
            <a:r>
              <a:rPr lang="en-US" altLang="zh-CN" b="1" smtClean="0">
                <a:latin typeface="Times New Roman" pitchFamily="18" charset="0"/>
                <a:cs typeface="Times New Roman" pitchFamily="18" charset="0"/>
                <a:sym typeface="Symbol" pitchFamily="18" charset="2"/>
              </a:rPr>
              <a:t>=10, x x x </a:t>
            </a:r>
            <a:r>
              <a:rPr lang="en-US" altLang="zh-CN" b="1" smtClean="0">
                <a:latin typeface="Times New Roman" pitchFamily="18" charset="0"/>
                <a:sym typeface="Symbol" pitchFamily="18" charset="2"/>
              </a:rPr>
              <a:t>…</a:t>
            </a:r>
            <a:r>
              <a:rPr lang="en-US" altLang="zh-CN" b="1" smtClean="0">
                <a:latin typeface="Times New Roman" pitchFamily="18" charset="0"/>
                <a:cs typeface="Times New Roman" pitchFamily="18" charset="0"/>
                <a:sym typeface="Symbol" pitchFamily="18" charset="2"/>
              </a:rPr>
              <a:t> x</a:t>
            </a:r>
            <a:r>
              <a:rPr lang="zh-CN" altLang="en-US" b="1" smtClean="0">
                <a:latin typeface="Times New Roman" pitchFamily="18" charset="0"/>
                <a:sym typeface="Symbol" pitchFamily="18" charset="2"/>
              </a:rPr>
              <a:t>，表示下溢。浮点数值趋于零，机器不做溢出处理，而是按机器零处理。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8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84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8E584327-8AB3-4941-934B-69A30533DCBB}" type="datetime2">
              <a:rPr kumimoji="0" lang="zh-CN" altLang="en-US" smtClean="0"/>
              <a:pPr eaLnBrk="1" hangingPunct="1"/>
              <a:t>2016年10月31日</a:t>
            </a:fld>
            <a:endParaRPr kumimoji="0" lang="en-US" altLang="zh-CN" smtClean="0"/>
          </a:p>
        </p:txBody>
      </p:sp>
      <p:sp>
        <p:nvSpPr>
          <p:cNvPr id="102403"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2404" name="Rectangle 2"/>
          <p:cNvSpPr>
            <a:spLocks noGrp="1" noChangeArrowheads="1"/>
          </p:cNvSpPr>
          <p:nvPr>
            <p:ph type="title"/>
          </p:nvPr>
        </p:nvSpPr>
        <p:spPr/>
        <p:txBody>
          <a:bodyPr/>
          <a:lstStyle/>
          <a:p>
            <a:pPr algn="just">
              <a:spcBef>
                <a:spcPct val="50000"/>
              </a:spcBef>
            </a:pPr>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z="3600" smtClean="0">
              <a:solidFill>
                <a:srgbClr val="FF3300"/>
              </a:solidFill>
              <a:latin typeface="宋体" pitchFamily="2" charset="-122"/>
              <a:sym typeface="Symbol" pitchFamily="18" charset="2"/>
            </a:endParaRPr>
          </a:p>
        </p:txBody>
      </p:sp>
      <p:sp>
        <p:nvSpPr>
          <p:cNvPr id="246787" name="Rectangle 3"/>
          <p:cNvSpPr>
            <a:spLocks noGrp="1" noChangeArrowheads="1"/>
          </p:cNvSpPr>
          <p:nvPr>
            <p:ph type="body" idx="1"/>
          </p:nvPr>
        </p:nvSpPr>
        <p:spPr>
          <a:xfrm>
            <a:off x="327025" y="831850"/>
            <a:ext cx="8283575" cy="3389313"/>
          </a:xfrm>
        </p:spPr>
        <p:txBody>
          <a:bodyPr/>
          <a:lstStyle/>
          <a:p>
            <a:pPr algn="just">
              <a:spcBef>
                <a:spcPct val="50000"/>
              </a:spcBef>
              <a:buSzTx/>
              <a:buFontTx/>
              <a:buNone/>
            </a:pPr>
            <a:r>
              <a:rPr lang="en-US" altLang="zh-CN" b="1" smtClean="0">
                <a:latin typeface="宋体" pitchFamily="2" charset="-122"/>
                <a:sym typeface="Symbol" pitchFamily="18" charset="2"/>
              </a:rPr>
              <a:t>2.</a:t>
            </a:r>
            <a:r>
              <a:rPr lang="zh-CN" altLang="en-US" b="1" smtClean="0">
                <a:latin typeface="宋体" pitchFamily="2" charset="-122"/>
                <a:sym typeface="Symbol" pitchFamily="18" charset="2"/>
              </a:rPr>
              <a:t>浮点数加减运算举例</a:t>
            </a:r>
            <a:endParaRPr lang="zh-CN" altLang="en-US" b="1" smtClean="0">
              <a:latin typeface="Times New Roman" pitchFamily="18" charset="0"/>
              <a:sym typeface="Symbol" pitchFamily="18" charset="2"/>
            </a:endParaRPr>
          </a:p>
          <a:p>
            <a:pPr algn="just">
              <a:lnSpc>
                <a:spcPct val="60000"/>
              </a:lnSpc>
              <a:spcBef>
                <a:spcPct val="50000"/>
              </a:spcBef>
              <a:buSzTx/>
              <a:buFontTx/>
              <a:buNone/>
            </a:pPr>
            <a:r>
              <a:rPr lang="zh-CN" altLang="en-US" b="1" smtClean="0">
                <a:latin typeface="Times New Roman" pitchFamily="18" charset="0"/>
                <a:sym typeface="Symbol" pitchFamily="18" charset="2"/>
              </a:rPr>
              <a:t>有两浮点数为</a:t>
            </a:r>
          </a:p>
          <a:p>
            <a:pPr algn="just">
              <a:lnSpc>
                <a:spcPct val="20000"/>
              </a:lnSpc>
              <a:spcBef>
                <a:spcPct val="50000"/>
              </a:spcBef>
              <a:buSzTx/>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A=0.101110×2</a:t>
            </a:r>
            <a:r>
              <a:rPr lang="en-US" altLang="zh-CN" b="1" baseline="30000" smtClean="0">
                <a:latin typeface="Times New Roman" pitchFamily="18" charset="0"/>
                <a:sym typeface="Symbol" pitchFamily="18" charset="2"/>
              </a:rPr>
              <a:t>-01</a:t>
            </a:r>
            <a:endParaRPr lang="en-US" altLang="zh-CN" b="1" smtClean="0">
              <a:latin typeface="Times New Roman" pitchFamily="18" charset="0"/>
              <a:sym typeface="Symbol" pitchFamily="18" charset="2"/>
            </a:endParaRPr>
          </a:p>
          <a:p>
            <a:pPr algn="just">
              <a:lnSpc>
                <a:spcPct val="50000"/>
              </a:lnSpc>
              <a:spcBef>
                <a:spcPct val="50000"/>
              </a:spcBef>
              <a:buSzTx/>
              <a:buFontTx/>
              <a:buNone/>
            </a:pPr>
            <a:r>
              <a:rPr lang="en-US" altLang="zh-CN" b="1" smtClean="0">
                <a:latin typeface="Times New Roman" pitchFamily="18" charset="0"/>
                <a:sym typeface="Symbol" pitchFamily="18" charset="2"/>
              </a:rPr>
              <a:t>            	B=-(0.101011)×2</a:t>
            </a:r>
            <a:r>
              <a:rPr lang="en-US" altLang="zh-CN" b="1" baseline="30000" smtClean="0">
                <a:latin typeface="Times New Roman" pitchFamily="18" charset="0"/>
                <a:sym typeface="Symbol" pitchFamily="18" charset="2"/>
              </a:rPr>
              <a:t>-10</a:t>
            </a:r>
            <a:endParaRPr lang="en-US" altLang="zh-CN" b="1" smtClean="0">
              <a:latin typeface="Times New Roman" pitchFamily="18" charset="0"/>
              <a:sym typeface="Symbol" pitchFamily="18" charset="2"/>
            </a:endParaRPr>
          </a:p>
          <a:p>
            <a:pPr algn="just">
              <a:lnSpc>
                <a:spcPct val="80000"/>
              </a:lnSpc>
              <a:spcBef>
                <a:spcPct val="50000"/>
              </a:spcBef>
              <a:buSzTx/>
              <a:buFontTx/>
              <a:buNone/>
            </a:pPr>
            <a:r>
              <a:rPr lang="en-US" altLang="zh-CN" b="1" smtClean="0">
                <a:latin typeface="Times New Roman" pitchFamily="18" charset="0"/>
                <a:sym typeface="Symbol" pitchFamily="18" charset="2"/>
              </a:rPr>
              <a:t>            </a:t>
            </a:r>
            <a:r>
              <a:rPr lang="zh-CN" altLang="en-US" b="1" smtClean="0">
                <a:latin typeface="Times New Roman" pitchFamily="18" charset="0"/>
                <a:sym typeface="Symbol" pitchFamily="18" charset="2"/>
              </a:rPr>
              <a:t>假设这两数的格式：阶码</a:t>
            </a:r>
            <a:r>
              <a:rPr lang="en-US" altLang="zh-CN" b="1" smtClean="0">
                <a:latin typeface="Times New Roman" pitchFamily="18" charset="0"/>
                <a:sym typeface="Symbol" pitchFamily="18" charset="2"/>
              </a:rPr>
              <a:t>4</a:t>
            </a:r>
            <a:r>
              <a:rPr lang="zh-CN" altLang="en-US" b="1" smtClean="0">
                <a:latin typeface="Times New Roman" pitchFamily="18" charset="0"/>
                <a:sym typeface="Symbol" pitchFamily="18" charset="2"/>
              </a:rPr>
              <a:t>位，用移码表示（偏置值为</a:t>
            </a:r>
            <a:r>
              <a:rPr lang="en-US" altLang="zh-CN" b="1" smtClean="0">
                <a:latin typeface="Times New Roman" pitchFamily="18" charset="0"/>
                <a:sym typeface="Symbol" pitchFamily="18" charset="2"/>
              </a:rPr>
              <a:t>2</a:t>
            </a:r>
            <a:r>
              <a:rPr lang="en-US" altLang="zh-CN" b="1" baseline="30000" smtClean="0">
                <a:latin typeface="Times New Roman" pitchFamily="18" charset="0"/>
                <a:sym typeface="Symbol" pitchFamily="18" charset="2"/>
              </a:rPr>
              <a:t>3</a:t>
            </a:r>
            <a:r>
              <a:rPr lang="zh-CN" altLang="en-US" b="1" smtClean="0">
                <a:latin typeface="Times New Roman" pitchFamily="18" charset="0"/>
                <a:sym typeface="Symbol" pitchFamily="18" charset="2"/>
              </a:rPr>
              <a:t>）；尾数</a:t>
            </a:r>
            <a:r>
              <a:rPr lang="en-US" altLang="zh-CN" b="1" smtClean="0">
                <a:latin typeface="Times New Roman" pitchFamily="18" charset="0"/>
                <a:sym typeface="Symbol" pitchFamily="18" charset="2"/>
              </a:rPr>
              <a:t>8</a:t>
            </a:r>
            <a:r>
              <a:rPr lang="zh-CN" altLang="en-US" b="1" smtClean="0">
                <a:latin typeface="Times New Roman" pitchFamily="18" charset="0"/>
                <a:sym typeface="Symbol" pitchFamily="18" charset="2"/>
              </a:rPr>
              <a:t>位，用补码表示，包含一位符号位，即</a:t>
            </a:r>
          </a:p>
        </p:txBody>
      </p:sp>
      <p:sp>
        <p:nvSpPr>
          <p:cNvPr id="246788" name="Text Box 4"/>
          <p:cNvSpPr txBox="1">
            <a:spLocks noChangeArrowheads="1"/>
          </p:cNvSpPr>
          <p:nvPr/>
        </p:nvSpPr>
        <p:spPr bwMode="auto">
          <a:xfrm>
            <a:off x="609600" y="4876800"/>
            <a:ext cx="8153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ym typeface="Symbol" pitchFamily="18" charset="2"/>
              </a:rPr>
              <a:t>    [A]</a:t>
            </a:r>
            <a:r>
              <a:rPr lang="zh-CN" altLang="en-US" sz="3200" b="1" baseline="-30000">
                <a:sym typeface="Symbol" pitchFamily="18" charset="2"/>
              </a:rPr>
              <a:t>浮</a:t>
            </a:r>
            <a:r>
              <a:rPr lang="en-US" altLang="zh-CN" sz="3200" b="1">
                <a:sym typeface="Symbol" pitchFamily="18" charset="2"/>
              </a:rPr>
              <a:t>=0111</a:t>
            </a:r>
            <a:r>
              <a:rPr lang="zh-CN" altLang="en-US" sz="3200" b="1">
                <a:sym typeface="Symbol" pitchFamily="18" charset="2"/>
              </a:rPr>
              <a:t>；</a:t>
            </a:r>
            <a:r>
              <a:rPr lang="en-US" altLang="zh-CN" sz="3200" b="1">
                <a:sym typeface="Symbol" pitchFamily="18" charset="2"/>
              </a:rPr>
              <a:t>0.1011100</a:t>
            </a:r>
          </a:p>
          <a:p>
            <a:pPr>
              <a:spcBef>
                <a:spcPct val="50000"/>
              </a:spcBef>
            </a:pPr>
            <a:r>
              <a:rPr lang="en-US" altLang="zh-CN" sz="3200" b="1">
                <a:sym typeface="Symbol" pitchFamily="18" charset="2"/>
              </a:rPr>
              <a:t>    [B]</a:t>
            </a:r>
            <a:r>
              <a:rPr lang="zh-CN" altLang="en-US" sz="3200" b="1" baseline="-30000">
                <a:sym typeface="Symbol" pitchFamily="18" charset="2"/>
              </a:rPr>
              <a:t>浮</a:t>
            </a:r>
            <a:r>
              <a:rPr lang="en-US" altLang="zh-CN" sz="3200" b="1">
                <a:sym typeface="Symbol" pitchFamily="18" charset="2"/>
              </a:rPr>
              <a:t>=0110</a:t>
            </a:r>
            <a:r>
              <a:rPr lang="zh-CN" altLang="en-US" sz="3200" b="1">
                <a:sym typeface="Symbol" pitchFamily="18" charset="2"/>
              </a:rPr>
              <a:t>；</a:t>
            </a:r>
            <a:r>
              <a:rPr lang="en-US" altLang="zh-CN" sz="3200" b="1">
                <a:sym typeface="Symbol" pitchFamily="18" charset="2"/>
              </a:rPr>
              <a:t>1.0101010</a:t>
            </a:r>
          </a:p>
        </p:txBody>
      </p:sp>
      <p:grpSp>
        <p:nvGrpSpPr>
          <p:cNvPr id="246789" name="Group 5"/>
          <p:cNvGrpSpPr>
            <a:grpSpLocks/>
          </p:cNvGrpSpPr>
          <p:nvPr/>
        </p:nvGrpSpPr>
        <p:grpSpPr bwMode="auto">
          <a:xfrm>
            <a:off x="1428750" y="4370388"/>
            <a:ext cx="6038850" cy="571500"/>
            <a:chOff x="936" y="2892"/>
            <a:chExt cx="3804" cy="360"/>
          </a:xfrm>
        </p:grpSpPr>
        <p:sp>
          <p:nvSpPr>
            <p:cNvPr id="102408" name="Rectangle 6"/>
            <p:cNvSpPr>
              <a:spLocks noChangeArrowheads="1"/>
            </p:cNvSpPr>
            <p:nvPr/>
          </p:nvSpPr>
          <p:spPr bwMode="auto">
            <a:xfrm>
              <a:off x="936" y="2940"/>
              <a:ext cx="3804" cy="300"/>
            </a:xfrm>
            <a:prstGeom prst="rect">
              <a:avLst/>
            </a:prstGeom>
            <a:solidFill>
              <a:srgbClr val="FFCC99"/>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409" name="Line 7"/>
            <p:cNvSpPr>
              <a:spLocks noChangeShapeType="1"/>
            </p:cNvSpPr>
            <p:nvPr/>
          </p:nvSpPr>
          <p:spPr bwMode="auto">
            <a:xfrm flipH="1">
              <a:off x="2052" y="2940"/>
              <a:ext cx="0" cy="312"/>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410" name="Line 8"/>
            <p:cNvSpPr>
              <a:spLocks noChangeShapeType="1"/>
            </p:cNvSpPr>
            <p:nvPr/>
          </p:nvSpPr>
          <p:spPr bwMode="auto">
            <a:xfrm>
              <a:off x="2340" y="2940"/>
              <a:ext cx="0" cy="3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411" name="Text Box 9"/>
            <p:cNvSpPr txBox="1">
              <a:spLocks noChangeArrowheads="1"/>
            </p:cNvSpPr>
            <p:nvPr/>
          </p:nvSpPr>
          <p:spPr bwMode="auto">
            <a:xfrm>
              <a:off x="1260" y="2916"/>
              <a:ext cx="6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800" b="1"/>
                <a:t>E</a:t>
              </a:r>
            </a:p>
          </p:txBody>
        </p:sp>
        <p:sp>
          <p:nvSpPr>
            <p:cNvPr id="102412" name="Text Box 10"/>
            <p:cNvSpPr txBox="1">
              <a:spLocks noChangeArrowheads="1"/>
            </p:cNvSpPr>
            <p:nvPr/>
          </p:nvSpPr>
          <p:spPr bwMode="auto">
            <a:xfrm>
              <a:off x="1896" y="2892"/>
              <a:ext cx="6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800" b="1"/>
                <a:t>m</a:t>
              </a:r>
              <a:r>
                <a:rPr lang="en-US" altLang="zh-CN" sz="2800" b="1" baseline="-25000"/>
                <a:t>s</a:t>
              </a:r>
            </a:p>
          </p:txBody>
        </p:sp>
        <p:sp>
          <p:nvSpPr>
            <p:cNvPr id="102413" name="Text Box 11"/>
            <p:cNvSpPr txBox="1">
              <a:spLocks noChangeArrowheads="1"/>
            </p:cNvSpPr>
            <p:nvPr/>
          </p:nvSpPr>
          <p:spPr bwMode="auto">
            <a:xfrm>
              <a:off x="3300" y="2916"/>
              <a:ext cx="6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lgn="ctr">
                <a:spcBef>
                  <a:spcPct val="50000"/>
                </a:spcBef>
              </a:pPr>
              <a:r>
                <a:rPr lang="en-US" altLang="zh-CN" sz="2800" b="1"/>
                <a:t>m</a:t>
              </a:r>
              <a:endParaRPr lang="en-US" altLang="zh-CN" sz="2800" b="1" baseline="-2500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6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67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67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67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67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467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678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67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autoUpdateAnimBg="0"/>
      <p:bldP spid="246788"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日期占位符 3"/>
          <p:cNvSpPr>
            <a:spLocks noGrp="1"/>
          </p:cNvSpPr>
          <p:nvPr>
            <p:ph type="dt" sz="quarter" idx="10"/>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fld id="{D8E91982-52DB-4ACA-9DAF-0EF00A6B5BBE}" type="datetime2">
              <a:rPr kumimoji="0" lang="zh-CN" altLang="en-US" smtClean="0"/>
              <a:pPr eaLnBrk="1" hangingPunct="1"/>
              <a:t>2016年10月31日</a:t>
            </a:fld>
            <a:endParaRPr kumimoji="0" lang="en-US" altLang="zh-CN" smtClean="0"/>
          </a:p>
        </p:txBody>
      </p:sp>
      <p:sp>
        <p:nvSpPr>
          <p:cNvPr id="103427" name="页脚占位符 5"/>
          <p:cNvSpPr>
            <a:spLocks noGrp="1"/>
          </p:cNvSpPr>
          <p:nvPr>
            <p:ph type="ftr" sz="quarter" idx="12"/>
          </p:nvPr>
        </p:nvSpPr>
        <p:spPr>
          <a:noFill/>
        </p:spPr>
        <p:txBody>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eaLnBrk="1" hangingPunct="1"/>
            <a:r>
              <a:rPr lang="zh-CN" altLang="en-US" smtClean="0">
                <a:solidFill>
                  <a:srgbClr val="663300"/>
                </a:solidFill>
                <a:ea typeface="隶书体" pitchFamily="49" charset="-122"/>
              </a:rPr>
              <a:t>华南理工大学广州学院</a:t>
            </a:r>
          </a:p>
        </p:txBody>
      </p:sp>
      <p:sp>
        <p:nvSpPr>
          <p:cNvPr id="103428" name="Rectangle 2"/>
          <p:cNvSpPr>
            <a:spLocks noGrp="1" noChangeArrowheads="1"/>
          </p:cNvSpPr>
          <p:nvPr>
            <p:ph type="title"/>
          </p:nvPr>
        </p:nvSpPr>
        <p:spPr/>
        <p:txBody>
          <a:bodyPr/>
          <a:lstStyle/>
          <a:p>
            <a:pPr algn="just">
              <a:spcBef>
                <a:spcPct val="50000"/>
              </a:spcBef>
            </a:pPr>
            <a:r>
              <a:rPr lang="en-US" altLang="zh-CN" sz="2400" smtClean="0">
                <a:solidFill>
                  <a:schemeClr val="tx1"/>
                </a:solidFill>
                <a:latin typeface="Times New Roman" pitchFamily="18" charset="0"/>
              </a:rPr>
              <a:t>4.6 </a:t>
            </a:r>
            <a:r>
              <a:rPr lang="zh-CN" altLang="en-US" sz="2400" smtClean="0">
                <a:solidFill>
                  <a:schemeClr val="tx1"/>
                </a:solidFill>
                <a:latin typeface="宋体" pitchFamily="2" charset="-122"/>
              </a:rPr>
              <a:t>规格化浮点运算</a:t>
            </a:r>
            <a:endParaRPr lang="zh-CN" altLang="en-US" sz="3600" smtClean="0">
              <a:latin typeface="Times New Roman" pitchFamily="18" charset="0"/>
              <a:sym typeface="Symbol" pitchFamily="18" charset="2"/>
            </a:endParaRPr>
          </a:p>
        </p:txBody>
      </p:sp>
      <p:sp>
        <p:nvSpPr>
          <p:cNvPr id="247811" name="Rectangle 3"/>
          <p:cNvSpPr>
            <a:spLocks noGrp="1" noChangeArrowheads="1"/>
          </p:cNvSpPr>
          <p:nvPr>
            <p:ph type="body" idx="1"/>
          </p:nvPr>
        </p:nvSpPr>
        <p:spPr>
          <a:xfrm>
            <a:off x="231775" y="836613"/>
            <a:ext cx="8302625" cy="5200650"/>
          </a:xfrm>
        </p:spPr>
        <p:txBody>
          <a:bodyPr/>
          <a:lstStyle/>
          <a:p>
            <a:pPr algn="just">
              <a:lnSpc>
                <a:spcPct val="90000"/>
              </a:lnSpc>
              <a:spcBef>
                <a:spcPct val="50000"/>
              </a:spcBef>
              <a:buSzTx/>
              <a:buFontTx/>
              <a:buNone/>
            </a:pP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对阶</a:t>
            </a:r>
          </a:p>
          <a:p>
            <a:pPr algn="just">
              <a:lnSpc>
                <a:spcPct val="70000"/>
              </a:lnSpc>
              <a:spcBef>
                <a:spcPct val="50000"/>
              </a:spcBef>
              <a:buSzTx/>
              <a:buFontTx/>
              <a:buNone/>
            </a:pPr>
            <a:r>
              <a:rPr lang="zh-CN" altLang="en-US" b="1" smtClean="0">
                <a:latin typeface="Times New Roman" pitchFamily="18" charset="0"/>
                <a:sym typeface="Symbol" pitchFamily="18" charset="2"/>
              </a:rPr>
              <a:t>           求阶差：</a:t>
            </a:r>
            <a:r>
              <a:rPr lang="en-US" altLang="zh-CN" b="1" smtClean="0">
                <a:latin typeface="Times New Roman" pitchFamily="18" charset="0"/>
                <a:sym typeface="Symbol" pitchFamily="18" charset="2"/>
              </a:rPr>
              <a:t>ΔE=E</a:t>
            </a:r>
            <a:r>
              <a:rPr lang="en-US" altLang="zh-CN" b="1" baseline="-30000" smtClean="0">
                <a:latin typeface="Times New Roman" pitchFamily="18" charset="0"/>
                <a:sym typeface="Symbol" pitchFamily="18" charset="2"/>
              </a:rPr>
              <a:t>A</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en-US" altLang="zh-CN" b="1" smtClean="0">
                <a:latin typeface="Times New Roman" pitchFamily="18" charset="0"/>
                <a:sym typeface="Symbol" pitchFamily="18" charset="2"/>
              </a:rPr>
              <a:t>=-1-(-2)=1</a:t>
            </a:r>
          </a:p>
          <a:p>
            <a:pPr algn="just">
              <a:lnSpc>
                <a:spcPct val="90000"/>
              </a:lnSpc>
              <a:spcBef>
                <a:spcPct val="50000"/>
              </a:spcBef>
              <a:buSzTx/>
              <a:buFontTx/>
              <a:buNone/>
            </a:pPr>
            <a:r>
              <a:rPr lang="en-US" altLang="zh-CN" b="1" smtClean="0">
                <a:latin typeface="Times New Roman" pitchFamily="18" charset="0"/>
                <a:sym typeface="Symbol" pitchFamily="18" charset="2"/>
              </a:rPr>
              <a:t>          ΔE=1</a:t>
            </a:r>
            <a:r>
              <a:rPr lang="zh-CN" altLang="en-US" b="1" smtClean="0">
                <a:latin typeface="Times New Roman" pitchFamily="18" charset="0"/>
                <a:sym typeface="Symbol" pitchFamily="18" charset="2"/>
              </a:rPr>
              <a:t>，表示</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A</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E</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。按对阶规则，将</a:t>
            </a:r>
            <a:r>
              <a:rPr lang="en-US" altLang="zh-CN" b="1" smtClean="0">
                <a:latin typeface="Times New Roman" pitchFamily="18" charset="0"/>
                <a:sym typeface="Symbol" pitchFamily="18" charset="2"/>
              </a:rPr>
              <a:t>M</a:t>
            </a:r>
            <a:r>
              <a:rPr lang="en-US" altLang="zh-CN" b="1" baseline="-30000" smtClean="0">
                <a:latin typeface="Times New Roman" pitchFamily="18" charset="0"/>
                <a:sym typeface="Symbol" pitchFamily="18" charset="2"/>
              </a:rPr>
              <a:t>B</a:t>
            </a:r>
            <a:r>
              <a:rPr lang="zh-CN" altLang="en-US" b="1" smtClean="0">
                <a:latin typeface="Times New Roman" pitchFamily="18" charset="0"/>
                <a:sym typeface="Symbol" pitchFamily="18" charset="2"/>
              </a:rPr>
              <a:t>右移一位，其阶码加</a:t>
            </a:r>
            <a:r>
              <a:rPr lang="en-US" altLang="zh-CN" b="1" smtClean="0">
                <a:latin typeface="Times New Roman" pitchFamily="18" charset="0"/>
                <a:sym typeface="Symbol" pitchFamily="18" charset="2"/>
              </a:rPr>
              <a:t>1</a:t>
            </a:r>
            <a:r>
              <a:rPr lang="zh-CN" altLang="en-US" b="1" smtClean="0">
                <a:latin typeface="Times New Roman" pitchFamily="18" charset="0"/>
                <a:sym typeface="Symbol" pitchFamily="18" charset="2"/>
              </a:rPr>
              <a:t>，得：</a:t>
            </a:r>
          </a:p>
          <a:p>
            <a:pPr algn="just">
              <a:lnSpc>
                <a:spcPct val="90000"/>
              </a:lnSpc>
              <a:spcBef>
                <a:spcPct val="50000"/>
              </a:spcBef>
              <a:buSzTx/>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[B]</a:t>
            </a:r>
            <a:r>
              <a:rPr lang="zh-CN" altLang="en-US" b="1" baseline="-30000" smtClean="0">
                <a:latin typeface="Times New Roman" pitchFamily="18" charset="0"/>
                <a:sym typeface="Symbol" pitchFamily="18" charset="2"/>
              </a:rPr>
              <a:t>浮</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=0111</a:t>
            </a:r>
            <a:r>
              <a:rPr lang="zh-CN" altLang="en-US" b="1" smtClean="0">
                <a:latin typeface="Times New Roman" pitchFamily="18" charset="0"/>
                <a:sym typeface="Symbol" pitchFamily="18" charset="2"/>
              </a:rPr>
              <a:t>；</a:t>
            </a:r>
            <a:r>
              <a:rPr lang="en-US" altLang="zh-CN" b="1" smtClean="0">
                <a:latin typeface="Times New Roman" pitchFamily="18" charset="0"/>
                <a:sym typeface="Symbol" pitchFamily="18" charset="2"/>
              </a:rPr>
              <a:t>1.1010101</a:t>
            </a:r>
          </a:p>
          <a:p>
            <a:pPr algn="just">
              <a:lnSpc>
                <a:spcPct val="90000"/>
              </a:lnSpc>
              <a:spcBef>
                <a:spcPct val="50000"/>
              </a:spcBef>
              <a:buSzTx/>
              <a:buFontTx/>
              <a:buNone/>
            </a:pPr>
            <a:r>
              <a:rPr lang="en-US" altLang="zh-CN" b="1" smtClean="0">
                <a:latin typeface="Times New Roman" pitchFamily="18" charset="0"/>
                <a:sym typeface="Symbol" pitchFamily="18" charset="2"/>
              </a:rPr>
              <a:t>(2)</a:t>
            </a:r>
            <a:r>
              <a:rPr lang="zh-CN" altLang="en-US" b="1" smtClean="0">
                <a:latin typeface="Times New Roman" pitchFamily="18" charset="0"/>
                <a:sym typeface="Symbol" pitchFamily="18" charset="2"/>
              </a:rPr>
              <a:t>尾数求和</a:t>
            </a:r>
          </a:p>
          <a:p>
            <a:pPr algn="just">
              <a:lnSpc>
                <a:spcPct val="90000"/>
              </a:lnSpc>
              <a:spcBef>
                <a:spcPct val="50000"/>
              </a:spcBef>
              <a:buSzTx/>
              <a:buFontTx/>
              <a:buNone/>
            </a:pPr>
            <a:r>
              <a:rPr lang="zh-CN" altLang="en-US" b="1" smtClean="0">
                <a:latin typeface="Times New Roman" pitchFamily="18" charset="0"/>
                <a:sym typeface="Symbol" pitchFamily="18" charset="2"/>
              </a:rPr>
              <a:t>        </a:t>
            </a:r>
            <a:r>
              <a:rPr lang="en-US" altLang="zh-CN" b="1" smtClean="0">
                <a:latin typeface="Times New Roman" pitchFamily="18" charset="0"/>
                <a:sym typeface="Symbol" pitchFamily="18" charset="2"/>
              </a:rPr>
              <a:t>00.1011100</a:t>
            </a:r>
          </a:p>
          <a:p>
            <a:pPr algn="just">
              <a:lnSpc>
                <a:spcPct val="90000"/>
              </a:lnSpc>
              <a:spcBef>
                <a:spcPct val="50000"/>
              </a:spcBef>
              <a:buSzTx/>
              <a:buFontTx/>
              <a:buNone/>
            </a:pPr>
            <a:r>
              <a:rPr lang="en-US" altLang="zh-CN" b="1" smtClean="0">
                <a:latin typeface="Times New Roman" pitchFamily="18" charset="0"/>
                <a:sym typeface="Symbol" pitchFamily="18" charset="2"/>
              </a:rPr>
              <a:t>     + 11.1010101</a:t>
            </a:r>
          </a:p>
        </p:txBody>
      </p:sp>
      <p:sp>
        <p:nvSpPr>
          <p:cNvPr id="247812" name="Line 4"/>
          <p:cNvSpPr>
            <a:spLocks noChangeShapeType="1"/>
          </p:cNvSpPr>
          <p:nvPr/>
        </p:nvSpPr>
        <p:spPr bwMode="auto">
          <a:xfrm>
            <a:off x="990600" y="5867400"/>
            <a:ext cx="295275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7813" name="Text Box 5"/>
          <p:cNvSpPr txBox="1">
            <a:spLocks noChangeArrowheads="1"/>
          </p:cNvSpPr>
          <p:nvPr/>
        </p:nvSpPr>
        <p:spPr bwMode="auto">
          <a:xfrm>
            <a:off x="1104900" y="5810250"/>
            <a:ext cx="2247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a:solidFill>
                  <a:schemeClr val="tx1"/>
                </a:solidFill>
                <a:latin typeface="Times New Roman" pitchFamily="18" charset="0"/>
                <a:ea typeface="宋体" pitchFamily="2" charset="-122"/>
              </a:defRPr>
            </a:lvl1pPr>
            <a:lvl2pPr marL="742950" indent="-285750" eaLnBrk="0" hangingPunct="0">
              <a:defRPr kumimoji="1">
                <a:solidFill>
                  <a:schemeClr val="tx1"/>
                </a:solidFill>
                <a:latin typeface="Times New Roman" pitchFamily="18" charset="0"/>
                <a:ea typeface="宋体" pitchFamily="2" charset="-122"/>
              </a:defRPr>
            </a:lvl2pPr>
            <a:lvl3pPr marL="1143000" indent="-228600" eaLnBrk="0" hangingPunct="0">
              <a:defRPr kumimoji="1">
                <a:solidFill>
                  <a:schemeClr val="tx1"/>
                </a:solidFill>
                <a:latin typeface="Times New Roman" pitchFamily="18" charset="0"/>
                <a:ea typeface="宋体" pitchFamily="2" charset="-122"/>
              </a:defRPr>
            </a:lvl3pPr>
            <a:lvl4pPr marL="1600200" indent="-228600" eaLnBrk="0" hangingPunct="0">
              <a:defRPr kumimoji="1">
                <a:solidFill>
                  <a:schemeClr val="tx1"/>
                </a:solidFill>
                <a:latin typeface="Times New Roman" pitchFamily="18" charset="0"/>
                <a:ea typeface="宋体" pitchFamily="2" charset="-122"/>
              </a:defRPr>
            </a:lvl4pPr>
            <a:lvl5pPr marL="2057400" indent="-228600" eaLnBrk="0" hangingPunct="0">
              <a:defRPr kumimoj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a:solidFill>
                  <a:schemeClr val="tx1"/>
                </a:solidFill>
                <a:latin typeface="Times New Roman" pitchFamily="18" charset="0"/>
                <a:ea typeface="宋体" pitchFamily="2" charset="-122"/>
              </a:defRPr>
            </a:lvl9pPr>
          </a:lstStyle>
          <a:p>
            <a:pPr>
              <a:spcBef>
                <a:spcPct val="50000"/>
              </a:spcBef>
            </a:pPr>
            <a:r>
              <a:rPr lang="en-US" altLang="zh-CN" sz="3200" b="1">
                <a:sym typeface="Symbol" pitchFamily="18" charset="2"/>
              </a:rPr>
              <a:t>00.0110001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78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78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781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7811">
                                            <p:txEl>
                                              <p:pRg st="6" end="6"/>
                                            </p:txEl>
                                          </p:spTgt>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247812"/>
                                        </p:tgtEl>
                                        <p:attrNameLst>
                                          <p:attrName>style.visibility</p:attrName>
                                        </p:attrNameLst>
                                      </p:cBhvr>
                                      <p:to>
                                        <p:strVal val="visible"/>
                                      </p:to>
                                    </p:set>
                                  </p:childTnLst>
                                </p:cTn>
                              </p:par>
                            </p:childTnLst>
                          </p:cTn>
                        </p:par>
                        <p:par>
                          <p:cTn id="34" fill="hold" nodeType="afterGroup">
                            <p:stCondLst>
                              <p:cond delay="1000"/>
                            </p:stCondLst>
                            <p:childTnLst>
                              <p:par>
                                <p:cTn id="35" presetID="1" presetClass="entr" presetSubtype="0" fill="hold" grpId="0" nodeType="afterEffect">
                                  <p:stCondLst>
                                    <p:cond delay="0"/>
                                  </p:stCondLst>
                                  <p:childTnLst>
                                    <p:set>
                                      <p:cBhvr>
                                        <p:cTn id="36" dur="1" fill="hold">
                                          <p:stCondLst>
                                            <p:cond delay="499"/>
                                          </p:stCondLst>
                                        </p:cTn>
                                        <p:tgtEl>
                                          <p:spTgt spid="247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P spid="247812" grpId="0" animBg="1"/>
      <p:bldP spid="247813" grpId="0" autoUpdateAnimBg="0"/>
    </p:bldLst>
  </p:timing>
</p:sld>
</file>

<file path=ppt/theme/theme1.xml><?xml version="1.0" encoding="utf-8"?>
<a:theme xmlns:a="http://schemas.openxmlformats.org/drawingml/2006/main" name="Sumi Painting">
  <a:themeElements>
    <a:clrScheme name="">
      <a:dk1>
        <a:srgbClr val="08080C"/>
      </a:dk1>
      <a:lt1>
        <a:srgbClr val="FFFFFF"/>
      </a:lt1>
      <a:dk2>
        <a:srgbClr val="660066"/>
      </a:dk2>
      <a:lt2>
        <a:srgbClr val="9797B7"/>
      </a:lt2>
      <a:accent1>
        <a:srgbClr val="A7CCD9"/>
      </a:accent1>
      <a:accent2>
        <a:srgbClr val="C7C7DF"/>
      </a:accent2>
      <a:accent3>
        <a:srgbClr val="FFFFFF"/>
      </a:accent3>
      <a:accent4>
        <a:srgbClr val="060609"/>
      </a:accent4>
      <a:accent5>
        <a:srgbClr val="D0E2E9"/>
      </a:accent5>
      <a:accent6>
        <a:srgbClr val="B4B4CA"/>
      </a:accent6>
      <a:hlink>
        <a:srgbClr val="9595FF"/>
      </a:hlink>
      <a:folHlink>
        <a:srgbClr val="8888AE"/>
      </a:folHlink>
    </a:clrScheme>
    <a:fontScheme name="Sumi Painting">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umi Painting 1">
        <a:dk1>
          <a:srgbClr val="545472"/>
        </a:dk1>
        <a:lt1>
          <a:srgbClr val="FFFFFF"/>
        </a:lt1>
        <a:dk2>
          <a:srgbClr val="660066"/>
        </a:dk2>
        <a:lt2>
          <a:srgbClr val="9797B7"/>
        </a:lt2>
        <a:accent1>
          <a:srgbClr val="A7CCD9"/>
        </a:accent1>
        <a:accent2>
          <a:srgbClr val="C7C7DF"/>
        </a:accent2>
        <a:accent3>
          <a:srgbClr val="FFFFFF"/>
        </a:accent3>
        <a:accent4>
          <a:srgbClr val="464660"/>
        </a:accent4>
        <a:accent5>
          <a:srgbClr val="D0E2E9"/>
        </a:accent5>
        <a:accent6>
          <a:srgbClr val="B4B4CA"/>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9595FF"/>
        </a:hlink>
        <a:folHlink>
          <a:srgbClr val="8888AE"/>
        </a:folHlink>
      </a:clrScheme>
      <a:clrMap bg1="lt1" tx1="dk1" bg2="lt2" tx2="dk2" accent1="accent1" accent2="accent2" accent3="accent3" accent4="accent4" accent5="accent5" accent6="accent6" hlink="hlink" folHlink="folHlink"/>
    </a:extraClrScheme>
    <a:extraClrScheme>
      <a:clrScheme name="Sumi Paintin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Sumi Painting 4">
        <a:dk1>
          <a:srgbClr val="545472"/>
        </a:dk1>
        <a:lt1>
          <a:srgbClr val="FFFFFF"/>
        </a:lt1>
        <a:dk2>
          <a:srgbClr val="892D5B"/>
        </a:dk2>
        <a:lt2>
          <a:srgbClr val="AC3872"/>
        </a:lt2>
        <a:accent1>
          <a:srgbClr val="660066"/>
        </a:accent1>
        <a:accent2>
          <a:srgbClr val="E2A6C4"/>
        </a:accent2>
        <a:accent3>
          <a:srgbClr val="FFFFFF"/>
        </a:accent3>
        <a:accent4>
          <a:srgbClr val="464660"/>
        </a:accent4>
        <a:accent5>
          <a:srgbClr val="B8AAB8"/>
        </a:accent5>
        <a:accent6>
          <a:srgbClr val="CD96B1"/>
        </a:accent6>
        <a:hlink>
          <a:srgbClr val="8585FF"/>
        </a:hlink>
        <a:folHlink>
          <a:srgbClr val="563EE8"/>
        </a:folHlink>
      </a:clrScheme>
      <a:clrMap bg1="lt1" tx1="dk1" bg2="lt2" tx2="dk2" accent1="accent1" accent2="accent2" accent3="accent3" accent4="accent4" accent5="accent5" accent6="accent6" hlink="hlink" folHlink="folHlink"/>
    </a:extraClrScheme>
    <a:extraClrScheme>
      <a:clrScheme name="Sumi Paintin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B78AFA"/>
        </a:hlink>
        <a:folHlink>
          <a:srgbClr val="A0A5D0"/>
        </a:folHlink>
      </a:clrScheme>
      <a:clrMap bg1="lt1" tx1="dk1" bg2="lt2" tx2="dk2" accent1="accent1" accent2="accent2" accent3="accent3" accent4="accent4" accent5="accent5" accent6="accent6" hlink="hlink" folHlink="folHlink"/>
    </a:extraClrScheme>
    <a:extraClrScheme>
      <a:clrScheme name="Sumi Paintin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619147"/>
        </a:hlink>
        <a:folHlink>
          <a:srgbClr val="94BE7C"/>
        </a:folHlink>
      </a:clrScheme>
      <a:clrMap bg1="lt1" tx1="dk1" bg2="lt2" tx2="dk2" accent1="accent1" accent2="accent2" accent3="accent3" accent4="accent4" accent5="accent5" accent6="accent6" hlink="hlink" folHlink="folHlink"/>
    </a:extraClrScheme>
    <a:extraClrScheme>
      <a:clrScheme name="Sumi Paintin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7C6148"/>
        </a:hlink>
        <a:folHlink>
          <a:srgbClr val="8E856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Designs\Sumi Painting.pot</Template>
  <TotalTime>5085</TotalTime>
  <Words>9581</Words>
  <Application>Microsoft Office PowerPoint</Application>
  <PresentationFormat>全屏显示(4:3)</PresentationFormat>
  <Paragraphs>1462</Paragraphs>
  <Slides>132</Slides>
  <Notes>0</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132</vt:i4>
      </vt:variant>
    </vt:vector>
  </HeadingPairs>
  <TitlesOfParts>
    <vt:vector size="138" baseType="lpstr">
      <vt:lpstr>Sumi Painting</vt:lpstr>
      <vt:lpstr>VISIO</vt:lpstr>
      <vt:lpstr>Visio</vt:lpstr>
      <vt:lpstr>Microsoft 公式 3.0</vt:lpstr>
      <vt:lpstr>Microsoft Visio 2000/2002 Drawing</vt:lpstr>
      <vt:lpstr>Photo Editor 照片</vt:lpstr>
      <vt:lpstr>第4章</vt:lpstr>
      <vt:lpstr>第4章</vt:lpstr>
      <vt:lpstr>4.1 基本算术运算的实现       </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4.1 基本算术运算的实现</vt:lpstr>
      <vt:lpstr>4.2 定点加减运算     </vt:lpstr>
      <vt:lpstr>4.2 定点加减运算     </vt:lpstr>
      <vt:lpstr>4.2 定点加减运算     </vt:lpstr>
      <vt:lpstr>4.2 定点加减运算     </vt:lpstr>
      <vt:lpstr>4.2 定点加减运算     </vt:lpstr>
      <vt:lpstr>4.2 定点加减运算     </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4.2 定点加减运算</vt:lpstr>
      <vt:lpstr>4.3 带符号数的移位和舍入操作</vt:lpstr>
      <vt:lpstr>4.3 带符号数的移位和舍入操作</vt:lpstr>
      <vt:lpstr>4.3 带符号数的移位和舍入操作</vt:lpstr>
      <vt:lpstr>4.3 带符号数的移位和舍入操作</vt:lpstr>
      <vt:lpstr>4.3 带符号数的移位和舍入操作</vt:lpstr>
      <vt:lpstr>4.3 带符号数的移位和舍入操作</vt:lpstr>
      <vt:lpstr>4.3 带符号数的移位和舍入操作</vt:lpstr>
      <vt:lpstr>4.3 带符号数的移位和舍入操作</vt:lpstr>
      <vt:lpstr>4.4 定点乘法运算    </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4.4 定点乘法运算</vt:lpstr>
      <vt:lpstr>4.5 定点除法运算</vt:lpstr>
      <vt:lpstr>4.5 定点除法运算</vt:lpstr>
      <vt:lpstr>4.5 定点除法运算</vt:lpstr>
      <vt:lpstr>4.5 定点除法运算</vt:lpstr>
      <vt:lpstr>4.5 定点除法运算</vt:lpstr>
      <vt:lpstr>4.5 定点除法运算</vt:lpstr>
      <vt:lpstr>4.5 定点除法运算</vt:lpstr>
      <vt:lpstr>PowerPoint 演示文稿</vt:lpstr>
      <vt:lpstr>4.5 定点除法运算</vt:lpstr>
      <vt:lpstr>4.5 定点除法运算</vt:lpstr>
      <vt:lpstr>4.5 定点除法运算</vt:lpstr>
      <vt:lpstr>4.5 定点除法运算</vt:lpstr>
      <vt:lpstr>4.5 定点除法运算</vt:lpstr>
      <vt:lpstr>4.5 定点除法运算</vt:lpstr>
      <vt:lpstr>4.5 定点除法运算</vt:lpstr>
      <vt:lpstr>4.5 定点除法运算</vt:lpstr>
      <vt:lpstr>4.5 定点除法运算</vt:lpstr>
      <vt:lpstr>4.6 规格化浮点运算       </vt:lpstr>
      <vt:lpstr>4.6 规格化浮点运算       </vt:lpstr>
      <vt:lpstr>4.6 规格化浮点运算</vt:lpstr>
      <vt:lpstr>4.6 规格化浮点运算</vt:lpstr>
      <vt:lpstr>4.6 规格化浮点运算 </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4.6 规格化浮点运算</vt:lpstr>
      <vt:lpstr>4.7 十进制整数的加减运算</vt:lpstr>
      <vt:lpstr>4.7 十进制整数的加减运算</vt:lpstr>
      <vt:lpstr>4.7 十进制整数的加减运算</vt:lpstr>
      <vt:lpstr>4.7 十进制整数的加减运算</vt:lpstr>
      <vt:lpstr>4.7 十进制整数的加减运算</vt:lpstr>
      <vt:lpstr>4.7 十进制整数的加减运算</vt:lpstr>
      <vt:lpstr>4.8 逻辑运算与实现</vt:lpstr>
      <vt:lpstr>4.8 逻辑运算与实现</vt:lpstr>
      <vt:lpstr>4.9 运算器的基本组成与实例       </vt:lpstr>
      <vt:lpstr>4.9 运算器的基本组成与实例       </vt:lpstr>
      <vt:lpstr> 4.9 运算器的基本组成与实例</vt:lpstr>
      <vt:lpstr> 4.9 运算器的基本组成与实例</vt:lpstr>
      <vt:lpstr> 4.9 运算器的基本组成与实例</vt:lpstr>
      <vt:lpstr> 4.9 运算器的基本组成与实例</vt:lpstr>
      <vt:lpstr>4.9 运算器的基本组成与实例</vt:lpstr>
      <vt:lpstr>4.9 运算器的基本组成与实例</vt:lpstr>
      <vt:lpstr>4. 9 运算器的基本组成与实例</vt:lpstr>
      <vt:lpstr>4.9 运算器的基本组成与实例</vt:lpstr>
      <vt:lpstr>4.9 运算器的基本组成与实例</vt:lpstr>
      <vt:lpstr>4.9 运算器的基本组成与实例</vt:lpstr>
      <vt:lpstr>4.9 运算器的基本组成与实例</vt:lpstr>
      <vt:lpstr>4.9 运算器的基本组成与实例</vt:lpstr>
      <vt:lpstr>4.9 运算器的基本组成与实例</vt:lpstr>
      <vt:lpstr>第4章 小结</vt:lpstr>
      <vt:lpstr>第4章 小结</vt:lpstr>
      <vt:lpstr>第4章 小结</vt:lpstr>
      <vt:lpstr>第4章 小结</vt:lpstr>
      <vt:lpstr>第4章 小结</vt:lpstr>
    </vt:vector>
  </TitlesOfParts>
  <Company>北京理工大学计算机科学技术学院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数值的机器运算</dc:title>
  <dc:creator>蒋本珊</dc:creator>
  <cp:lastModifiedBy>Frank</cp:lastModifiedBy>
  <cp:revision>147</cp:revision>
  <dcterms:created xsi:type="dcterms:W3CDTF">2002-04-27T03:56:03Z</dcterms:created>
  <dcterms:modified xsi:type="dcterms:W3CDTF">2016-10-31T04:59:54Z</dcterms:modified>
</cp:coreProperties>
</file>